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7" r:id="rId5"/>
  </p:sldMasterIdLst>
  <p:notesMasterIdLst>
    <p:notesMasterId r:id="rId47"/>
  </p:notesMasterIdLst>
  <p:sldIdLst>
    <p:sldId id="2598" r:id="rId6"/>
    <p:sldId id="2320" r:id="rId7"/>
    <p:sldId id="2494" r:id="rId8"/>
    <p:sldId id="2495" r:id="rId9"/>
    <p:sldId id="2309" r:id="rId10"/>
    <p:sldId id="2402" r:id="rId11"/>
    <p:sldId id="2602" r:id="rId12"/>
    <p:sldId id="1932" r:id="rId13"/>
    <p:sldId id="2498" r:id="rId14"/>
    <p:sldId id="468" r:id="rId15"/>
    <p:sldId id="1873" r:id="rId16"/>
    <p:sldId id="1940" r:id="rId17"/>
    <p:sldId id="521" r:id="rId18"/>
    <p:sldId id="1770" r:id="rId19"/>
    <p:sldId id="2173" r:id="rId20"/>
    <p:sldId id="2223" r:id="rId21"/>
    <p:sldId id="2224" r:id="rId22"/>
    <p:sldId id="2499" r:id="rId23"/>
    <p:sldId id="2229" r:id="rId24"/>
    <p:sldId id="2289" r:id="rId25"/>
    <p:sldId id="2369" r:id="rId26"/>
    <p:sldId id="2500" r:id="rId27"/>
    <p:sldId id="2453" r:id="rId28"/>
    <p:sldId id="2304" r:id="rId29"/>
    <p:sldId id="2366" r:id="rId30"/>
    <p:sldId id="2501" r:id="rId31"/>
    <p:sldId id="2327" r:id="rId32"/>
    <p:sldId id="2252" r:id="rId33"/>
    <p:sldId id="2295" r:id="rId34"/>
    <p:sldId id="541" r:id="rId35"/>
    <p:sldId id="2502" r:id="rId36"/>
    <p:sldId id="2262" r:id="rId37"/>
    <p:sldId id="557" r:id="rId38"/>
    <p:sldId id="2261" r:id="rId39"/>
    <p:sldId id="2503" r:id="rId40"/>
    <p:sldId id="2271" r:id="rId41"/>
    <p:sldId id="2298" r:id="rId42"/>
    <p:sldId id="2492" r:id="rId43"/>
    <p:sldId id="2227" r:id="rId44"/>
    <p:sldId id="1907" r:id="rId45"/>
    <p:sldId id="180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Watson" initials="PW" lastIdx="2" clrIdx="0">
    <p:extLst>
      <p:ext uri="{19B8F6BF-5375-455C-9EA6-DF929625EA0E}">
        <p15:presenceInfo xmlns:p15="http://schemas.microsoft.com/office/powerpoint/2012/main" userId="137046ab3f68a64f" providerId="Windows Live"/>
      </p:ext>
    </p:extLst>
  </p:cmAuthor>
  <p:cmAuthor id="2" name="Dong, Lu" initials="DL" lastIdx="1" clrIdx="1">
    <p:extLst>
      <p:ext uri="{19B8F6BF-5375-455C-9EA6-DF929625EA0E}">
        <p15:presenceInfo xmlns:p15="http://schemas.microsoft.com/office/powerpoint/2012/main" userId="S::ldong@rand.org::4611576d-4edb-49e0-ab38-29b2d912a730" providerId="AD"/>
      </p:ext>
    </p:extLst>
  </p:cmAuthor>
  <p:cmAuthor id="3" name="Martineau, Monique" initials="MM" lastIdx="1" clrIdx="2">
    <p:extLst>
      <p:ext uri="{19B8F6BF-5375-455C-9EA6-DF929625EA0E}">
        <p15:presenceInfo xmlns:p15="http://schemas.microsoft.com/office/powerpoint/2012/main" userId="S::monique@rand.org::e25a0b40-7b13-4d88-b1bf-4bed7529d8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993"/>
    <a:srgbClr val="D2DADA"/>
    <a:srgbClr val="FFD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8" autoAdjust="0"/>
    <p:restoredTop sz="71565" autoAdjust="0"/>
  </p:normalViewPr>
  <p:slideViewPr>
    <p:cSldViewPr snapToGrid="0">
      <p:cViewPr varScale="1">
        <p:scale>
          <a:sx n="90" d="100"/>
          <a:sy n="90" d="100"/>
        </p:scale>
        <p:origin x="1096" y="184"/>
      </p:cViewPr>
      <p:guideLst/>
    </p:cSldViewPr>
  </p:slideViewPr>
  <p:notesTextViewPr>
    <p:cViewPr>
      <p:scale>
        <a:sx n="1" d="1"/>
        <a:sy n="1" d="1"/>
      </p:scale>
      <p:origin x="0" y="0"/>
    </p:cViewPr>
  </p:notesTextViewPr>
  <p:sorterViewPr>
    <p:cViewPr>
      <p:scale>
        <a:sx n="1" d="1"/>
        <a:sy n="1" d="1"/>
      </p:scale>
      <p:origin x="0" y="-4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A5069-0549-44AB-A15F-56B8783CD64A}" type="datetimeFigureOut">
              <a:rPr lang="en-US" smtClean="0"/>
              <a:t>3/16/21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C3419-6A27-420F-8C9D-8F7FB822F040}" type="slidenum">
              <a:rPr lang="en-US" smtClean="0"/>
              <a:t>‹#›</a:t>
            </a:fld>
            <a:endParaRPr lang="en-US"/>
          </a:p>
        </p:txBody>
      </p:sp>
    </p:spTree>
    <p:extLst>
      <p:ext uri="{BB962C8B-B14F-4D97-AF65-F5344CB8AC3E}">
        <p14:creationId xmlns:p14="http://schemas.microsoft.com/office/powerpoint/2010/main" val="391968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Georgia"/>
                <a:ea typeface="ヒラギノ角ゴ Pro W3" charset="-128"/>
                <a:cs typeface="ヒラギノ角ゴ Pro W3" charset="-128"/>
              </a:rPr>
              <a:t>Introduction</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Welcome to Stress First-Aid (SFA) Training. This training is part of the “COVID-19 Protection to Ensure Resilient Health Care Workers (COVER-HCW) study” which is led by the RAND Corporation, a nonprofit research organization and funded by </a:t>
            </a:r>
            <a:r>
              <a:rPr lang="en-US" sz="1200" dirty="0">
                <a:solidFill>
                  <a:schemeClr val="tx1"/>
                </a:solidFill>
              </a:rPr>
              <a:t>the Patient-Centered Outcomes Research Institute (PCORI).</a:t>
            </a:r>
          </a:p>
          <a:p>
            <a:endParaRPr lang="en-US" sz="1200" kern="1200" dirty="0">
              <a:solidFill>
                <a:schemeClr val="tx1"/>
              </a:solidFill>
              <a:effectLst/>
              <a:latin typeface="Georgia"/>
              <a:ea typeface="ヒラギノ角ゴ Pro W3" charset="-128"/>
              <a:cs typeface="ヒラギノ角ゴ Pro W3" charset="-128"/>
            </a:endParaRPr>
          </a:p>
          <a:p>
            <a:r>
              <a:rPr lang="en-US" sz="1200" i="1" kern="1200" dirty="0">
                <a:solidFill>
                  <a:schemeClr val="tx1"/>
                </a:solidFill>
                <a:effectLst/>
                <a:latin typeface="Georgia"/>
                <a:ea typeface="ヒラギノ角ゴ Pro W3" charset="-128"/>
                <a:cs typeface="ヒラギノ角ゴ Pro W3" charset="-128"/>
              </a:rPr>
              <a:t>[</a:t>
            </a:r>
            <a:r>
              <a:rPr lang="en-US" sz="1200" b="0" i="1" kern="1200" dirty="0">
                <a:solidFill>
                  <a:schemeClr val="tx1"/>
                </a:solidFill>
                <a:effectLst/>
                <a:latin typeface="+mn-lt"/>
                <a:ea typeface="+mn-ea"/>
                <a:cs typeface="+mn-cs"/>
              </a:rPr>
              <a:t>Explain your background, credentials, and role. Consider leading introductions or an icebreaker. Discuss why you chose to be a site champion.]</a:t>
            </a:r>
            <a:endParaRPr lang="en-US" sz="1200" i="1" kern="1200" dirty="0">
              <a:solidFill>
                <a:schemeClr val="tx1"/>
              </a:solidFill>
              <a:effectLst/>
              <a:latin typeface="Georgia"/>
              <a:ea typeface="ヒラギノ角ゴ Pro W3" charset="-128"/>
              <a:cs typeface="ヒラギノ角ゴ Pro W3" charset="-128"/>
            </a:endParaRP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SFA is a set of supportive actions designed to help you with self-care and coworker support, to mitigate the negative impacts of stress. </a:t>
            </a:r>
          </a:p>
          <a:p>
            <a:endParaRPr lang="en-US" dirty="0"/>
          </a:p>
        </p:txBody>
      </p:sp>
      <p:sp>
        <p:nvSpPr>
          <p:cNvPr id="4" name="Slide Number Placeholder 3"/>
          <p:cNvSpPr>
            <a:spLocks noGrp="1"/>
          </p:cNvSpPr>
          <p:nvPr>
            <p:ph type="sldNum" sz="quarter" idx="5"/>
          </p:nvPr>
        </p:nvSpPr>
        <p:spPr/>
        <p:txBody>
          <a:bodyPr/>
          <a:lstStyle/>
          <a:p>
            <a:fld id="{82E94EC8-2E29-A44C-9FF1-D2414D98F61C}" type="slidenum">
              <a:rPr lang="en-US" smtClean="0"/>
              <a:t>1</a:t>
            </a:fld>
            <a:endParaRPr lang="en-US"/>
          </a:p>
        </p:txBody>
      </p:sp>
    </p:spTree>
    <p:extLst>
      <p:ext uri="{BB962C8B-B14F-4D97-AF65-F5344CB8AC3E}">
        <p14:creationId xmlns:p14="http://schemas.microsoft.com/office/powerpoint/2010/main" val="310180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xfrm>
            <a:off x="450850" y="525463"/>
            <a:ext cx="6026150" cy="3390900"/>
          </a:xfrm>
          <a:noFill/>
          <a:ln>
            <a:solidFill>
              <a:srgbClr val="000000"/>
            </a:solidFill>
            <a:miter lim="800000"/>
            <a:headEnd/>
            <a:tailEnd/>
          </a:ln>
        </p:spPr>
      </p:sp>
      <p:sp>
        <p:nvSpPr>
          <p:cNvPr id="83970" name="Notes Placeholder 2"/>
          <p:cNvSpPr>
            <a:spLocks noGrp="1"/>
          </p:cNvSpPr>
          <p:nvPr>
            <p:ph type="body" idx="1"/>
          </p:nvPr>
        </p:nvSpPr>
        <p:spPr bwMode="auto">
          <a:xfrm>
            <a:off x="447062" y="4060904"/>
            <a:ext cx="6054520" cy="4575097"/>
          </a:xfrm>
          <a:noFill/>
        </p:spPr>
        <p:txBody>
          <a:bodyPr lIns="91417" tIns="45709" rIns="91417" bIns="45709"/>
          <a:lstStyle/>
          <a:p>
            <a:r>
              <a:rPr lang="en-US" b="1" dirty="0">
                <a:ea typeface="ＭＳ Ｐゴシック"/>
                <a:cs typeface="ＭＳ Ｐゴシック"/>
              </a:rPr>
              <a:t>Check: Why Is It Needed?</a:t>
            </a:r>
            <a:endParaRPr lang="en-US" dirty="0">
              <a:ea typeface="ＭＳ Ｐゴシック"/>
              <a:cs typeface="ＭＳ Ｐゴシック"/>
            </a:endParaRPr>
          </a:p>
          <a:p>
            <a:endParaRPr lang="en-US" dirty="0">
              <a:ea typeface="ＭＳ Ｐゴシック"/>
              <a:cs typeface="ＭＳ Ｐゴシック"/>
            </a:endParaRPr>
          </a:p>
          <a:p>
            <a:r>
              <a:rPr lang="en-US" dirty="0">
                <a:ea typeface="ＭＳ Ｐゴシック"/>
                <a:cs typeface="ＭＳ Ｐゴシック"/>
              </a:rPr>
              <a:t>This slide lists some reasons to utilize Check on a regular basis. As we cover each SFA action, we will discuss potential scenarios in which to use them--for whom and in what circumstances.  The action of Check is different in that it is not triggered by certain situations, but rather should be an ongoing process. This is because most people are unaware of their stress zones and needs, and can’t afford to pay attention to such things when focusing on work and the demands of daily life.</a:t>
            </a:r>
          </a:p>
          <a:p>
            <a:br>
              <a:rPr lang="en-US" dirty="0">
                <a:ea typeface="ＭＳ Ｐゴシック"/>
                <a:cs typeface="ＭＳ Ｐゴシック"/>
              </a:rPr>
            </a:br>
            <a:r>
              <a:rPr lang="en-US" dirty="0">
                <a:ea typeface="ＭＳ Ｐゴシック"/>
                <a:cs typeface="ＭＳ Ｐゴシック"/>
              </a:rPr>
              <a:t> When people have been significantly changed by stress—injured by it—they may not recognize the ways that it has impacted their lives. Others, though, may notice if they are paying attention and know what to look for. </a:t>
            </a:r>
          </a:p>
          <a:p>
            <a:r>
              <a:rPr lang="en-US" dirty="0">
                <a:ea typeface="ＭＳ Ｐゴシック"/>
                <a:cs typeface="ＭＳ Ｐゴシック"/>
              </a:rPr>
              <a:t> </a:t>
            </a:r>
          </a:p>
          <a:p>
            <a:r>
              <a:rPr lang="en-US" dirty="0">
                <a:ea typeface="ＭＳ Ｐゴシック"/>
                <a:cs typeface="ＭＳ Ｐゴシック"/>
              </a:rPr>
              <a:t>Even if the person affected by stress recognizes distress or changes in functioning, the stigma that surrounds such problems can be a powerful barrier to seeking help. Telling others about our problems and asking for assistance is very difficult for most of us.</a:t>
            </a:r>
          </a:p>
          <a:p>
            <a:r>
              <a:rPr lang="en-US" dirty="0">
                <a:ea typeface="ＭＳ Ｐゴシック"/>
                <a:cs typeface="ＭＳ Ｐゴシック"/>
              </a:rPr>
              <a:t> </a:t>
            </a:r>
          </a:p>
          <a:p>
            <a:r>
              <a:rPr lang="en-US" dirty="0">
                <a:ea typeface="ＭＳ Ｐゴシック"/>
                <a:cs typeface="ＭＳ Ｐゴシック"/>
              </a:rPr>
              <a:t>Both the stress zones of individuals and the resources available to help can change drastically over time. A continuous process of assessment is often the only way to match needs with appropriate levels of help each step of the way.</a:t>
            </a:r>
          </a:p>
          <a:p>
            <a:r>
              <a:rPr lang="en-US" dirty="0">
                <a:ea typeface="ＭＳ Ｐゴシック"/>
                <a:cs typeface="ＭＳ Ｐゴシック"/>
              </a:rPr>
              <a:t> </a:t>
            </a:r>
          </a:p>
          <a:p>
            <a:r>
              <a:rPr lang="en-US" dirty="0">
                <a:ea typeface="ＭＳ Ｐゴシック"/>
                <a:cs typeface="ＭＳ Ｐゴシック"/>
              </a:rPr>
              <a:t>It is also important to remember that the after-effects of stress injuries can be delayed by weeks, months or even years. Those who have been seriously affected by stress at any one point in time will need to be periodically followed up with and reassessed.</a:t>
            </a:r>
          </a:p>
          <a:p>
            <a:endParaRPr lang="en-US" dirty="0">
              <a:ea typeface="ＭＳ Ｐゴシック"/>
              <a:cs typeface="ＭＳ Ｐゴシック"/>
            </a:endParaRPr>
          </a:p>
        </p:txBody>
      </p:sp>
      <p:sp>
        <p:nvSpPr>
          <p:cNvPr id="83971" name="Slide Number Placeholder 5"/>
          <p:cNvSpPr txBox="1">
            <a:spLocks noGrp="1"/>
          </p:cNvSpPr>
          <p:nvPr/>
        </p:nvSpPr>
        <p:spPr bwMode="auto">
          <a:xfrm>
            <a:off x="3886815" y="8687110"/>
            <a:ext cx="2971186" cy="456890"/>
          </a:xfrm>
          <a:prstGeom prst="rect">
            <a:avLst/>
          </a:prstGeom>
          <a:noFill/>
          <a:ln w="9525">
            <a:noFill/>
            <a:miter lim="800000"/>
            <a:headEnd/>
            <a:tailEnd/>
          </a:ln>
        </p:spPr>
        <p:txBody>
          <a:bodyPr lIns="91417" tIns="45709" rIns="91417" bIns="45709" anchor="b"/>
          <a:lstStyle/>
          <a:p>
            <a:pPr algn="r" eaLnBrk="0" hangingPunct="0"/>
            <a:fld id="{B2CB76C8-875A-4EB1-8A74-8798C69D8924}" type="slidenum">
              <a:rPr lang="en-US" sz="1300"/>
              <a:pPr algn="r" eaLnBrk="0" hangingPunct="0"/>
              <a:t>10</a:t>
            </a:fld>
            <a:endParaRPr lang="en-US" sz="1300"/>
          </a:p>
        </p:txBody>
      </p:sp>
    </p:spTree>
    <p:extLst>
      <p:ext uri="{BB962C8B-B14F-4D97-AF65-F5344CB8AC3E}">
        <p14:creationId xmlns:p14="http://schemas.microsoft.com/office/powerpoint/2010/main" val="123127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2B33CD-CBC8-424A-9755-C86CB877C1E0}"/>
              </a:ext>
            </a:extLst>
          </p:cNvPr>
          <p:cNvSpPr>
            <a:spLocks noGrp="1"/>
          </p:cNvSpPr>
          <p:nvPr>
            <p:ph type="body" idx="1"/>
          </p:nvPr>
        </p:nvSpPr>
        <p:spPr/>
        <p:txBody>
          <a:bodyPr/>
          <a:lstStyle/>
          <a:p>
            <a:r>
              <a:rPr lang="en-GB" sz="1200" b="1" kern="1200" dirty="0">
                <a:solidFill>
                  <a:schemeClr val="tx1"/>
                </a:solidFill>
                <a:effectLst/>
                <a:latin typeface="+mn-lt"/>
                <a:ea typeface="MS PGothic" panose="020B0600070205080204" pitchFamily="34" charset="-128"/>
                <a:cs typeface="MS PGothic" charset="0"/>
              </a:rPr>
              <a:t>Check: Indicators of Severe Stress Reactions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In order to Check in with oneself and others, it is helpful to be aware of the experiences, behaviors and symptoms that characterize stress reactions. They include:</a:t>
            </a:r>
          </a:p>
          <a:p>
            <a:pPr lvl="0"/>
            <a:r>
              <a:rPr lang="en-US" sz="1200" b="1" i="1" kern="1200" dirty="0">
                <a:solidFill>
                  <a:schemeClr val="tx1"/>
                </a:solidFill>
                <a:effectLst/>
                <a:latin typeface="+mn-lt"/>
                <a:ea typeface="MS PGothic" panose="020B0600070205080204" pitchFamily="34" charset="-128"/>
                <a:cs typeface="MS PGothic" charset="0"/>
              </a:rPr>
              <a:t>Signs</a:t>
            </a:r>
            <a:r>
              <a:rPr lang="en-US" sz="1200" kern="1200" dirty="0">
                <a:solidFill>
                  <a:schemeClr val="tx1"/>
                </a:solidFill>
                <a:effectLst/>
                <a:latin typeface="+mn-lt"/>
                <a:ea typeface="MS PGothic" panose="020B0600070205080204" pitchFamily="34" charset="-128"/>
                <a:cs typeface="MS PGothic" charset="0"/>
              </a:rPr>
              <a:t> that you can use to check on both yourself and others. </a:t>
            </a:r>
          </a:p>
          <a:p>
            <a:pPr lvl="0"/>
            <a:r>
              <a:rPr lang="en-US" sz="1200" b="1" i="1" kern="1200" dirty="0">
                <a:solidFill>
                  <a:schemeClr val="tx1"/>
                </a:solidFill>
                <a:effectLst/>
                <a:latin typeface="+mn-lt"/>
                <a:ea typeface="MS PGothic" panose="020B0600070205080204" pitchFamily="34" charset="-128"/>
                <a:cs typeface="MS PGothic" charset="0"/>
              </a:rPr>
              <a:t>Symptoms</a:t>
            </a:r>
            <a:r>
              <a:rPr lang="en-US" sz="1200" kern="1200" dirty="0">
                <a:solidFill>
                  <a:schemeClr val="tx1"/>
                </a:solidFill>
                <a:effectLst/>
                <a:latin typeface="+mn-lt"/>
                <a:ea typeface="MS PGothic" panose="020B0600070205080204" pitchFamily="34" charset="-128"/>
                <a:cs typeface="MS PGothic" charset="0"/>
              </a:rPr>
              <a:t> that you can use to check on yourself.</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Signs are significant and persistent negative changes in behavior or habits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Becoming more isolated from others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Uncharacteristic negative behavior</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Making mistakes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Compulsive behavior</a:t>
            </a:r>
          </a:p>
          <a:p>
            <a:r>
              <a:rPr lang="en-US" sz="1200" kern="1200" dirty="0">
                <a:solidFill>
                  <a:schemeClr val="tx1"/>
                </a:solidFill>
                <a:effectLst/>
                <a:latin typeface="+mn-lt"/>
                <a:ea typeface="MS PGothic" panose="020B0600070205080204" pitchFamily="34" charset="-128"/>
                <a:cs typeface="MS PGothic" charset="0"/>
              </a:rPr>
              <a:t>Symptoms are internal feelings and less public reactions. Orange zone reactions are generally characterized by not feeling in control of one’s body, emotions or thinking</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Sleep changes or nightmares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Loss of focus, memory, or the ability to think rationally</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Intense feelings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Inability to engage in or enjoy things you usually like</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Feeling unusually numb or uncaring</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Compulsive behavior</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Wanting to avoid situations or reminders</a:t>
            </a: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pPr>
              <a:lnSpc>
                <a:spcPct val="80000"/>
              </a:lnSpc>
            </a:pPr>
            <a:endParaRPr lang="en-US" sz="1000" dirty="0">
              <a:solidFill>
                <a:schemeClr val="bg2"/>
              </a:solidFill>
              <a:ea typeface="ＭＳ Ｐゴシック" charset="0"/>
              <a:cs typeface="Calibri"/>
            </a:endParaRPr>
          </a:p>
        </p:txBody>
      </p:sp>
    </p:spTree>
    <p:extLst>
      <p:ext uri="{BB962C8B-B14F-4D97-AF65-F5344CB8AC3E}">
        <p14:creationId xmlns:p14="http://schemas.microsoft.com/office/powerpoint/2010/main" val="201718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48131" name="Notes Placeholder 2"/>
          <p:cNvSpPr>
            <a:spLocks noGrp="1"/>
          </p:cNvSpPr>
          <p:nvPr>
            <p:ph type="body" idx="1"/>
          </p:nvPr>
        </p:nvSpPr>
        <p:spPr>
          <a:xfrm>
            <a:off x="543847" y="4342781"/>
            <a:ext cx="5853266" cy="4271537"/>
          </a:xfrm>
          <a:ln/>
        </p:spPr>
        <p:txBody>
          <a:bodyPr>
            <a:normAutofit fontScale="77500" lnSpcReduction="20000"/>
          </a:bodyPr>
          <a:lstStyle/>
          <a:p>
            <a:r>
              <a:rPr lang="en-US" sz="1200" b="1" dirty="0">
                <a:solidFill>
                  <a:schemeClr val="accent1"/>
                </a:solidFill>
                <a:latin typeface="Georgia" panose="02040502050405020303" pitchFamily="18" charset="0"/>
              </a:rPr>
              <a:t>Check Skill: </a:t>
            </a:r>
            <a:r>
              <a:rPr lang="en-US" sz="1200" b="1" dirty="0">
                <a:solidFill>
                  <a:schemeClr val="accent1"/>
                </a:solidFill>
                <a:latin typeface="Georgia" panose="02040502050405020303" pitchFamily="18" charset="0"/>
                <a:cs typeface="Arial"/>
              </a:rPr>
              <a:t>OSCAR Example</a:t>
            </a:r>
          </a:p>
          <a:p>
            <a:endParaRPr lang="en-US" sz="1200" b="1" kern="1200" dirty="0">
              <a:solidFill>
                <a:schemeClr val="accent1"/>
              </a:solidFill>
              <a:effectLst/>
              <a:latin typeface="Georgia" panose="02040502050405020303" pitchFamily="18" charset="0"/>
              <a:ea typeface="Geneva" charset="-128"/>
              <a:cs typeface="Arial"/>
            </a:endParaRPr>
          </a:p>
          <a:p>
            <a:r>
              <a:rPr lang="en-US" sz="1200" kern="1200" dirty="0">
                <a:solidFill>
                  <a:schemeClr val="tx1"/>
                </a:solidFill>
                <a:effectLst/>
                <a:latin typeface="+mn-lt"/>
                <a:ea typeface="Geneva" charset="-128"/>
                <a:cs typeface="Geneva" charset="-128"/>
              </a:rPr>
              <a:t>Many people feel uncomfortable asking others about their stress reactions. We know how to have casual conversations with peers, but  when it comes to discussing personal issues or emotions, people often don’t know where or how to start. Another common barrier to accurate assessment is the almost automatic denial of experiencing any stressors, distress, or changes in functioning.</a:t>
            </a:r>
          </a:p>
          <a:p>
            <a:r>
              <a:rPr lang="en-US" sz="1200" kern="1200" dirty="0">
                <a:solidFill>
                  <a:schemeClr val="tx1"/>
                </a:solidFill>
                <a:effectLst/>
                <a:latin typeface="+mn-lt"/>
                <a:ea typeface="Geneva" charset="-128"/>
                <a:cs typeface="Geneva" charset="-128"/>
              </a:rPr>
              <a:t> </a:t>
            </a:r>
          </a:p>
          <a:p>
            <a:r>
              <a:rPr lang="en-US" sz="1200" kern="1200" dirty="0">
                <a:solidFill>
                  <a:schemeClr val="tx1"/>
                </a:solidFill>
                <a:effectLst/>
                <a:latin typeface="+mn-lt"/>
                <a:ea typeface="Geneva" charset="-128"/>
                <a:cs typeface="Geneva" charset="-128"/>
              </a:rPr>
              <a:t>One tool that can be effective in overcoming these obstacles is  “OSCAR” communication—a mnemonic (memory device) for the five steps of: </a:t>
            </a:r>
          </a:p>
          <a:p>
            <a:pPr marL="171450" lvl="0" indent="-171450">
              <a:buFont typeface="Arial" panose="020B0604020202020204" pitchFamily="34" charset="0"/>
              <a:buChar char="•"/>
            </a:pPr>
            <a:r>
              <a:rPr lang="en-US" sz="1200" kern="1200" dirty="0">
                <a:solidFill>
                  <a:schemeClr val="tx1"/>
                </a:solidFill>
                <a:effectLst/>
                <a:latin typeface="+mn-lt"/>
                <a:ea typeface="Geneva" charset="-128"/>
                <a:cs typeface="Geneva" charset="-128"/>
              </a:rPr>
              <a:t>Observe</a:t>
            </a:r>
          </a:p>
          <a:p>
            <a:pPr marL="171450" lvl="0" indent="-171450">
              <a:buFont typeface="Arial" panose="020B0604020202020204" pitchFamily="34" charset="0"/>
              <a:buChar char="•"/>
            </a:pPr>
            <a:r>
              <a:rPr lang="en-US" sz="1200" kern="1200" dirty="0">
                <a:solidFill>
                  <a:schemeClr val="tx1"/>
                </a:solidFill>
                <a:effectLst/>
                <a:latin typeface="+mn-lt"/>
                <a:ea typeface="Geneva" charset="-128"/>
                <a:cs typeface="Geneva" charset="-128"/>
              </a:rPr>
              <a:t>State Observations</a:t>
            </a:r>
          </a:p>
          <a:p>
            <a:pPr marL="171450" lvl="0" indent="-171450">
              <a:buFont typeface="Arial" panose="020B0604020202020204" pitchFamily="34" charset="0"/>
              <a:buChar char="•"/>
            </a:pPr>
            <a:r>
              <a:rPr lang="en-US" sz="1200" kern="1200" dirty="0">
                <a:solidFill>
                  <a:schemeClr val="tx1"/>
                </a:solidFill>
                <a:effectLst/>
                <a:latin typeface="+mn-lt"/>
                <a:ea typeface="Geneva" charset="-128"/>
                <a:cs typeface="Geneva" charset="-128"/>
              </a:rPr>
              <a:t>Clarify Role</a:t>
            </a:r>
          </a:p>
          <a:p>
            <a:pPr marL="171450" lvl="0" indent="-171450">
              <a:buFont typeface="Arial" panose="020B0604020202020204" pitchFamily="34" charset="0"/>
              <a:buChar char="•"/>
            </a:pPr>
            <a:r>
              <a:rPr lang="en-US" sz="1200" kern="1200" dirty="0">
                <a:solidFill>
                  <a:schemeClr val="tx1"/>
                </a:solidFill>
                <a:effectLst/>
                <a:latin typeface="+mn-lt"/>
                <a:ea typeface="Geneva" charset="-128"/>
                <a:cs typeface="Geneva" charset="-128"/>
              </a:rPr>
              <a:t>Ask Why</a:t>
            </a:r>
          </a:p>
          <a:p>
            <a:pPr marL="171450" lvl="0" indent="-171450">
              <a:buFont typeface="Arial" panose="020B0604020202020204" pitchFamily="34" charset="0"/>
              <a:buChar char="•"/>
            </a:pPr>
            <a:r>
              <a:rPr lang="en-US" sz="1200" kern="1200" dirty="0">
                <a:solidFill>
                  <a:schemeClr val="tx1"/>
                </a:solidFill>
                <a:effectLst/>
                <a:latin typeface="+mn-lt"/>
                <a:ea typeface="Geneva" charset="-128"/>
                <a:cs typeface="Geneva" charset="-128"/>
              </a:rPr>
              <a:t>Respond.</a:t>
            </a:r>
          </a:p>
          <a:p>
            <a:r>
              <a:rPr lang="en-US" sz="1200" kern="1200" dirty="0">
                <a:solidFill>
                  <a:schemeClr val="tx1"/>
                </a:solidFill>
                <a:effectLst/>
                <a:latin typeface="+mn-lt"/>
                <a:ea typeface="Geneva" charset="-128"/>
                <a:cs typeface="Geneva" charset="-128"/>
              </a:rPr>
              <a:t> </a:t>
            </a:r>
          </a:p>
          <a:p>
            <a:r>
              <a:rPr lang="en-US" sz="1200" kern="1200" dirty="0">
                <a:solidFill>
                  <a:schemeClr val="tx1"/>
                </a:solidFill>
                <a:effectLst/>
                <a:latin typeface="+mn-lt"/>
                <a:ea typeface="Geneva" charset="-128"/>
                <a:cs typeface="Geneva" charset="-128"/>
              </a:rPr>
              <a:t>Here’s how it works: </a:t>
            </a:r>
          </a:p>
          <a:p>
            <a:r>
              <a:rPr lang="en-US" sz="1200" kern="1200" dirty="0">
                <a:solidFill>
                  <a:schemeClr val="tx1"/>
                </a:solidFill>
                <a:effectLst/>
                <a:latin typeface="+mn-lt"/>
                <a:ea typeface="Geneva" charset="-128"/>
                <a:cs typeface="Geneva" charset="-128"/>
              </a:rPr>
              <a:t> </a:t>
            </a:r>
          </a:p>
          <a:p>
            <a:r>
              <a:rPr lang="en-US" sz="1200" kern="1200" dirty="0">
                <a:solidFill>
                  <a:schemeClr val="tx1"/>
                </a:solidFill>
                <a:effectLst/>
                <a:latin typeface="+mn-lt"/>
                <a:ea typeface="Geneva" charset="-128"/>
                <a:cs typeface="Geneva" charset="-128"/>
              </a:rPr>
              <a:t>Observe: If you have observed a co-worker’s change in behavior, that information can help you make more headway into having a conversation about how they are doing.  Find a good time and strike up a friendly conversation. After a while, you ask something open-ended like “How are you doing? or “How are you feeling?”</a:t>
            </a:r>
            <a:r>
              <a:rPr lang="en-US" dirty="0">
                <a:effectLst/>
              </a:rPr>
              <a:t> </a:t>
            </a:r>
          </a:p>
          <a:p>
            <a:endParaRPr lang="en-US" dirty="0">
              <a:effectLst/>
            </a:endParaRPr>
          </a:p>
          <a:p>
            <a:r>
              <a:rPr lang="en-US" sz="1200" kern="1200" dirty="0">
                <a:solidFill>
                  <a:schemeClr val="tx1"/>
                </a:solidFill>
                <a:effectLst/>
                <a:latin typeface="+mn-lt"/>
                <a:ea typeface="Geneva" charset="-128"/>
                <a:cs typeface="Geneva" charset="-128"/>
              </a:rPr>
              <a:t>State: If he or she quickly brushes you off with a denial such as “I’m  fine,” you next state your observation. </a:t>
            </a:r>
            <a:r>
              <a:rPr lang="en-US" dirty="0"/>
              <a:t>State your observations of the behaviors you’ve notices; just the facts without interpretations or judgments.</a:t>
            </a:r>
          </a:p>
          <a:p>
            <a:endParaRPr lang="en-US" sz="1200" kern="1200" dirty="0">
              <a:solidFill>
                <a:schemeClr val="tx1"/>
              </a:solidFill>
              <a:effectLst/>
              <a:latin typeface="+mn-lt"/>
              <a:ea typeface="Geneva" charset="-128"/>
              <a:cs typeface="Geneva" charset="-128"/>
            </a:endParaRPr>
          </a:p>
          <a:p>
            <a:r>
              <a:rPr lang="en-US" sz="1200" kern="1200" dirty="0">
                <a:solidFill>
                  <a:schemeClr val="tx1"/>
                </a:solidFill>
                <a:effectLst/>
                <a:latin typeface="+mn-lt"/>
                <a:ea typeface="Geneva" charset="-128"/>
                <a:cs typeface="Geneva" charset="-128"/>
              </a:rPr>
              <a:t>Clarify: Before the individual has a chance to get defensive, you add—to clarify your role—that you only bring it up because you are concerned, and want to know if there is any way that you can help. Alternatively, you might clarify that you are making observations because you are a supervisor and their behavior is affecting their work.</a:t>
            </a:r>
          </a:p>
          <a:p>
            <a:r>
              <a:rPr lang="en-US" sz="1200" kern="1200" dirty="0">
                <a:solidFill>
                  <a:schemeClr val="tx1"/>
                </a:solidFill>
                <a:effectLst/>
                <a:latin typeface="+mn-lt"/>
                <a:ea typeface="Geneva" charset="-128"/>
                <a:cs typeface="Geneva" charset="-128"/>
              </a:rPr>
              <a:t> </a:t>
            </a:r>
          </a:p>
          <a:p>
            <a:r>
              <a:rPr lang="en-US" sz="1200" kern="1200" dirty="0">
                <a:solidFill>
                  <a:schemeClr val="tx1"/>
                </a:solidFill>
                <a:effectLst/>
                <a:latin typeface="+mn-lt"/>
                <a:ea typeface="Geneva" charset="-128"/>
                <a:cs typeface="Geneva" charset="-128"/>
              </a:rPr>
              <a:t>Ask: If you can then establish a common perception about the person’s behavior (i.e. he or she admits to isolating more than usual), you next ask why, or maybe simply “What’s going on?”  </a:t>
            </a:r>
          </a:p>
          <a:p>
            <a:r>
              <a:rPr lang="en-US" sz="1200" kern="1200" dirty="0">
                <a:solidFill>
                  <a:schemeClr val="tx1"/>
                </a:solidFill>
                <a:effectLst/>
                <a:latin typeface="+mn-lt"/>
                <a:ea typeface="Geneva" charset="-128"/>
                <a:cs typeface="Geneva" charset="-128"/>
              </a:rPr>
              <a:t> </a:t>
            </a:r>
          </a:p>
          <a:p>
            <a:r>
              <a:rPr lang="en-US" sz="1200" kern="1200" dirty="0">
                <a:solidFill>
                  <a:schemeClr val="tx1"/>
                </a:solidFill>
                <a:effectLst/>
                <a:latin typeface="+mn-lt"/>
                <a:ea typeface="Geneva" charset="-128"/>
                <a:cs typeface="Geneva" charset="-128"/>
              </a:rPr>
              <a:t>Respond: The final step is to respond with a statement that makes it clear that you both heard and understood what you were told, and that you either might have some ideas about what might make the person feel or function better, or that you’re glad that what they told you indicates that they really are fine.</a:t>
            </a:r>
            <a:endParaRPr lang="en-US" dirty="0"/>
          </a:p>
        </p:txBody>
      </p:sp>
      <p:sp>
        <p:nvSpPr>
          <p:cNvPr id="75779" name="Header Placeholder 3"/>
          <p:cNvSpPr>
            <a:spLocks noGrp="1"/>
          </p:cNvSpPr>
          <p:nvPr>
            <p:ph type="hdr" sz="quarter"/>
          </p:nvPr>
        </p:nvSpPr>
        <p:spPr bwMode="auto">
          <a:noFill/>
          <a:ln>
            <a:miter lim="800000"/>
            <a:headEnd/>
            <a:tailEnd/>
          </a:ln>
        </p:spPr>
        <p:txBody>
          <a:bodyPr/>
          <a:lstStyle/>
          <a:p>
            <a:pPr marL="0" marR="0" lvl="0" indent="0" algn="l" defTabSz="913674" rtl="0" eaLnBrk="0" fontAlgn="auto" latinLnBrk="0" hangingPunct="0">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t>Law Enforcement SFA</a:t>
            </a:r>
          </a:p>
        </p:txBody>
      </p:sp>
      <p:sp>
        <p:nvSpPr>
          <p:cNvPr id="75780" name="Footer Placeholder 4"/>
          <p:cNvSpPr>
            <a:spLocks noGrp="1"/>
          </p:cNvSpPr>
          <p:nvPr>
            <p:ph type="ftr" sz="quarter" idx="4"/>
          </p:nvPr>
        </p:nvSpPr>
        <p:spPr bwMode="auto">
          <a:noFill/>
          <a:ln>
            <a:miter lim="800000"/>
            <a:headEnd/>
            <a:tailEnd/>
          </a:ln>
        </p:spPr>
        <p:txBody>
          <a:bodyPr/>
          <a:lstStyle/>
          <a:p>
            <a:pPr marL="0" marR="0" lvl="0" indent="0" algn="l" defTabSz="913674" rtl="0" eaLnBrk="0" fontAlgn="auto" latinLnBrk="0" hangingPunct="0">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t>2013</a:t>
            </a:r>
          </a:p>
        </p:txBody>
      </p:sp>
      <p:sp>
        <p:nvSpPr>
          <p:cNvPr id="75781" name="Slide Number Placeholder 5"/>
          <p:cNvSpPr>
            <a:spLocks noGrp="1"/>
          </p:cNvSpPr>
          <p:nvPr>
            <p:ph type="sldNum" sz="quarter" idx="5"/>
          </p:nvPr>
        </p:nvSpPr>
        <p:spPr bwMode="auto">
          <a:noFill/>
          <a:ln>
            <a:miter lim="800000"/>
            <a:headEnd/>
            <a:tailEnd/>
          </a:ln>
        </p:spPr>
        <p:txBody>
          <a:bodyPr/>
          <a:lstStyle/>
          <a:p>
            <a:pPr marL="0" marR="0" lvl="0" indent="0" algn="r" defTabSz="913674" rtl="0" eaLnBrk="0" fontAlgn="auto" latinLnBrk="0" hangingPunct="0">
              <a:lnSpc>
                <a:spcPct val="100000"/>
              </a:lnSpc>
              <a:spcBef>
                <a:spcPts val="0"/>
              </a:spcBef>
              <a:spcAft>
                <a:spcPts val="0"/>
              </a:spcAft>
              <a:buClrTx/>
              <a:buSzTx/>
              <a:buFontTx/>
              <a:buNone/>
              <a:tabLst/>
              <a:defRPr/>
            </a:pPr>
            <a:fld id="{CDDAC97D-C681-4115-8B88-CD771183CA15}" type="slidenum">
              <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pPr marL="0" marR="0" lvl="0" indent="0" algn="r" defTabSz="913674" rtl="0" eaLnBrk="0" fontAlgn="auto" latinLnBrk="0" hangingPunct="0">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endParaRPr>
          </a:p>
        </p:txBody>
      </p:sp>
      <p:sp>
        <p:nvSpPr>
          <p:cNvPr id="2" name="Date Placeholder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451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xfrm>
            <a:off x="323850" y="452438"/>
            <a:ext cx="6022975" cy="33893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xfrm>
            <a:off x="447675" y="4005263"/>
            <a:ext cx="6053138" cy="46307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Check Example</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Check can be incorporated into work in a seamless and natural way:</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“I try to get to know each of my staff individually, so I know their baselines and what could potentially be a red flag. Instead of staying in my office, I make a point to sit and talk with them during breaks. That helped when one of my staff members had a pregnant wife, and we responded to a stillborn birth. After that call I took a little extra time to sit and talk with him, to make sure that he was okay.”</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a:t>
            </a:r>
            <a:r>
              <a:rPr lang="en-US" sz="1200" kern="1200" dirty="0">
                <a:solidFill>
                  <a:schemeClr val="tx1"/>
                </a:solidFill>
                <a:effectLst/>
                <a:latin typeface="+mn-lt"/>
                <a:ea typeface="MS PGothic" panose="020B0600070205080204" pitchFamily="34" charset="-128"/>
                <a:cs typeface="MS PGothic" charset="0"/>
              </a:rPr>
              <a:t> </a:t>
            </a:r>
            <a:r>
              <a:rPr lang="en-US" sz="1200" i="1" kern="1200" dirty="0">
                <a:solidFill>
                  <a:schemeClr val="tx1"/>
                </a:solidFill>
                <a:effectLst/>
                <a:latin typeface="+mn-lt"/>
                <a:ea typeface="MS PGothic" panose="020B0600070205080204" pitchFamily="34" charset="-128"/>
                <a:cs typeface="MS PGothic" charset="0"/>
              </a:rPr>
              <a:t>think of any other examples where they have seen the Check action used.</a:t>
            </a:r>
            <a:endParaRPr lang="en-US" sz="12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p:txBody>
      </p:sp>
      <p:sp>
        <p:nvSpPr>
          <p:cNvPr id="53251"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BED1E89-8105-E34A-A397-0044E3FD2411}"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663026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719138" y="1163638"/>
            <a:ext cx="5584825" cy="3141662"/>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solidFill>
            <a:srgbClr val="FFFFFF"/>
          </a:solidFill>
          <a:ln>
            <a:solidFill>
              <a:srgbClr val="000000"/>
            </a:solidFill>
            <a:miter lim="800000"/>
            <a:headEnd/>
            <a:tailEnd/>
          </a:ln>
        </p:spPr>
        <p:txBody>
          <a:bodyPr lIns="94188" tIns="47095" rIns="94188" bIns="47095"/>
          <a:lstStyle/>
          <a:p>
            <a:r>
              <a:rPr lang="en-US" sz="1200" b="1" dirty="0"/>
              <a:t>Coordinate</a:t>
            </a:r>
            <a:endParaRPr lang="en-US" sz="1200" dirty="0"/>
          </a:p>
          <a:p>
            <a:r>
              <a:rPr lang="en-US" sz="1200" dirty="0"/>
              <a:t> </a:t>
            </a:r>
          </a:p>
          <a:p>
            <a:r>
              <a:rPr lang="en-US" sz="1200" dirty="0"/>
              <a:t>The next core action of SFA is Coordinate, which should come naturally to you. Within SFA, providers consult and collaborate with others, and inform those who need to know.  The key components of the Coordinate action are:</a:t>
            </a:r>
          </a:p>
          <a:p>
            <a:pPr marL="174982" indent="-174982">
              <a:buFont typeface="Arial" panose="020B0604020202020204" pitchFamily="34" charset="0"/>
              <a:buChar char="•"/>
            </a:pPr>
            <a:r>
              <a:rPr lang="en-US" sz="1200" dirty="0"/>
              <a:t>To collaborate with everyone who has a stake in the well-being and future of the stressed individual.</a:t>
            </a:r>
          </a:p>
          <a:p>
            <a:pPr marL="174982" indent="-174982">
              <a:buFont typeface="Arial" panose="020B0604020202020204" pitchFamily="34" charset="0"/>
              <a:buChar char="•"/>
            </a:pPr>
            <a:r>
              <a:rPr lang="en-US" sz="1200" dirty="0"/>
              <a:t>To get assistance from others at any step in the process in which help is needed to assess and care for individuals with stress problems.</a:t>
            </a:r>
          </a:p>
          <a:p>
            <a:pPr marL="174982" indent="-174982">
              <a:buFont typeface="Arial" panose="020B0604020202020204" pitchFamily="34" charset="0"/>
              <a:buChar char="•"/>
            </a:pPr>
            <a:r>
              <a:rPr lang="en-US" sz="1200" dirty="0"/>
              <a:t>To inform the chain of command to the extent they need to know.</a:t>
            </a:r>
            <a:r>
              <a:rPr lang="en-US" dirty="0">
                <a:effectLst/>
              </a:rPr>
              <a:t> </a:t>
            </a:r>
          </a:p>
          <a:p>
            <a:pPr marL="174982" indent="-174982">
              <a:buFont typeface="Arial" panose="020B0604020202020204" pitchFamily="34" charset="0"/>
              <a:buChar char="•"/>
            </a:pPr>
            <a:r>
              <a:rPr lang="en-US" sz="1200" dirty="0"/>
              <a:t>To refer individuals in need to others who can help either in a direct hand-off or through a more gradual consultation process.</a:t>
            </a:r>
            <a:r>
              <a:rPr lang="en-US" dirty="0">
                <a:effectLst/>
              </a:rPr>
              <a:t> </a:t>
            </a:r>
            <a:endParaRPr lang="en-US" sz="1200" dirty="0"/>
          </a:p>
          <a:p>
            <a:endParaRPr lang="en-US" dirty="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2200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5002EA5-2F0E-E641-8D4D-41C31900C917}"/>
              </a:ext>
            </a:extLst>
          </p:cNvPr>
          <p:cNvSpPr>
            <a:spLocks noGrp="1"/>
          </p:cNvSpPr>
          <p:nvPr>
            <p:ph type="body" idx="1"/>
          </p:nvPr>
        </p:nvSpPr>
        <p:spPr/>
        <p:txBody>
          <a:bodyPr/>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i="1"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Coordinate Example</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Here is a real example of how Coordinate can be incorporated into work in a seamless and natural way:</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“One of our team members reported to work and was unusually quiet and distracted.  During her break, I asked if everything was okay.  She explained that her 2-year-old child had just been diagnosed with autism and she just did not know where to begin to get the needed services.  I told her that I knew someone on another shift who had a child with autism and she and her husband had become resource ‘experts’ who had offered to help others.  I offered to make an email introduction to her.  At her next shift, she told me how helpful the referral had been.”</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a:t>
            </a:r>
            <a:r>
              <a:rPr lang="en-US" sz="1200" kern="1200" dirty="0">
                <a:solidFill>
                  <a:schemeClr val="tx1"/>
                </a:solidFill>
                <a:effectLst/>
                <a:latin typeface="+mn-lt"/>
                <a:ea typeface="MS PGothic" panose="020B0600070205080204" pitchFamily="34" charset="-128"/>
                <a:cs typeface="MS PGothic" charset="0"/>
              </a:rPr>
              <a:t> </a:t>
            </a:r>
            <a:r>
              <a:rPr lang="en-US" sz="1200" i="1" kern="1200" dirty="0">
                <a:solidFill>
                  <a:schemeClr val="tx1"/>
                </a:solidFill>
                <a:effectLst/>
                <a:latin typeface="+mn-lt"/>
                <a:ea typeface="MS PGothic" panose="020B0600070205080204" pitchFamily="34" charset="-128"/>
                <a:cs typeface="MS PGothic" charset="0"/>
              </a:rPr>
              <a:t>think of any other examples where they have seen the Coordinate action used.</a:t>
            </a:r>
            <a:endParaRPr lang="en-US" sz="12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i="1" kern="1200" dirty="0">
              <a:solidFill>
                <a:schemeClr val="tx1"/>
              </a:solidFill>
              <a:effectLst/>
              <a:latin typeface="+mn-lt"/>
              <a:ea typeface="MS PGothic" panose="020B0600070205080204" pitchFamily="34" charset="-128"/>
              <a:cs typeface="MS PGothic" charset="0"/>
            </a:endParaRPr>
          </a:p>
          <a:p>
            <a:endParaRPr lang="en-US" dirty="0"/>
          </a:p>
        </p:txBody>
      </p:sp>
    </p:spTree>
    <p:extLst>
      <p:ext uri="{BB962C8B-B14F-4D97-AF65-F5344CB8AC3E}">
        <p14:creationId xmlns:p14="http://schemas.microsoft.com/office/powerpoint/2010/main" val="155080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0C18B56-C9AF-DC4A-9172-C0950148BD43}"/>
              </a:ext>
            </a:extLst>
          </p:cNvPr>
          <p:cNvSpPr>
            <a:spLocks noGrp="1"/>
          </p:cNvSpPr>
          <p:nvPr>
            <p:ph type="body" idx="1"/>
          </p:nvPr>
        </p:nvSpPr>
        <p:spPr/>
        <p:txBody>
          <a:bodyPr/>
          <a:lstStyle/>
          <a:p>
            <a:r>
              <a:rPr lang="en-US" sz="1200" b="1" dirty="0">
                <a:ea typeface="MS PGothic" panose="020B0600070205080204" pitchFamily="34" charset="-128"/>
                <a:cs typeface="MS PGothic" charset="0"/>
              </a:rPr>
              <a:t>Coordinate:  Reasons for Referral</a:t>
            </a: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p>
          <a:p>
            <a:r>
              <a:rPr lang="en-US" sz="1200" dirty="0">
                <a:ea typeface="MS PGothic" panose="020B0600070205080204" pitchFamily="34" charset="-128"/>
                <a:cs typeface="MS PGothic" charset="0"/>
              </a:rPr>
              <a:t>In all cases, asking for someone else’s opinion or help early rather than late in the process is a good idea. A referral to an EAP provider or clinician is indicated if:</a:t>
            </a:r>
          </a:p>
          <a:p>
            <a:pPr marL="174982" indent="-174982">
              <a:buFont typeface="Arial" panose="020B0604020202020204" pitchFamily="34" charset="0"/>
              <a:buChar char="•"/>
            </a:pPr>
            <a:r>
              <a:rPr lang="en-US" sz="1200" dirty="0">
                <a:ea typeface="MS PGothic" panose="020B0600070205080204" pitchFamily="34" charset="-128"/>
                <a:cs typeface="MS PGothic" charset="0"/>
              </a:rPr>
              <a:t>You are uncertain about the strength of your relationship with the person who needs help</a:t>
            </a:r>
          </a:p>
          <a:p>
            <a:pPr marL="174982" indent="-174982">
              <a:buFont typeface="Arial" panose="020B0604020202020204" pitchFamily="34" charset="0"/>
              <a:buChar char="•"/>
            </a:pPr>
            <a:r>
              <a:rPr lang="en-US" sz="1200" dirty="0">
                <a:ea typeface="MS PGothic" panose="020B0600070205080204" pitchFamily="34" charset="-128"/>
                <a:cs typeface="MS PGothic" charset="0"/>
              </a:rPr>
              <a:t>There is uncertainty regarding stress level, dangerousness or level of impairment.</a:t>
            </a:r>
          </a:p>
          <a:p>
            <a:pPr marL="174982" indent="-174982">
              <a:buFont typeface="Arial" panose="020B0604020202020204" pitchFamily="34" charset="0"/>
              <a:buChar char="•"/>
            </a:pPr>
            <a:r>
              <a:rPr lang="en-US" sz="1200" dirty="0">
                <a:ea typeface="MS PGothic" panose="020B0600070205080204" pitchFamily="34" charset="-128"/>
                <a:cs typeface="MS PGothic" charset="0"/>
              </a:rPr>
              <a:t>The individual poses a threat to self or others.</a:t>
            </a:r>
          </a:p>
          <a:p>
            <a:pPr marL="174982" indent="-174982">
              <a:buFont typeface="Arial" panose="020B0604020202020204" pitchFamily="34" charset="0"/>
              <a:buChar char="•"/>
            </a:pPr>
            <a:r>
              <a:rPr lang="en-US" sz="1200" dirty="0">
                <a:ea typeface="MS PGothic" panose="020B0600070205080204" pitchFamily="34" charset="-128"/>
                <a:cs typeface="MS PGothic" charset="0"/>
              </a:rPr>
              <a:t>The individual's impairment seems to be worsening over time or failing to improve</a:t>
            </a:r>
          </a:p>
          <a:p>
            <a:r>
              <a:rPr lang="en-US" sz="1200" dirty="0">
                <a:ea typeface="MS PGothic" panose="020B0600070205080204" pitchFamily="34" charset="-128"/>
                <a:cs typeface="MS PGothic" charset="0"/>
              </a:rPr>
              <a:t> </a:t>
            </a:r>
          </a:p>
          <a:p>
            <a:r>
              <a:rPr lang="en-US" sz="1200" dirty="0">
                <a:ea typeface="MS PGothic" panose="020B0600070205080204" pitchFamily="34" charset="-128"/>
                <a:cs typeface="MS PGothic" charset="0"/>
              </a:rPr>
              <a:t> </a:t>
            </a:r>
          </a:p>
          <a:p>
            <a:endParaRPr lang="en-US" dirty="0"/>
          </a:p>
        </p:txBody>
      </p:sp>
    </p:spTree>
    <p:extLst>
      <p:ext uri="{BB962C8B-B14F-4D97-AF65-F5344CB8AC3E}">
        <p14:creationId xmlns:p14="http://schemas.microsoft.com/office/powerpoint/2010/main" val="145997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58142A-F1FD-CB4C-A494-FCF2980D7A1F}"/>
              </a:ext>
            </a:extLst>
          </p:cNvPr>
          <p:cNvSpPr>
            <a:spLocks noGrp="1"/>
          </p:cNvSpPr>
          <p:nvPr>
            <p:ph type="body" idx="1"/>
          </p:nvPr>
        </p:nvSpPr>
        <p:spPr/>
        <p:txBody>
          <a:bodyPr/>
          <a:lstStyle/>
          <a:p>
            <a:r>
              <a:rPr lang="en-US" sz="1200" b="1" dirty="0">
                <a:ea typeface="MS PGothic" panose="020B0600070205080204" pitchFamily="34" charset="-128"/>
                <a:cs typeface="MS PGothic" charset="0"/>
              </a:rPr>
              <a:t>Coordinate: Help in Overcoming Potential Barriers to Providing or Succeeding with Stress First Aid</a:t>
            </a:r>
            <a:endParaRPr lang="en-US" sz="1200" dirty="0">
              <a:ea typeface="MS PGothic" panose="020B0600070205080204" pitchFamily="34" charset="-128"/>
              <a:cs typeface="MS PGothic" charset="0"/>
            </a:endParaRPr>
          </a:p>
          <a:p>
            <a:r>
              <a:rPr lang="en-US" sz="1200" b="1" dirty="0">
                <a:ea typeface="MS PGothic" panose="020B0600070205080204" pitchFamily="34" charset="-128"/>
                <a:cs typeface="MS PGothic" charset="0"/>
              </a:rPr>
              <a:t> </a:t>
            </a: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There are many possible barriers to delivering or succeeding with SFA, including:</a:t>
            </a:r>
          </a:p>
          <a:p>
            <a:pPr marL="174982" indent="-174982">
              <a:buFont typeface="Arial" panose="020B0604020202020204" pitchFamily="34" charset="0"/>
              <a:buChar char="•"/>
            </a:pPr>
            <a:r>
              <a:rPr lang="en-US" sz="1200" dirty="0">
                <a:ea typeface="MS PGothic" panose="020B0600070205080204" pitchFamily="34" charset="-128"/>
                <a:cs typeface="MS PGothic" charset="0"/>
              </a:rPr>
              <a:t>You have stress injury that impairs your ability to provide SFA, in which case you should get help yourself</a:t>
            </a:r>
          </a:p>
          <a:p>
            <a:pPr marL="174982" indent="-174982">
              <a:buFont typeface="Arial" panose="020B0604020202020204" pitchFamily="34" charset="0"/>
              <a:buChar char="•"/>
            </a:pPr>
            <a:r>
              <a:rPr lang="en-US" sz="1200" dirty="0">
                <a:ea typeface="MS PGothic" panose="020B0600070205080204" pitchFamily="34" charset="-128"/>
                <a:cs typeface="MS PGothic" charset="0"/>
              </a:rPr>
              <a:t>You cannot acquire or hold the trust or attention of the other person</a:t>
            </a:r>
          </a:p>
          <a:p>
            <a:pPr marL="174982" indent="-174982">
              <a:buFont typeface="Arial" panose="020B0604020202020204" pitchFamily="34" charset="0"/>
              <a:buChar char="•"/>
            </a:pPr>
            <a:r>
              <a:rPr lang="en-US" sz="1200" dirty="0">
                <a:ea typeface="MS PGothic" panose="020B0600070205080204" pitchFamily="34" charset="-128"/>
                <a:cs typeface="MS PGothic" charset="0"/>
              </a:rPr>
              <a:t>You have negative beliefs about the person, or they actively resist attempts to help</a:t>
            </a:r>
          </a:p>
          <a:p>
            <a:pPr marL="174982" indent="-174982">
              <a:buFont typeface="Arial" panose="020B0604020202020204" pitchFamily="34" charset="0"/>
              <a:buChar char="•"/>
            </a:pPr>
            <a:r>
              <a:rPr lang="en-US" sz="1200" dirty="0">
                <a:ea typeface="MS PGothic" panose="020B0600070205080204" pitchFamily="34" charset="-128"/>
                <a:cs typeface="MS PGothic" charset="0"/>
              </a:rPr>
              <a:t>The person’s stress behaviors do not respond to SFA actions</a:t>
            </a:r>
          </a:p>
          <a:p>
            <a:pPr marL="174982" indent="-174982">
              <a:buFont typeface="Arial" panose="020B0604020202020204" pitchFamily="34" charset="0"/>
              <a:buChar char="•"/>
            </a:pP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One of the main ways of overcoming barriers to delivering or succeeding with SFA is to coordinate with others who may be better able to meet the needs of coworkers. Involve other leaders, coworkers, trained peers, human resources, chaplains, or mental health providers.</a:t>
            </a:r>
          </a:p>
          <a:p>
            <a:r>
              <a:rPr lang="en-US" sz="1200" dirty="0">
                <a:ea typeface="MS PGothic" panose="020B0600070205080204" pitchFamily="34" charset="-128"/>
                <a:cs typeface="MS PGothic" charset="0"/>
              </a:rPr>
              <a:t> </a:t>
            </a:r>
          </a:p>
          <a:p>
            <a:r>
              <a:rPr lang="en-US" sz="1200" dirty="0">
                <a:ea typeface="MS PGothic" panose="020B0600070205080204" pitchFamily="34" charset="-128"/>
                <a:cs typeface="MS PGothic" charset="0"/>
              </a:rPr>
              <a:t>Stress First Aid is a team response and no one person needs to do it all.</a:t>
            </a:r>
          </a:p>
          <a:p>
            <a:endParaRPr lang="en-US" dirty="0"/>
          </a:p>
        </p:txBody>
      </p:sp>
    </p:spTree>
    <p:extLst>
      <p:ext uri="{BB962C8B-B14F-4D97-AF65-F5344CB8AC3E}">
        <p14:creationId xmlns:p14="http://schemas.microsoft.com/office/powerpoint/2010/main" val="1399256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685800" y="611188"/>
            <a:ext cx="5486400" cy="30861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685800" y="4017491"/>
            <a:ext cx="5486400" cy="4681666"/>
          </a:xfrm>
          <a:solidFill>
            <a:srgbClr val="FFFFFF"/>
          </a:solidFill>
          <a:ln>
            <a:solidFill>
              <a:srgbClr val="000000"/>
            </a:solidFill>
            <a:miter lim="800000"/>
            <a:headEnd/>
            <a:tailEnd/>
          </a:ln>
        </p:spPr>
        <p:txBody>
          <a:bodyPr lIns="92287" tIns="46144" rIns="92287" bIns="46144">
            <a:normAutofit/>
          </a:bodyPr>
          <a:lstStyle/>
          <a:p>
            <a:r>
              <a:rPr lang="en-US" b="1" dirty="0">
                <a:ea typeface="ＭＳ Ｐゴシック" pitchFamily="127" charset="-128"/>
                <a:cs typeface="ＭＳ Ｐゴシック" pitchFamily="127" charset="-128"/>
              </a:rPr>
              <a:t>Cover Actions</a:t>
            </a:r>
            <a:endParaRPr lang="en-US" dirty="0">
              <a:ea typeface="ＭＳ Ｐゴシック" pitchFamily="127" charset="-128"/>
              <a:cs typeface="ＭＳ Ｐゴシック" pitchFamily="127" charset="-128"/>
            </a:endParaRPr>
          </a:p>
          <a:p>
            <a:endParaRPr lang="en-US" dirty="0">
              <a:ea typeface="ＭＳ Ｐゴシック" pitchFamily="127" charset="-128"/>
              <a:cs typeface="ＭＳ Ｐゴシック" pitchFamily="127" charset="-128"/>
            </a:endParaRPr>
          </a:p>
          <a:p>
            <a:r>
              <a:rPr lang="en-US" sz="1200" kern="1200" dirty="0">
                <a:solidFill>
                  <a:schemeClr val="tx1"/>
                </a:solidFill>
                <a:effectLst/>
                <a:latin typeface="+mn-lt"/>
                <a:ea typeface="Geneva" charset="-128"/>
                <a:cs typeface="Geneva" charset="-128"/>
              </a:rPr>
              <a:t>To provide Cover means to ensure ongoing safety. The components of Cover for use with coworkers involve:</a:t>
            </a:r>
          </a:p>
          <a:p>
            <a:endParaRPr lang="en-US" sz="1200" kern="1200" dirty="0">
              <a:solidFill>
                <a:schemeClr val="tx1"/>
              </a:solidFill>
              <a:effectLst/>
              <a:latin typeface="+mn-lt"/>
              <a:ea typeface="Geneva" charset="-128"/>
              <a:cs typeface="Geneva" charset="-128"/>
            </a:endParaRPr>
          </a:p>
          <a:p>
            <a:pPr marL="171450" lvl="0" indent="-171450">
              <a:buFont typeface="Arial"/>
              <a:buChar char="•"/>
            </a:pPr>
            <a:r>
              <a:rPr lang="en-US" sz="1200" b="1" i="0" kern="1200" dirty="0">
                <a:solidFill>
                  <a:schemeClr val="tx1"/>
                </a:solidFill>
                <a:effectLst/>
                <a:latin typeface="+mn-lt"/>
                <a:ea typeface="Geneva" charset="-128"/>
                <a:cs typeface="Geneva" charset="-128"/>
              </a:rPr>
              <a:t>Standing by</a:t>
            </a:r>
            <a:r>
              <a:rPr lang="en-US" sz="1200" kern="1200" dirty="0">
                <a:solidFill>
                  <a:schemeClr val="tx1"/>
                </a:solidFill>
                <a:effectLst/>
                <a:latin typeface="+mn-lt"/>
                <a:ea typeface="Geneva" charset="-128"/>
                <a:cs typeface="Geneva" charset="-128"/>
              </a:rPr>
              <a:t> a coworker and remaining available and ready to assist as needed, watching and listening for ways you might intervene if needed, or holding the person’s attention if they are overwhelmed or panicky.</a:t>
            </a:r>
          </a:p>
          <a:p>
            <a:pPr marL="0" lvl="0" indent="0">
              <a:buFont typeface="Arial"/>
              <a:buNone/>
            </a:pPr>
            <a:endParaRPr lang="en-US" sz="1200" i="1" kern="1200" dirty="0">
              <a:solidFill>
                <a:schemeClr val="tx1"/>
              </a:solidFill>
              <a:effectLst/>
              <a:latin typeface="+mn-lt"/>
              <a:ea typeface="Geneva" charset="-128"/>
              <a:cs typeface="Geneva" charset="-128"/>
            </a:endParaRPr>
          </a:p>
          <a:p>
            <a:pPr marL="171450" lvl="0" indent="-171450">
              <a:buFont typeface="Arial"/>
              <a:buChar char="•"/>
            </a:pPr>
            <a:r>
              <a:rPr lang="en-US" sz="1200" b="1" i="0" kern="1200" dirty="0">
                <a:solidFill>
                  <a:schemeClr val="tx1"/>
                </a:solidFill>
                <a:effectLst/>
                <a:latin typeface="+mn-lt"/>
                <a:ea typeface="Geneva" charset="-128"/>
                <a:cs typeface="Geneva" charset="-128"/>
              </a:rPr>
              <a:t>Making the person safe</a:t>
            </a:r>
            <a:r>
              <a:rPr lang="en-US" sz="1200" i="1" kern="1200" dirty="0">
                <a:solidFill>
                  <a:schemeClr val="tx1"/>
                </a:solidFill>
                <a:effectLst/>
                <a:latin typeface="+mn-lt"/>
                <a:ea typeface="Geneva" charset="-128"/>
                <a:cs typeface="Geneva" charset="-128"/>
              </a:rPr>
              <a:t> </a:t>
            </a:r>
            <a:r>
              <a:rPr lang="en-US" sz="1200" kern="1200" dirty="0">
                <a:solidFill>
                  <a:schemeClr val="tx1"/>
                </a:solidFill>
                <a:effectLst/>
                <a:latin typeface="+mn-lt"/>
                <a:ea typeface="Geneva" charset="-128"/>
                <a:cs typeface="Geneva" charset="-128"/>
              </a:rPr>
              <a:t>in any way you can, including by being an authoritative presence, by warning the person, by protecting the person physically or psychologically, or by assisting the person. </a:t>
            </a:r>
          </a:p>
          <a:p>
            <a:pPr marL="171450" lvl="0" indent="-171450">
              <a:buFont typeface="Arial"/>
              <a:buChar char="•"/>
            </a:pPr>
            <a:endParaRPr lang="en-US" sz="1200" kern="1200" dirty="0">
              <a:solidFill>
                <a:schemeClr val="tx1"/>
              </a:solidFill>
              <a:effectLst/>
              <a:latin typeface="+mn-lt"/>
              <a:ea typeface="Geneva" charset="-128"/>
              <a:cs typeface="Geneva" charset="-128"/>
            </a:endParaRPr>
          </a:p>
          <a:p>
            <a:pPr marL="171450" lvl="0" indent="-171450">
              <a:buFont typeface="Arial"/>
              <a:buChar char="•"/>
            </a:pPr>
            <a:r>
              <a:rPr lang="en-US" sz="1200" kern="1200" dirty="0">
                <a:solidFill>
                  <a:schemeClr val="tx1"/>
                </a:solidFill>
                <a:effectLst/>
                <a:latin typeface="+mn-lt"/>
                <a:ea typeface="Geneva" charset="-128"/>
                <a:cs typeface="Geneva" charset="-128"/>
              </a:rPr>
              <a:t>When necessary, Cover may also involve </a:t>
            </a:r>
            <a:r>
              <a:rPr lang="en-US" sz="1200" b="1" i="0" kern="1200" dirty="0">
                <a:solidFill>
                  <a:schemeClr val="tx1"/>
                </a:solidFill>
                <a:effectLst/>
                <a:latin typeface="+mn-lt"/>
                <a:ea typeface="Geneva" charset="-128"/>
                <a:cs typeface="Geneva" charset="-128"/>
              </a:rPr>
              <a:t>making others safe </a:t>
            </a:r>
            <a:r>
              <a:rPr lang="en-US" sz="1200" kern="1200" dirty="0">
                <a:solidFill>
                  <a:schemeClr val="tx1"/>
                </a:solidFill>
                <a:effectLst/>
                <a:latin typeface="+mn-lt"/>
                <a:ea typeface="Geneva" charset="-128"/>
                <a:cs typeface="Geneva" charset="-128"/>
              </a:rPr>
              <a:t>from the person if he/she is not functioning well because of stress reactions. You could do this by protecting them physically or warning them about possible dangers that might result via the stressed person’s actions.</a:t>
            </a:r>
          </a:p>
          <a:p>
            <a:pPr marL="0" lvl="0" indent="0">
              <a:buFont typeface="Arial"/>
              <a:buNone/>
            </a:pPr>
            <a:endParaRPr lang="en-US" sz="1200" i="1" kern="1200" dirty="0">
              <a:solidFill>
                <a:schemeClr val="tx1"/>
              </a:solidFill>
              <a:effectLst/>
              <a:latin typeface="+mn-lt"/>
              <a:ea typeface="Geneva" charset="-128"/>
              <a:cs typeface="Geneva" charset="-128"/>
            </a:endParaRP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b="1" i="0" kern="1200" dirty="0">
                <a:solidFill>
                  <a:schemeClr val="tx1"/>
                </a:solidFill>
                <a:effectLst/>
                <a:latin typeface="+mn-lt"/>
                <a:ea typeface="Geneva" charset="-128"/>
                <a:cs typeface="Geneva" charset="-128"/>
              </a:rPr>
              <a:t>Encouraging a perception of safety occurs in the long term </a:t>
            </a:r>
            <a:r>
              <a:rPr lang="en-US" sz="1200" kern="1200" dirty="0">
                <a:solidFill>
                  <a:schemeClr val="tx1"/>
                </a:solidFill>
                <a:effectLst/>
                <a:latin typeface="+mn-lt"/>
                <a:ea typeface="Geneva" charset="-128"/>
                <a:cs typeface="Geneva" charset="-128"/>
              </a:rPr>
              <a:t>for both workers and their families via a caring presence, listening to feedback and communicating about safety, and greater commitment to organizational safety and order, physically via maintenance of equipment and attention to worker fatigue and burnout, and mentally/emotionally by reducing chaos and rumors.</a:t>
            </a:r>
          </a:p>
          <a:p>
            <a:endParaRPr lang="en-US" sz="1200" kern="1200" dirty="0">
              <a:solidFill>
                <a:schemeClr val="tx1"/>
              </a:solidFill>
              <a:effectLst/>
              <a:latin typeface="+mn-lt"/>
              <a:ea typeface="Geneva" charset="-128"/>
              <a:cs typeface="Geneva" charset="-128"/>
            </a:endParaRPr>
          </a:p>
        </p:txBody>
      </p:sp>
    </p:spTree>
    <p:extLst>
      <p:ext uri="{BB962C8B-B14F-4D97-AF65-F5344CB8AC3E}">
        <p14:creationId xmlns:p14="http://schemas.microsoft.com/office/powerpoint/2010/main" val="3151743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744538" y="1182688"/>
            <a:ext cx="2836862" cy="1597025"/>
          </a:xfrm>
          <a:noFill/>
          <a:ln>
            <a:solidFill>
              <a:srgbClr val="000000"/>
            </a:solidFill>
            <a:miter lim="800000"/>
            <a:headEnd/>
            <a:tailEnd/>
          </a:ln>
        </p:spPr>
      </p:sp>
      <p:sp>
        <p:nvSpPr>
          <p:cNvPr id="39939" name="Notes Placeholder 2"/>
          <p:cNvSpPr>
            <a:spLocks noGrp="1"/>
          </p:cNvSpPr>
          <p:nvPr>
            <p:ph type="body" idx="1"/>
          </p:nvPr>
        </p:nvSpPr>
        <p:spPr>
          <a:xfrm>
            <a:off x="700685" y="2868689"/>
            <a:ext cx="5742035" cy="6285259"/>
          </a:xfrm>
          <a:ln/>
        </p:spPr>
        <p:txBody>
          <a:bodyPr/>
          <a:lstStyle/>
          <a:p>
            <a:r>
              <a:rPr lang="en-US" sz="1200" b="1" dirty="0">
                <a:ea typeface="MS PGothic" panose="020B0600070205080204" pitchFamily="34" charset="-128"/>
                <a:cs typeface="MS PGothic" charset="0"/>
              </a:rPr>
              <a:t>Examples of a Need for Cover</a:t>
            </a: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p>
          <a:p>
            <a:r>
              <a:rPr lang="en-US" sz="1200" dirty="0">
                <a:ea typeface="MS PGothic" panose="020B0600070205080204" pitchFamily="34" charset="-128"/>
                <a:cs typeface="MS PGothic" charset="0"/>
              </a:rPr>
              <a:t>Here are a few examples of a need for Cover:</a:t>
            </a:r>
          </a:p>
          <a:p>
            <a:r>
              <a:rPr lang="en-US" sz="1200" dirty="0">
                <a:ea typeface="MS PGothic" panose="020B0600070205080204" pitchFamily="34" charset="-128"/>
                <a:cs typeface="MS PGothic" charset="0"/>
              </a:rPr>
              <a:t> </a:t>
            </a: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in a life-threatening situation is not thinking clearly or making good decisions because of stress</a:t>
            </a: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has frozen or panicked in an intense situation</a:t>
            </a: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feels guilty because their family has concerns about their safety following the death of a co-worker from an infectious disease</a:t>
            </a: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has threatened others</a:t>
            </a: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expresses serious thoughts of suicide</a:t>
            </a:r>
          </a:p>
          <a:p>
            <a:r>
              <a:rPr lang="en-US" sz="1200" dirty="0">
                <a:ea typeface="MS PGothic" panose="020B0600070205080204" pitchFamily="34" charset="-128"/>
                <a:cs typeface="MS PGothic" charset="0"/>
              </a:rPr>
              <a:t> </a:t>
            </a:r>
          </a:p>
          <a:p>
            <a:r>
              <a:rPr lang="en-US" sz="1200" i="1" dirty="0">
                <a:ea typeface="MS PGothic" panose="020B0600070205080204" pitchFamily="34" charset="-128"/>
                <a:cs typeface="MS PGothic" charset="0"/>
              </a:rPr>
              <a:t>Optional: Facilitate a discussion with trainees by asking something like, “What actions have you noticed in yourself or others that indicated a need for Cover?” The goal is to have them start to reflect upon their own experiences with Cover and identify behaviors or situations that they think would indicate a need for Cover.</a:t>
            </a:r>
            <a:endParaRPr lang="en-US" sz="1200" dirty="0">
              <a:ea typeface="MS PGothic" panose="020B0600070205080204" pitchFamily="34" charset="-128"/>
              <a:cs typeface="MS PGothic" charset="0"/>
            </a:endParaRPr>
          </a:p>
          <a:p>
            <a:endParaRPr lang="en-US" sz="1100" dirty="0">
              <a:ea typeface="MS PGothic" panose="020B0600070205080204" pitchFamily="34" charset="-128"/>
              <a:cs typeface="MS PGothic" charset="0"/>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9160">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9160">
                <a:defRPr/>
              </a:pPr>
              <a:t>19</a:t>
            </a:fld>
            <a:endParaRPr lang="en-US" sz="1300">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75104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1" kern="1200" dirty="0">
                <a:solidFill>
                  <a:schemeClr val="tx1"/>
                </a:solidFill>
                <a:effectLst/>
                <a:latin typeface="Georgia"/>
                <a:ea typeface="MS PGothic" panose="020B0600070205080204" pitchFamily="34" charset="-128"/>
                <a:cs typeface="MS PGothic" charset="0"/>
              </a:rPr>
              <a:t>Health Care Research: </a:t>
            </a:r>
            <a:r>
              <a:rPr lang="en-US" b="1" dirty="0">
                <a:solidFill>
                  <a:schemeClr val="accent1">
                    <a:lumMod val="50000"/>
                  </a:schemeClr>
                </a:solidFill>
              </a:rPr>
              <a:t>Resilience and Burnout</a:t>
            </a:r>
          </a:p>
          <a:p>
            <a:endParaRPr lang="en-US" b="1" dirty="0">
              <a:solidFill>
                <a:schemeClr val="accent1">
                  <a:lumMod val="50000"/>
                </a:schemeClr>
              </a:solidFill>
            </a:endParaRPr>
          </a:p>
          <a:p>
            <a:r>
              <a:rPr lang="en-US" b="1" dirty="0">
                <a:solidFill>
                  <a:schemeClr val="accent1">
                    <a:lumMod val="50000"/>
                  </a:schemeClr>
                </a:solidFill>
              </a:rPr>
              <a:t>Physicians:</a:t>
            </a:r>
          </a:p>
          <a:p>
            <a:endParaRPr lang="en-US" b="1" dirty="0">
              <a:solidFill>
                <a:schemeClr val="accent1">
                  <a:lumMod val="50000"/>
                </a:schemeClr>
              </a:solidFill>
            </a:endParaRPr>
          </a:p>
          <a:p>
            <a:pPr marL="171450" indent="-171450">
              <a:buFont typeface="Arial" panose="020B0604020202020204" pitchFamily="34" charset="0"/>
              <a:buChar char="•"/>
            </a:pPr>
            <a:r>
              <a:rPr lang="en-US" sz="1200" dirty="0"/>
              <a:t>2017 – 2018 national study included 5445 physicians</a:t>
            </a:r>
          </a:p>
          <a:p>
            <a:pPr marL="171450" indent="-171450">
              <a:buFont typeface="Arial" panose="020B0604020202020204" pitchFamily="34" charset="0"/>
              <a:buChar char="•"/>
            </a:pPr>
            <a:r>
              <a:rPr lang="en-US" sz="1200" dirty="0"/>
              <a:t>Resilience scores were higher among physicians than the general employed population. </a:t>
            </a:r>
          </a:p>
          <a:p>
            <a:pPr marL="171450" indent="-171450">
              <a:buFont typeface="Arial" panose="020B0604020202020204" pitchFamily="34" charset="0"/>
              <a:buChar char="•"/>
            </a:pPr>
            <a:r>
              <a:rPr lang="en-US" sz="1200" dirty="0"/>
              <a:t>Resilience was inversely associated with burnout symptoms, but burnout rates were substantial even among the most resilient physicians.</a:t>
            </a:r>
          </a:p>
          <a:p>
            <a:pPr marL="171450" indent="-171450">
              <a:buFont typeface="Arial" panose="020B0604020202020204" pitchFamily="34" charset="0"/>
              <a:buChar char="•"/>
            </a:pPr>
            <a:r>
              <a:rPr lang="en-US" sz="1200" dirty="0"/>
              <a:t>Even 29% of physicians with the highest possible resilience score had burnout.</a:t>
            </a:r>
          </a:p>
          <a:p>
            <a:pPr marL="171450" indent="-171450">
              <a:buFont typeface="Arial" panose="020B0604020202020204" pitchFamily="34" charset="0"/>
              <a:buChar char="•"/>
            </a:pPr>
            <a:r>
              <a:rPr lang="en-US" sz="1200" dirty="0"/>
              <a:t>Conclusion: Additional solutions, including efforts to address system issues in the clinical care environment, are needed to reduce burnout and promote physician well-being.</a:t>
            </a:r>
          </a:p>
          <a:p>
            <a:endParaRPr lang="en-US" sz="1200" dirty="0"/>
          </a:p>
          <a:p>
            <a:endParaRPr lang="en-US" sz="1200" i="1" kern="1200" dirty="0">
              <a:solidFill>
                <a:schemeClr val="tx1"/>
              </a:solidFill>
              <a:effectLst/>
              <a:latin typeface="Georgia"/>
              <a:ea typeface="MS PGothic" panose="020B0600070205080204" pitchFamily="34" charset="-128"/>
              <a:cs typeface="MS PGothic" charset="0"/>
            </a:endParaRPr>
          </a:p>
          <a:p>
            <a:r>
              <a:rPr lang="en-US" sz="1200" b="0" i="1" kern="1200" dirty="0">
                <a:solidFill>
                  <a:schemeClr val="tx1"/>
                </a:solidFill>
                <a:effectLst/>
                <a:latin typeface="Georgia"/>
                <a:ea typeface="ヒラギノ角ゴ Pro W3" charset="-128"/>
                <a:cs typeface="ヒラギノ角ゴ Pro W3" charset="-128"/>
              </a:rPr>
              <a:t>West, C. P., </a:t>
            </a:r>
            <a:r>
              <a:rPr lang="en-US" sz="1200" b="0" i="1" kern="1200" dirty="0" err="1">
                <a:solidFill>
                  <a:schemeClr val="tx1"/>
                </a:solidFill>
                <a:effectLst/>
                <a:latin typeface="Georgia"/>
                <a:ea typeface="ヒラギノ角ゴ Pro W3" charset="-128"/>
                <a:cs typeface="ヒラギノ角ゴ Pro W3" charset="-128"/>
              </a:rPr>
              <a:t>Dyrbye</a:t>
            </a:r>
            <a:r>
              <a:rPr lang="en-US" sz="1200" b="0" i="1" kern="1200" dirty="0">
                <a:solidFill>
                  <a:schemeClr val="tx1"/>
                </a:solidFill>
                <a:effectLst/>
                <a:latin typeface="Georgia"/>
                <a:ea typeface="ヒラギノ角ゴ Pro W3" charset="-128"/>
                <a:cs typeface="ヒラギノ角ゴ Pro W3" charset="-128"/>
              </a:rPr>
              <a:t>, L. N., </a:t>
            </a:r>
            <a:r>
              <a:rPr lang="en-US" sz="1200" b="0" i="1" kern="1200" dirty="0" err="1">
                <a:solidFill>
                  <a:schemeClr val="tx1"/>
                </a:solidFill>
                <a:effectLst/>
                <a:latin typeface="Georgia"/>
                <a:ea typeface="ヒラギノ角ゴ Pro W3" charset="-128"/>
                <a:cs typeface="ヒラギノ角ゴ Pro W3" charset="-128"/>
              </a:rPr>
              <a:t>Sinsky</a:t>
            </a:r>
            <a:r>
              <a:rPr lang="en-US" sz="1200" b="0" i="1" kern="1200" dirty="0">
                <a:solidFill>
                  <a:schemeClr val="tx1"/>
                </a:solidFill>
                <a:effectLst/>
                <a:latin typeface="Georgia"/>
                <a:ea typeface="ヒラギノ角ゴ Pro W3" charset="-128"/>
                <a:cs typeface="ヒラギノ角ゴ Pro W3" charset="-128"/>
              </a:rPr>
              <a:t>, C., </a:t>
            </a:r>
            <a:r>
              <a:rPr lang="en-US" sz="1200" b="0" i="1" kern="1200" dirty="0" err="1">
                <a:solidFill>
                  <a:schemeClr val="tx1"/>
                </a:solidFill>
                <a:effectLst/>
                <a:latin typeface="Georgia"/>
                <a:ea typeface="ヒラギノ角ゴ Pro W3" charset="-128"/>
                <a:cs typeface="ヒラギノ角ゴ Pro W3" charset="-128"/>
              </a:rPr>
              <a:t>Trockel</a:t>
            </a:r>
            <a:r>
              <a:rPr lang="en-US" sz="1200" b="0" i="1" kern="1200" dirty="0">
                <a:solidFill>
                  <a:schemeClr val="tx1"/>
                </a:solidFill>
                <a:effectLst/>
                <a:latin typeface="Georgia"/>
                <a:ea typeface="ヒラギノ角ゴ Pro W3" charset="-128"/>
                <a:cs typeface="ヒラギノ角ゴ Pro W3" charset="-128"/>
              </a:rPr>
              <a:t>, M., </a:t>
            </a:r>
            <a:r>
              <a:rPr lang="en-US" sz="1200" b="0" i="1" kern="1200" dirty="0" err="1">
                <a:solidFill>
                  <a:schemeClr val="tx1"/>
                </a:solidFill>
                <a:effectLst/>
                <a:latin typeface="Georgia"/>
                <a:ea typeface="ヒラギノ角ゴ Pro W3" charset="-128"/>
                <a:cs typeface="ヒラギノ角ゴ Pro W3" charset="-128"/>
              </a:rPr>
              <a:t>Tutty</a:t>
            </a:r>
            <a:r>
              <a:rPr lang="en-US" sz="1200" b="0" i="1" kern="1200" dirty="0">
                <a:solidFill>
                  <a:schemeClr val="tx1"/>
                </a:solidFill>
                <a:effectLst/>
                <a:latin typeface="Georgia"/>
                <a:ea typeface="ヒラギノ角ゴ Pro W3" charset="-128"/>
                <a:cs typeface="ヒラギノ角ゴ Pro W3" charset="-128"/>
              </a:rPr>
              <a:t>, M., </a:t>
            </a:r>
            <a:r>
              <a:rPr lang="en-US" sz="1200" b="0" i="1" kern="1200" dirty="0" err="1">
                <a:solidFill>
                  <a:schemeClr val="tx1"/>
                </a:solidFill>
                <a:effectLst/>
                <a:latin typeface="Georgia"/>
                <a:ea typeface="ヒラギノ角ゴ Pro W3" charset="-128"/>
                <a:cs typeface="ヒラギノ角ゴ Pro W3" charset="-128"/>
              </a:rPr>
              <a:t>Nedelec</a:t>
            </a:r>
            <a:r>
              <a:rPr lang="en-US" sz="1200" b="0" i="1" kern="1200" dirty="0">
                <a:solidFill>
                  <a:schemeClr val="tx1"/>
                </a:solidFill>
                <a:effectLst/>
                <a:latin typeface="Georgia"/>
                <a:ea typeface="ヒラギノ角ゴ Pro W3" charset="-128"/>
                <a:cs typeface="ヒラギノ角ゴ Pro W3" charset="-128"/>
              </a:rPr>
              <a:t>, L., ... &amp; </a:t>
            </a:r>
            <a:r>
              <a:rPr lang="en-US" sz="1200" b="0" i="1" kern="1200" dirty="0" err="1">
                <a:solidFill>
                  <a:schemeClr val="tx1"/>
                </a:solidFill>
                <a:effectLst/>
                <a:latin typeface="Georgia"/>
                <a:ea typeface="ヒラギノ角ゴ Pro W3" charset="-128"/>
                <a:cs typeface="ヒラギノ角ゴ Pro W3" charset="-128"/>
              </a:rPr>
              <a:t>Shanafelt</a:t>
            </a:r>
            <a:r>
              <a:rPr lang="en-US" sz="1200" b="0" i="1" kern="1200" dirty="0">
                <a:solidFill>
                  <a:schemeClr val="tx1"/>
                </a:solidFill>
                <a:effectLst/>
                <a:latin typeface="Georgia"/>
                <a:ea typeface="ヒラギノ角ゴ Pro W3" charset="-128"/>
                <a:cs typeface="ヒラギノ角ゴ Pro W3" charset="-128"/>
              </a:rPr>
              <a:t>, T. D. (2020). Resilience and burnout among physicians and the general US working population. JAMA network open, 3(7), e209385-e209385.</a:t>
            </a:r>
            <a:r>
              <a:rPr lang="en-US" sz="1200" i="1" kern="1200" dirty="0">
                <a:solidFill>
                  <a:schemeClr val="tx1"/>
                </a:solidFill>
                <a:effectLst/>
                <a:latin typeface="Georgia"/>
                <a:ea typeface="MS PGothic" panose="020B0600070205080204" pitchFamily="34" charset="-128"/>
                <a:cs typeface="MS PGothic" charset="0"/>
              </a:rPr>
              <a:t> </a:t>
            </a:r>
          </a:p>
          <a:p>
            <a:endParaRPr lang="en-US" b="1" dirty="0">
              <a:solidFill>
                <a:schemeClr val="accent1">
                  <a:lumMod val="50000"/>
                </a:schemeClr>
              </a:solidFill>
            </a:endParaRPr>
          </a:p>
          <a:p>
            <a:r>
              <a:rPr lang="en-US" b="1" dirty="0"/>
              <a:t>Nurses:</a:t>
            </a:r>
          </a:p>
          <a:p>
            <a:endParaRPr lang="en-US" dirty="0"/>
          </a:p>
          <a:p>
            <a:r>
              <a:rPr lang="en-US" dirty="0"/>
              <a:t>Moral distress was a significant predictor of all 3 aspects of burnout, and the association between burnout and resilience was strong. Greater resilience protected nurses from emotional exhaustion and contributed to personal accomplishment. Spiritual well-being reduced emotional exhaustion and depersonalization; physical well-being was associated with personal accomplishment. Meaning in patient care and hope were independent predictors of burnout. Higher levels of resilience were associated with increased hope and reduced stress. Resilience scores were relatively flat over years of experience.</a:t>
            </a:r>
          </a:p>
          <a:p>
            <a:endParaRPr lang="en-US" dirty="0"/>
          </a:p>
          <a:p>
            <a:r>
              <a:rPr lang="en-US" sz="1200" b="0" i="1" kern="1200" dirty="0" err="1">
                <a:solidFill>
                  <a:schemeClr val="tx1"/>
                </a:solidFill>
                <a:effectLst/>
                <a:latin typeface="Georgia"/>
                <a:ea typeface="ヒラギノ角ゴ Pro W3" charset="-128"/>
                <a:cs typeface="ヒラギノ角ゴ Pro W3" charset="-128"/>
              </a:rPr>
              <a:t>Khamisa</a:t>
            </a:r>
            <a:r>
              <a:rPr lang="en-US" sz="1200" b="0" i="1" kern="1200" dirty="0">
                <a:solidFill>
                  <a:schemeClr val="tx1"/>
                </a:solidFill>
                <a:effectLst/>
                <a:latin typeface="Georgia"/>
                <a:ea typeface="ヒラギノ角ゴ Pro W3" charset="-128"/>
                <a:cs typeface="ヒラギノ角ゴ Pro W3" charset="-128"/>
              </a:rPr>
              <a:t>, N., </a:t>
            </a:r>
            <a:r>
              <a:rPr lang="en-US" sz="1200" b="0" i="1" kern="1200" dirty="0" err="1">
                <a:solidFill>
                  <a:schemeClr val="tx1"/>
                </a:solidFill>
                <a:effectLst/>
                <a:latin typeface="Georgia"/>
                <a:ea typeface="ヒラギノ角ゴ Pro W3" charset="-128"/>
                <a:cs typeface="ヒラギノ角ゴ Pro W3" charset="-128"/>
              </a:rPr>
              <a:t>Peltzer</a:t>
            </a:r>
            <a:r>
              <a:rPr lang="en-US" sz="1200" b="0" i="1" kern="1200" dirty="0">
                <a:solidFill>
                  <a:schemeClr val="tx1"/>
                </a:solidFill>
                <a:effectLst/>
                <a:latin typeface="Georgia"/>
                <a:ea typeface="ヒラギノ角ゴ Pro W3" charset="-128"/>
                <a:cs typeface="ヒラギノ角ゴ Pro W3" charset="-128"/>
              </a:rPr>
              <a:t>, K., &amp; Oldenburg, B. (2013). Burnout in relation to specific contributing factors and health outcomes among nurses: a systematic review. International journal of environmental research and public health, 10(6), 2214-2240.</a:t>
            </a:r>
            <a:endParaRPr lang="en-US" i="1" dirty="0"/>
          </a:p>
          <a:p>
            <a:endParaRPr lang="en-US" sz="1200" kern="1200" dirty="0">
              <a:solidFill>
                <a:schemeClr val="tx1"/>
              </a:solidFill>
              <a:effectLst/>
              <a:latin typeface="Georgia"/>
              <a:ea typeface="MS PGothic" panose="020B0600070205080204" pitchFamily="34" charset="-128"/>
              <a:cs typeface="MS PGothic" charset="0"/>
            </a:endParaRPr>
          </a:p>
          <a:p>
            <a:r>
              <a:rPr lang="en-US" sz="1200" kern="1200" dirty="0">
                <a:solidFill>
                  <a:schemeClr val="tx1"/>
                </a:solidFill>
                <a:effectLst/>
                <a:latin typeface="Georgia"/>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A synthesis of systematic reviews related to resilience in health care organizations concluded that the following organizational factors were related to greater resilience in health care workers: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 genuine interest in the well-being of staff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Accessibility of support without being judged as “not coping”</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Enhancement of coworker support and social support</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Safe discussions of events and sharing</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Providing opportunities for coworkers to work collaboratively</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Recognizing the importance of boundaries between work and home life</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Greater autonomy over time and content of work</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Regulated working hours and adequate staffing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Meaningful recognition </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The SFA model highlights the importance of organizational and leadership support strategies that have received broad research support, such as sustained interest and appreciation for the well-being of staff, enhancement of social support, clear work boundaries, and regular staff recognition.  </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These strategies are particularly important to highlight because a recent Cochrane review found that the evidence for formal resilience training of health care professionals is limited and very uncertain (</a:t>
            </a:r>
            <a:r>
              <a:rPr lang="en-US" sz="1200" kern="1200" dirty="0" err="1">
                <a:solidFill>
                  <a:schemeClr val="tx1"/>
                </a:solidFill>
                <a:effectLst/>
                <a:latin typeface="+mn-lt"/>
                <a:ea typeface="MS PGothic" panose="020B0600070205080204" pitchFamily="34" charset="-128"/>
                <a:cs typeface="MS PGothic" charset="0"/>
              </a:rPr>
              <a:t>Kunzler</a:t>
            </a:r>
            <a:r>
              <a:rPr lang="en-US" sz="1200" kern="1200" dirty="0">
                <a:solidFill>
                  <a:schemeClr val="tx1"/>
                </a:solidFill>
                <a:effectLst/>
                <a:latin typeface="+mn-lt"/>
                <a:ea typeface="MS PGothic" panose="020B0600070205080204" pitchFamily="34" charset="-128"/>
                <a:cs typeface="MS PGothic" charset="0"/>
              </a:rPr>
              <a:t> et al., 2020). Cochrane Reviews are internationally recognized as the highest standard in evidence-based health care because they base their findings on the results of studies that meet their standards of quality criteria, with the most reliable studies included to inform decisions related to health care. </a:t>
            </a:r>
          </a:p>
          <a:p>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The research that was included in the Cochrane review has shown that resilience trainings may improve resilience and may reduce symptoms of depression and stress immediately after the end of the training, but they do not appear to reduce anxiety symptoms or improve well‐being. </a:t>
            </a:r>
          </a:p>
          <a:p>
            <a:r>
              <a:rPr lang="en-US" sz="1200" kern="1200" dirty="0">
                <a:solidFill>
                  <a:schemeClr val="tx1"/>
                </a:solidFill>
                <a:effectLst/>
                <a:latin typeface="+mn-lt"/>
                <a:ea typeface="MS PGothic" panose="020B0600070205080204" pitchFamily="34" charset="-128"/>
                <a:cs typeface="MS PGothic" charset="0"/>
              </a:rPr>
              <a:t> </a:t>
            </a:r>
          </a:p>
          <a:p>
            <a:r>
              <a:rPr lang="en-US" sz="1050" i="1" kern="1200" dirty="0" err="1">
                <a:solidFill>
                  <a:schemeClr val="tx1"/>
                </a:solidFill>
                <a:effectLst/>
                <a:latin typeface="+mn-lt"/>
                <a:ea typeface="MS PGothic" panose="020B0600070205080204" pitchFamily="34" charset="-128"/>
                <a:cs typeface="MS PGothic" charset="0"/>
              </a:rPr>
              <a:t>Kunzler</a:t>
            </a:r>
            <a:r>
              <a:rPr lang="en-US" sz="1050" i="1" kern="1200" dirty="0">
                <a:solidFill>
                  <a:schemeClr val="tx1"/>
                </a:solidFill>
                <a:effectLst/>
                <a:latin typeface="+mn-lt"/>
                <a:ea typeface="MS PGothic" panose="020B0600070205080204" pitchFamily="34" charset="-128"/>
                <a:cs typeface="MS PGothic" charset="0"/>
              </a:rPr>
              <a:t>, A. M., </a:t>
            </a:r>
            <a:r>
              <a:rPr lang="en-US" sz="1050" i="1" kern="1200" dirty="0" err="1">
                <a:solidFill>
                  <a:schemeClr val="tx1"/>
                </a:solidFill>
                <a:effectLst/>
                <a:latin typeface="+mn-lt"/>
                <a:ea typeface="MS PGothic" panose="020B0600070205080204" pitchFamily="34" charset="-128"/>
                <a:cs typeface="MS PGothic" charset="0"/>
              </a:rPr>
              <a:t>Helmreich</a:t>
            </a:r>
            <a:r>
              <a:rPr lang="en-US" sz="1050" i="1" kern="1200" dirty="0">
                <a:solidFill>
                  <a:schemeClr val="tx1"/>
                </a:solidFill>
                <a:effectLst/>
                <a:latin typeface="+mn-lt"/>
                <a:ea typeface="MS PGothic" panose="020B0600070205080204" pitchFamily="34" charset="-128"/>
                <a:cs typeface="MS PGothic" charset="0"/>
              </a:rPr>
              <a:t>, I., </a:t>
            </a:r>
            <a:r>
              <a:rPr lang="en-US" sz="1050" i="1" kern="1200" dirty="0" err="1">
                <a:solidFill>
                  <a:schemeClr val="tx1"/>
                </a:solidFill>
                <a:effectLst/>
                <a:latin typeface="+mn-lt"/>
                <a:ea typeface="MS PGothic" panose="020B0600070205080204" pitchFamily="34" charset="-128"/>
                <a:cs typeface="MS PGothic" charset="0"/>
              </a:rPr>
              <a:t>Chmitorz</a:t>
            </a:r>
            <a:r>
              <a:rPr lang="en-US" sz="1050" i="1" kern="1200" dirty="0">
                <a:solidFill>
                  <a:schemeClr val="tx1"/>
                </a:solidFill>
                <a:effectLst/>
                <a:latin typeface="+mn-lt"/>
                <a:ea typeface="MS PGothic" panose="020B0600070205080204" pitchFamily="34" charset="-128"/>
                <a:cs typeface="MS PGothic" charset="0"/>
              </a:rPr>
              <a:t>, A., König, J., Binder, H., </a:t>
            </a:r>
            <a:r>
              <a:rPr lang="en-US" sz="1050" i="1" kern="1200" dirty="0" err="1">
                <a:solidFill>
                  <a:schemeClr val="tx1"/>
                </a:solidFill>
                <a:effectLst/>
                <a:latin typeface="+mn-lt"/>
                <a:ea typeface="MS PGothic" panose="020B0600070205080204" pitchFamily="34" charset="-128"/>
                <a:cs typeface="MS PGothic" charset="0"/>
              </a:rPr>
              <a:t>Wessa</a:t>
            </a:r>
            <a:r>
              <a:rPr lang="en-US" sz="1050" i="1" kern="1200" dirty="0">
                <a:solidFill>
                  <a:schemeClr val="tx1"/>
                </a:solidFill>
                <a:effectLst/>
                <a:latin typeface="+mn-lt"/>
                <a:ea typeface="MS PGothic" panose="020B0600070205080204" pitchFamily="34" charset="-128"/>
                <a:cs typeface="MS PGothic" charset="0"/>
              </a:rPr>
              <a:t>, M., &amp; </a:t>
            </a:r>
            <a:r>
              <a:rPr lang="en-US" sz="1050" i="1" kern="1200" dirty="0" err="1">
                <a:solidFill>
                  <a:schemeClr val="tx1"/>
                </a:solidFill>
                <a:effectLst/>
                <a:latin typeface="+mn-lt"/>
                <a:ea typeface="MS PGothic" panose="020B0600070205080204" pitchFamily="34" charset="-128"/>
                <a:cs typeface="MS PGothic" charset="0"/>
              </a:rPr>
              <a:t>Lieb</a:t>
            </a:r>
            <a:r>
              <a:rPr lang="en-US" sz="1050" i="1" kern="1200" dirty="0">
                <a:solidFill>
                  <a:schemeClr val="tx1"/>
                </a:solidFill>
                <a:effectLst/>
                <a:latin typeface="+mn-lt"/>
                <a:ea typeface="MS PGothic" panose="020B0600070205080204" pitchFamily="34" charset="-128"/>
                <a:cs typeface="MS PGothic" charset="0"/>
              </a:rPr>
              <a:t>, K. (2020). Psychological interventions to foster resilience in health care professionals. Cochrane Database of Systematic Reviews, (7).</a:t>
            </a:r>
          </a:p>
          <a:p>
            <a:r>
              <a:rPr lang="en-US" sz="1050" i="1" kern="1200" dirty="0">
                <a:solidFill>
                  <a:schemeClr val="tx1"/>
                </a:solidFill>
                <a:effectLst/>
                <a:latin typeface="+mn-lt"/>
                <a:ea typeface="MS PGothic" panose="020B0600070205080204" pitchFamily="34" charset="-128"/>
                <a:cs typeface="MS PGothic" charset="0"/>
              </a:rPr>
              <a:t> </a:t>
            </a:r>
          </a:p>
          <a:p>
            <a:r>
              <a:rPr lang="en-US" sz="1050" i="1" kern="1200" dirty="0">
                <a:solidFill>
                  <a:schemeClr val="tx1"/>
                </a:solidFill>
                <a:effectLst/>
                <a:latin typeface="+mn-lt"/>
                <a:ea typeface="MS PGothic" panose="020B0600070205080204" pitchFamily="34" charset="-128"/>
                <a:cs typeface="MS PGothic" charset="0"/>
              </a:rPr>
              <a:t>Cheong Wei Terence Huey &amp; Janice C. </a:t>
            </a:r>
            <a:r>
              <a:rPr lang="en-US" sz="1050" i="1" kern="1200" dirty="0" err="1">
                <a:solidFill>
                  <a:schemeClr val="tx1"/>
                </a:solidFill>
                <a:effectLst/>
                <a:latin typeface="+mn-lt"/>
                <a:ea typeface="MS PGothic" panose="020B0600070205080204" pitchFamily="34" charset="-128"/>
                <a:cs typeface="MS PGothic" charset="0"/>
              </a:rPr>
              <a:t>Palaganas</a:t>
            </a:r>
            <a:r>
              <a:rPr lang="en-US" sz="1050" i="1" kern="1200" dirty="0">
                <a:solidFill>
                  <a:schemeClr val="tx1"/>
                </a:solidFill>
                <a:effectLst/>
                <a:latin typeface="+mn-lt"/>
                <a:ea typeface="MS PGothic" panose="020B0600070205080204" pitchFamily="34" charset="-128"/>
                <a:cs typeface="MS PGothic" charset="0"/>
              </a:rPr>
              <a:t> (2020): What are the factors affecting resilience in health professionals? A synthesis of systematic reviews, Medical Teacher, DOI: 10.1080/0142159X.2020.1714020</a:t>
            </a:r>
          </a:p>
          <a:p>
            <a:endParaRPr lang="en-US" sz="1200" kern="1200" dirty="0">
              <a:solidFill>
                <a:schemeClr val="tx1"/>
              </a:solidFill>
              <a:effectLst/>
              <a:latin typeface="Georgia"/>
              <a:ea typeface="MS PGothic" panose="020B0600070205080204" pitchFamily="34" charset="-128"/>
              <a:cs typeface="MS PGothic"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D476AE-2963-4347-99B1-0056D209544B}" type="slidenum">
              <a:rPr kumimoji="0" lang="en-US" sz="12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779359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xfrm>
            <a:off x="395288" y="423863"/>
            <a:ext cx="6026150" cy="3390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xfrm>
            <a:off x="447675" y="4079875"/>
            <a:ext cx="6053138" cy="4556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i="1" kern="1200" dirty="0">
              <a:solidFill>
                <a:schemeClr val="tx1"/>
              </a:solidFill>
              <a:effectLst/>
              <a:latin typeface="+mn-lt"/>
              <a:ea typeface="MS PGothic" panose="020B0600070205080204" pitchFamily="34" charset="-128"/>
              <a:cs typeface="MS PGothic" charset="0"/>
            </a:endParaRPr>
          </a:p>
          <a:p>
            <a:endParaRPr lang="en-US" sz="1200" b="1"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Cover Example: Self-Care</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Cover actions can be incorporated into self-care: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“Having a person you can talk with if you have a bad day is very important. That cover in your personal life is necessary, because so many times we’re still thinking about what happened at work when we get home.”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a:t>
            </a:r>
            <a:r>
              <a:rPr lang="en-US" sz="1200" i="0" kern="1200" dirty="0">
                <a:solidFill>
                  <a:schemeClr val="tx1"/>
                </a:solidFill>
                <a:effectLst/>
                <a:latin typeface="+mn-lt"/>
                <a:ea typeface="MS PGothic" panose="020B0600070205080204" pitchFamily="34" charset="-128"/>
                <a:cs typeface="MS PGothic" charset="0"/>
              </a:rPr>
              <a:t> </a:t>
            </a:r>
            <a:r>
              <a:rPr lang="en-US" sz="1200" i="1" kern="1200" dirty="0">
                <a:solidFill>
                  <a:schemeClr val="tx1"/>
                </a:solidFill>
                <a:effectLst/>
                <a:latin typeface="+mn-lt"/>
                <a:ea typeface="MS PGothic" panose="020B0600070205080204" pitchFamily="34" charset="-128"/>
                <a:cs typeface="MS PGothic" charset="0"/>
              </a:rPr>
              <a:t>think of any other examples where Cover actions have been helpful. </a:t>
            </a:r>
          </a:p>
          <a:p>
            <a:endParaRPr lang="en-US" dirty="0">
              <a:latin typeface="Calibri" charset="0"/>
              <a:ea typeface="ＭＳ Ｐゴシック" charset="0"/>
              <a:cs typeface="ＭＳ Ｐゴシック" charset="0"/>
            </a:endParaRPr>
          </a:p>
        </p:txBody>
      </p:sp>
      <p:sp>
        <p:nvSpPr>
          <p:cNvPr id="61443"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0F46E2-0443-144F-8774-F2F3828D6722}"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798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xfrm>
            <a:off x="2017713" y="22225"/>
            <a:ext cx="2987675" cy="1681163"/>
          </a:xfrm>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endParaRPr lang="en-US" sz="1200" dirty="0">
              <a:solidFill>
                <a:schemeClr val="tx1"/>
              </a:solidFill>
            </a:endParaRPr>
          </a:p>
          <a:p>
            <a:r>
              <a:rPr lang="en-US" sz="1200" b="1" dirty="0">
                <a:solidFill>
                  <a:schemeClr val="tx1"/>
                </a:solidFill>
              </a:rPr>
              <a:t>Cover Example Coworker Support </a:t>
            </a:r>
          </a:p>
          <a:p>
            <a:endParaRPr lang="en-US" sz="1200" dirty="0">
              <a:solidFill>
                <a:schemeClr val="tx1"/>
              </a:solidFill>
              <a:ea typeface="ＭＳ Ｐゴシック" pitchFamily="127" charset="-128"/>
              <a:cs typeface="ＭＳ Ｐゴシック" pitchFamily="127" charset="-128"/>
            </a:endParaRPr>
          </a:p>
          <a:p>
            <a:pPr marL="0" indent="0">
              <a:buNone/>
            </a:pPr>
            <a:endParaRPr lang="en-US" sz="1200" i="1" dirty="0"/>
          </a:p>
          <a:p>
            <a:pPr marL="0" indent="0">
              <a:buNone/>
            </a:pPr>
            <a:r>
              <a:rPr lang="en-US" sz="1200" i="1" dirty="0"/>
              <a:t>“On the whiteboard, we write our name if we think we are in the green zone that day, to give permission for coworkers to approach us for support without worrying about being a burden. We can erase  our name if during the day we are no longer in green.”</a:t>
            </a:r>
          </a:p>
          <a:p>
            <a:endParaRPr lang="en-US" dirty="0">
              <a:ea typeface="ＭＳ Ｐゴシック" pitchFamily="127" charset="-128"/>
              <a:cs typeface="ＭＳ Ｐゴシック" pitchFamily="12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a typeface="MS PGothic" panose="020B0600070205080204" pitchFamily="34" charset="-128"/>
                <a:cs typeface="MS PGothic" charset="0"/>
              </a:rPr>
              <a:t>Optional: </a:t>
            </a:r>
            <a:r>
              <a:rPr lang="en-US" sz="1200" i="1" kern="1200" dirty="0">
                <a:solidFill>
                  <a:schemeClr val="tx1"/>
                </a:solidFill>
                <a:effectLst/>
                <a:latin typeface="+mn-lt"/>
                <a:ea typeface="MS PGothic" panose="020B0600070205080204" pitchFamily="34" charset="-128"/>
                <a:cs typeface="MS PGothic" charset="0"/>
              </a:rPr>
              <a:t>Ask trainees if they can think of any other examples where Cover actions have been helpful</a:t>
            </a:r>
            <a:r>
              <a:rPr lang="en-US" sz="1200" kern="1200" dirty="0">
                <a:solidFill>
                  <a:schemeClr val="tx1"/>
                </a:solidFill>
                <a:effectLst/>
                <a:latin typeface="+mn-lt"/>
                <a:ea typeface="MS PGothic" panose="020B0600070205080204" pitchFamily="34" charset="-128"/>
                <a:cs typeface="MS PGothic" charset="0"/>
              </a:rPr>
              <a:t>.</a:t>
            </a:r>
          </a:p>
          <a:p>
            <a:endParaRPr lang="en-US" dirty="0">
              <a:ea typeface="ＭＳ Ｐゴシック" pitchFamily="127" charset="-128"/>
              <a:cs typeface="ＭＳ Ｐゴシック" pitchFamily="127" charset="-128"/>
            </a:endParaRPr>
          </a:p>
        </p:txBody>
      </p:sp>
      <p:sp>
        <p:nvSpPr>
          <p:cNvPr id="116739" name="Slide Number Placeholder 5"/>
          <p:cNvSpPr>
            <a:spLocks noGrp="1"/>
          </p:cNvSpPr>
          <p:nvPr>
            <p:ph type="sldNum" sz="quarter" idx="5"/>
          </p:nvPr>
        </p:nvSpPr>
        <p:spPr bwMode="auto">
          <a:xfrm>
            <a:off x="3977927" y="8842723"/>
            <a:ext cx="3043649" cy="464839"/>
          </a:xfrm>
          <a:prstGeom prst="rect">
            <a:avLst/>
          </a:prstGeom>
          <a:noFill/>
          <a:ln>
            <a:miter lim="800000"/>
            <a:headEnd/>
            <a:tailEnd/>
          </a:ln>
        </p:spPr>
        <p:txBody>
          <a:bodyPr lIns="88275" tIns="44138" rIns="88275" bIns="44138"/>
          <a:lstStyle/>
          <a:p>
            <a:pPr defTabSz="933237">
              <a:defRPr/>
            </a:pPr>
            <a:fld id="{8BA19B6F-E1B0-4E02-83D2-E06E0EAFE309}" type="slidenum">
              <a:rPr lang="en-US">
                <a:solidFill>
                  <a:prstClr val="black"/>
                </a:solidFill>
                <a:latin typeface="Arial" pitchFamily="127" charset="0"/>
                <a:ea typeface="ＭＳ Ｐゴシック" pitchFamily="127" charset="-128"/>
                <a:cs typeface="ＭＳ Ｐゴシック" pitchFamily="127" charset="-128"/>
              </a:rPr>
              <a:pPr defTabSz="933237">
                <a:defRPr/>
              </a:pPr>
              <a:t>21</a:t>
            </a:fld>
            <a:endParaRPr lang="en-US">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114611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685800" y="376238"/>
            <a:ext cx="5486400" cy="30861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685800" y="3683858"/>
            <a:ext cx="5486400" cy="5262434"/>
          </a:xfrm>
          <a:solidFill>
            <a:srgbClr val="FFFFFF"/>
          </a:solidFill>
          <a:ln>
            <a:solidFill>
              <a:srgbClr val="000000"/>
            </a:solidFill>
            <a:miter lim="800000"/>
            <a:headEnd/>
            <a:tailEnd/>
          </a:ln>
        </p:spPr>
        <p:txBody>
          <a:bodyPr lIns="92287" tIns="46144" rIns="92287" bIns="46144">
            <a:normAutofit lnSpcReduction="10000"/>
          </a:bodyPr>
          <a:lstStyle/>
          <a:p>
            <a:pPr>
              <a:defRPr/>
            </a:pPr>
            <a:r>
              <a:rPr lang="en-US" b="1" dirty="0"/>
              <a:t>Calm Actions</a:t>
            </a:r>
          </a:p>
          <a:p>
            <a:pPr>
              <a:defRPr/>
            </a:pPr>
            <a:endParaRPr lang="en-US" dirty="0"/>
          </a:p>
          <a:p>
            <a:pPr>
              <a:defRPr/>
            </a:pPr>
            <a:r>
              <a:rPr lang="en-US" dirty="0"/>
              <a:t>This slide shows the major components of the next SFA action, Calm. There is some overlap between the actions in Cover and Calm. Actions that promote one of these two actions often also help with the other.</a:t>
            </a:r>
          </a:p>
          <a:p>
            <a:pPr>
              <a:defRPr/>
            </a:pPr>
            <a:r>
              <a:rPr lang="en-US" dirty="0"/>
              <a:t> </a:t>
            </a:r>
          </a:p>
          <a:p>
            <a:pPr>
              <a:defRPr/>
            </a:pPr>
            <a:r>
              <a:rPr lang="en-US" dirty="0"/>
              <a:t>The major difference is that while the goal of Cover is safety, Calm’s goal is to reduce the intensity of physiological, emotional and behavioral activation.</a:t>
            </a:r>
          </a:p>
          <a:p>
            <a:pPr>
              <a:defRPr/>
            </a:pPr>
            <a:r>
              <a:rPr lang="en-US" dirty="0"/>
              <a:t> </a:t>
            </a:r>
          </a:p>
          <a:p>
            <a:pPr>
              <a:defRPr/>
            </a:pPr>
            <a:r>
              <a:rPr lang="en-US" dirty="0"/>
              <a:t>The first and most basic procedure of Calm is simply to stop, </a:t>
            </a:r>
            <a:r>
              <a:rPr lang="en-US" b="1" dirty="0"/>
              <a:t>quiet</a:t>
            </a:r>
            <a:r>
              <a:rPr lang="en-US" dirty="0"/>
              <a:t>, and cease physical exertion if possible.  Some examples of this are to sit down or lie down, put down any items  and relax, with the goal of slowing heart rate.</a:t>
            </a:r>
          </a:p>
          <a:p>
            <a:pPr>
              <a:defRPr/>
            </a:pPr>
            <a:r>
              <a:rPr lang="en-US" dirty="0"/>
              <a:t> </a:t>
            </a:r>
          </a:p>
          <a:p>
            <a:pPr>
              <a:defRPr/>
            </a:pPr>
            <a:r>
              <a:rPr lang="en-US" dirty="0"/>
              <a:t>Regaining composure will help to restore cognitive function. The word “</a:t>
            </a:r>
            <a:r>
              <a:rPr lang="en-US" b="1" dirty="0"/>
              <a:t>compose</a:t>
            </a:r>
            <a:r>
              <a:rPr lang="en-US" dirty="0"/>
              <a:t>” means to help to pull back together that which is scattered or fragmented into a more orderly and coherent state. In the Calm action, you can help people compose themselves by drawing their attention away from anxiety-producing thoughts and feelings and refocusing them on something else.</a:t>
            </a:r>
          </a:p>
          <a:p>
            <a:pPr>
              <a:defRPr/>
            </a:pPr>
            <a:r>
              <a:rPr lang="en-US" dirty="0"/>
              <a:t> </a:t>
            </a:r>
          </a:p>
          <a:p>
            <a:pPr>
              <a:defRPr/>
            </a:pPr>
            <a:r>
              <a:rPr lang="en-US" dirty="0"/>
              <a:t>The next component of Calm is to </a:t>
            </a:r>
            <a:r>
              <a:rPr lang="en-US" b="1" dirty="0"/>
              <a:t>rest</a:t>
            </a:r>
            <a:r>
              <a:rPr lang="en-US" dirty="0"/>
              <a:t>—including helping the person recuperate and get better sleep--for as long as is necessary to return to a more functional calm state. Sometimes a good night’s rest is the only thing that will restore a person to baseline mental and emotional functioning, so make sure they can sleep.</a:t>
            </a:r>
          </a:p>
          <a:p>
            <a:pPr>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final component of Calm is </a:t>
            </a:r>
            <a:r>
              <a:rPr lang="en-US" b="1" dirty="0"/>
              <a:t>soothing</a:t>
            </a:r>
            <a:r>
              <a:rPr lang="en-US" dirty="0"/>
              <a:t>, which means to reduce the intensity of potentially destructive emotions like fear and anger, by providing a calm physical presence and listening empathically. </a:t>
            </a:r>
            <a:r>
              <a:rPr lang="en-US" sz="1200" kern="1200" dirty="0">
                <a:solidFill>
                  <a:schemeClr val="tx1"/>
                </a:solidFill>
                <a:effectLst/>
                <a:latin typeface="Georgia"/>
                <a:ea typeface="ヒラギノ角ゴ Pro W3" charset="-128"/>
                <a:cs typeface="ヒラギノ角ゴ Pro W3" charset="-128"/>
              </a:rPr>
              <a:t>This also includes providing encouragement if that is what is needed or soothing in a way that fits your style and is acceptable to the individual.</a:t>
            </a:r>
          </a:p>
          <a:p>
            <a:pPr>
              <a:defRPr/>
            </a:pPr>
            <a:endParaRPr lang="en-US" dirty="0"/>
          </a:p>
          <a:p>
            <a:pPr>
              <a:defRPr/>
            </a:pPr>
            <a:endParaRPr lang="en-US" dirty="0"/>
          </a:p>
        </p:txBody>
      </p:sp>
    </p:spTree>
    <p:extLst>
      <p:ext uri="{BB962C8B-B14F-4D97-AF65-F5344CB8AC3E}">
        <p14:creationId xmlns:p14="http://schemas.microsoft.com/office/powerpoint/2010/main" val="3718005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r>
              <a:rPr lang="en-US" sz="1200" b="1" kern="1200" dirty="0">
                <a:solidFill>
                  <a:schemeClr val="tx1"/>
                </a:solidFill>
                <a:effectLst/>
                <a:latin typeface="+mn-lt"/>
                <a:ea typeface="MS PGothic" panose="020B0600070205080204" pitchFamily="34" charset="-128"/>
                <a:cs typeface="MS PGothic" charset="0"/>
              </a:rPr>
              <a:t>Examples of a Need for Calm</a:t>
            </a:r>
            <a:endParaRPr lang="en-US" sz="11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are a few examples of a need for Calm:</a:t>
            </a:r>
            <a:endParaRPr lang="en-US" sz="11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Someone returning from responding to a particularly violent domestic violence case is talking too fast and not reacting appropriately to commands or questions.</a:t>
            </a:r>
            <a:endParaRPr lang="en-US" sz="1100" kern="1200" dirty="0">
              <a:solidFill>
                <a:schemeClr val="tx1"/>
              </a:solidFill>
              <a:effectLst/>
              <a:latin typeface="+mn-lt"/>
              <a:ea typeface="MS PGothic" panose="020B0600070205080204" pitchFamily="34" charset="-128"/>
              <a:cs typeface="MS PGothic"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Someone is pacing and wringing their hands while on duty. They just heard that their son, an Army sergeant deployed overseas, has been seriously injured.</a:t>
            </a:r>
            <a:endParaRPr lang="en-US" sz="1100" kern="1200" dirty="0">
              <a:solidFill>
                <a:schemeClr val="tx1"/>
              </a:solidFill>
              <a:effectLst/>
              <a:latin typeface="+mn-lt"/>
              <a:ea typeface="MS PGothic" panose="020B0600070205080204" pitchFamily="34" charset="-128"/>
              <a:cs typeface="MS PGothic"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Someone punches their locker after just returning from responding to a baby who is in a coma after being shaken by a parent.</a:t>
            </a:r>
            <a:endParaRPr lang="en-US" sz="11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The purpose of Calm is to reduce excessive physical, mental, or emotional arousal or activation. It stands to reason that Calm is needed in situations in which those aspects of arousal and activity are too high and remain at elevated levels even when the external threats that have triggered this response have been reduced.</a:t>
            </a:r>
            <a:endParaRPr lang="en-US" sz="11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r>
              <a:rPr lang="en-US" sz="1200" i="1" dirty="0">
                <a:ea typeface="MS PGothic" panose="020B0600070205080204" pitchFamily="34" charset="-128"/>
                <a:cs typeface="MS PGothic" charset="0"/>
              </a:rPr>
              <a:t>Optional: </a:t>
            </a:r>
            <a:r>
              <a:rPr lang="en-US" sz="1200" i="1" kern="1200" dirty="0">
                <a:solidFill>
                  <a:schemeClr val="tx1"/>
                </a:solidFill>
                <a:effectLst/>
                <a:latin typeface="+mn-lt"/>
                <a:ea typeface="MS PGothic" panose="020B0600070205080204" pitchFamily="34" charset="-128"/>
                <a:cs typeface="MS PGothic" charset="0"/>
              </a:rPr>
              <a:t>Facilitate a discussion with trainees by asking something like, “What actions have you noticed in yourself or others that indicated a need for Calm?” The goal is to have the trainees start to connect their own experiences with the concept of Calm and identify behaviors that would be consistent with a stress injury and need a calming action.</a:t>
            </a:r>
            <a:endParaRPr lang="en-US" sz="11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Ask trainees if they can </a:t>
            </a:r>
            <a:r>
              <a:rPr lang="en-US" sz="1200" b="1" kern="1200" dirty="0">
                <a:solidFill>
                  <a:schemeClr val="tx1"/>
                </a:solidFill>
                <a:effectLst/>
                <a:latin typeface="+mn-lt"/>
                <a:ea typeface="MS PGothic" panose="020B0600070205080204" pitchFamily="34" charset="-128"/>
                <a:cs typeface="MS PGothic" charset="0"/>
              </a:rPr>
              <a:t>think of any other examples </a:t>
            </a:r>
            <a:r>
              <a:rPr lang="en-US" sz="1200" b="1" i="1" kern="1200" dirty="0">
                <a:solidFill>
                  <a:schemeClr val="tx1"/>
                </a:solidFill>
                <a:effectLst/>
                <a:latin typeface="+mn-lt"/>
                <a:ea typeface="MS PGothic" panose="020B0600070205080204" pitchFamily="34" charset="-128"/>
                <a:cs typeface="MS PGothic" charset="0"/>
              </a:rPr>
              <a:t>that would signal a need for the Calm action.</a:t>
            </a:r>
            <a:endParaRPr lang="en-US" sz="1100" kern="1200" dirty="0">
              <a:solidFill>
                <a:schemeClr val="tx1"/>
              </a:solidFill>
              <a:effectLst/>
              <a:latin typeface="+mn-lt"/>
              <a:ea typeface="MS PGothic" panose="020B0600070205080204" pitchFamily="34" charset="-128"/>
              <a:cs typeface="MS PGothic" charset="0"/>
            </a:endParaRPr>
          </a:p>
          <a:p>
            <a:pPr>
              <a:lnSpc>
                <a:spcPct val="80000"/>
              </a:lnSpc>
            </a:pPr>
            <a:endParaRPr lang="en-US" sz="11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marL="0" marR="0" lvl="0" indent="0" algn="r" defTabSz="939800" rtl="0" eaLnBrk="1" fontAlgn="auto" latinLnBrk="0" hangingPunct="1">
              <a:lnSpc>
                <a:spcPct val="100000"/>
              </a:lnSpc>
              <a:spcBef>
                <a:spcPts val="0"/>
              </a:spcBef>
              <a:spcAft>
                <a:spcPts val="0"/>
              </a:spcAft>
              <a:buClrTx/>
              <a:buSzTx/>
              <a:buFontTx/>
              <a:buNone/>
              <a:tabLst/>
              <a:defRPr/>
            </a:pPr>
            <a:fld id="{100A53D0-430C-429C-93BC-C4A108BA562F}" type="slidenum">
              <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rPr>
              <a:pPr marL="0" marR="0" lvl="0" indent="0" algn="r" defTabSz="9398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Arial" pitchFamily="127" charset="0"/>
              <a:ea typeface="ＭＳ Ｐゴシック" pitchFamily="127" charset="-128"/>
              <a:cs typeface="ＭＳ Ｐゴシック" pitchFamily="127" charset="-128"/>
            </a:endParaRPr>
          </a:p>
        </p:txBody>
      </p:sp>
      <p:sp>
        <p:nvSpPr>
          <p:cNvPr id="2" name="Header Placeholder 1">
            <a:extLst>
              <a:ext uri="{FF2B5EF4-FFF2-40B4-BE49-F238E27FC236}">
                <a16:creationId xmlns:a16="http://schemas.microsoft.com/office/drawing/2014/main" id="{E3676CEB-86E9-CA45-AF2B-CCC1D607B05A}"/>
              </a:ext>
            </a:extLst>
          </p:cNvPr>
          <p:cNvSpPr>
            <a:spLocks noGrp="1"/>
          </p:cNvSpPr>
          <p:nvPr>
            <p:ph type="hdr" sz="quarter"/>
          </p:nvPr>
        </p:nvSpPr>
        <p:spPr/>
        <p:txBody>
          <a:bodyPr/>
          <a:lstStyle/>
          <a:p>
            <a:r>
              <a:rPr lang="en-US" altLang="en-US"/>
              <a:t>RAND SFA</a:t>
            </a:r>
          </a:p>
        </p:txBody>
      </p:sp>
    </p:spTree>
    <p:extLst>
      <p:ext uri="{BB962C8B-B14F-4D97-AF65-F5344CB8AC3E}">
        <p14:creationId xmlns:p14="http://schemas.microsoft.com/office/powerpoint/2010/main" val="2713365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xfrm>
            <a:off x="647700" y="4333875"/>
            <a:ext cx="5487988"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Calm Examples: Self-Care</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are some examples of how Calm actions can be incorporated into self-care: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“What helps calm me is breaking down responsibilities into manageable pieces, making lists and being organized.”’</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“Taking a break from work to clear one’s head is beneficial. During this break, several different strategies can be used: a short nap, physical exercise, meditation, stretching, having a conversation with a friend, laughing, getting a drink of water, and avoiding caffeinated beverages that contribute to agitation or anxiety.”</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 think of any other examples that they have seen where the Calm action has been used.</a:t>
            </a:r>
          </a:p>
          <a:p>
            <a:endParaRPr lang="en-US" dirty="0">
              <a:latin typeface="Calibri" charset="0"/>
              <a:ea typeface="ＭＳ Ｐゴシック" charset="0"/>
              <a:cs typeface="ＭＳ Ｐゴシック" charset="0"/>
            </a:endParaRPr>
          </a:p>
        </p:txBody>
      </p:sp>
      <p:sp>
        <p:nvSpPr>
          <p:cNvPr id="77827" name="Slide Number Placeholder 5"/>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45C8C71-D176-1F49-B954-D9394CD457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502149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bwMode="auto">
          <a:xfrm>
            <a:off x="0" y="0"/>
            <a:ext cx="3043343" cy="465455"/>
          </a:xfrm>
          <a:prstGeom prst="rect">
            <a:avLst/>
          </a:prstGeom>
          <a:noFill/>
          <a:ln>
            <a:miter lim="800000"/>
            <a:headEnd/>
            <a:tailEnd/>
          </a:ln>
        </p:spPr>
        <p:txBody>
          <a:bodyPr/>
          <a:lstStyle/>
          <a:p>
            <a:pPr defTabSz="932410">
              <a:defRPr/>
            </a:pPr>
            <a:endParaRPr lang="en-US">
              <a:solidFill>
                <a:prstClr val="black"/>
              </a:solidFill>
              <a:latin typeface="Arial" pitchFamily="127" charset="0"/>
              <a:ea typeface="ＭＳ Ｐゴシック" pitchFamily="127" charset="-128"/>
              <a:cs typeface="ＭＳ Ｐゴシック" pitchFamily="127" charset="-128"/>
            </a:endParaRPr>
          </a:p>
        </p:txBody>
      </p:sp>
      <p:sp>
        <p:nvSpPr>
          <p:cNvPr id="53250" name="Rectangle 6"/>
          <p:cNvSpPr>
            <a:spLocks noGrp="1" noChangeArrowheads="1"/>
          </p:cNvSpPr>
          <p:nvPr>
            <p:ph type="ftr" sz="quarter" idx="4"/>
          </p:nvPr>
        </p:nvSpPr>
        <p:spPr bwMode="auto">
          <a:xfrm>
            <a:off x="0" y="8842029"/>
            <a:ext cx="3043343" cy="465455"/>
          </a:xfrm>
          <a:prstGeom prst="rect">
            <a:avLst/>
          </a:prstGeom>
          <a:noFill/>
          <a:ln>
            <a:miter lim="800000"/>
            <a:headEnd/>
            <a:tailEnd/>
          </a:ln>
        </p:spPr>
        <p:txBody>
          <a:bodyPr/>
          <a:lstStyle/>
          <a:p>
            <a:pPr defTabSz="932410">
              <a:defRPr/>
            </a:pPr>
            <a:endParaRPr lang="en-US">
              <a:solidFill>
                <a:prstClr val="black"/>
              </a:solidFill>
              <a:latin typeface="Arial" pitchFamily="127" charset="0"/>
              <a:ea typeface="ＭＳ Ｐゴシック" pitchFamily="127" charset="-128"/>
              <a:cs typeface="ＭＳ Ｐゴシック" pitchFamily="127" charset="-128"/>
            </a:endParaRPr>
          </a:p>
        </p:txBody>
      </p:sp>
      <p:sp>
        <p:nvSpPr>
          <p:cNvPr id="53251" name="Rectangle 7"/>
          <p:cNvSpPr>
            <a:spLocks noGrp="1" noChangeArrowheads="1"/>
          </p:cNvSpPr>
          <p:nvPr>
            <p:ph type="sldNum" sz="quarter" idx="5"/>
          </p:nvPr>
        </p:nvSpPr>
        <p:spPr bwMode="auto">
          <a:noFill/>
          <a:ln>
            <a:miter lim="800000"/>
            <a:headEnd/>
            <a:tailEnd/>
          </a:ln>
        </p:spPr>
        <p:txBody>
          <a:bodyPr/>
          <a:lstStyle/>
          <a:p>
            <a:pPr defTabSz="932410">
              <a:defRPr/>
            </a:pPr>
            <a:fld id="{88989EEC-D4E2-47A4-B890-7A273BA5B064}" type="slidenum">
              <a:rPr lang="en-US" sz="1300">
                <a:solidFill>
                  <a:prstClr val="black"/>
                </a:solidFill>
                <a:latin typeface="Arial" pitchFamily="127" charset="0"/>
                <a:ea typeface="ＭＳ Ｐゴシック" pitchFamily="127" charset="-128"/>
                <a:cs typeface="ＭＳ Ｐゴシック" pitchFamily="127" charset="-128"/>
              </a:rPr>
              <a:pPr defTabSz="932410">
                <a:defRPr/>
              </a:pPr>
              <a:t>25</a:t>
            </a:fld>
            <a:endParaRPr lang="en-US" sz="1300">
              <a:solidFill>
                <a:prstClr val="black"/>
              </a:solidFill>
              <a:latin typeface="Arial" pitchFamily="127" charset="0"/>
              <a:ea typeface="ＭＳ Ｐゴシック" pitchFamily="127" charset="-128"/>
              <a:cs typeface="ＭＳ Ｐゴシック" pitchFamily="127" charset="-128"/>
            </a:endParaRPr>
          </a:p>
        </p:txBody>
      </p:sp>
      <p:sp>
        <p:nvSpPr>
          <p:cNvPr id="53252" name="Rectangle 2"/>
          <p:cNvSpPr>
            <a:spLocks noGrp="1" noRot="1" noChangeAspect="1" noChangeArrowheads="1" noTextEdit="1"/>
          </p:cNvSpPr>
          <p:nvPr>
            <p:ph type="sldImg"/>
          </p:nvPr>
        </p:nvSpPr>
        <p:spPr bwMode="auto">
          <a:xfrm>
            <a:off x="409575" y="698500"/>
            <a:ext cx="6203950" cy="3490913"/>
          </a:xfrm>
          <a:noFill/>
          <a:ln>
            <a:solidFill>
              <a:srgbClr val="000000"/>
            </a:solidFill>
            <a:miter lim="800000"/>
            <a:headEnd/>
            <a:tailEnd/>
          </a:ln>
        </p:spPr>
      </p:sp>
      <p:sp>
        <p:nvSpPr>
          <p:cNvPr id="82950" name="Rectangle 3"/>
          <p:cNvSpPr>
            <a:spLocks noGrp="1" noChangeArrowheads="1"/>
          </p:cNvSpPr>
          <p:nvPr>
            <p:ph type="body" idx="1"/>
          </p:nvPr>
        </p:nvSpPr>
        <p:spPr>
          <a:ln/>
        </p:spPr>
        <p:txBody>
          <a:bodyPr>
            <a:normAutofit/>
          </a:bodyPr>
          <a:lstStyle/>
          <a:p>
            <a:r>
              <a:rPr lang="en-US" sz="1000" b="1" i="1" kern="1200" dirty="0">
                <a:solidFill>
                  <a:schemeClr val="tx1"/>
                </a:solidFill>
                <a:effectLst/>
                <a:latin typeface="+mn-lt"/>
                <a:ea typeface="MS PGothic" panose="020B0600070205080204" pitchFamily="34" charset="-128"/>
                <a:cs typeface="MS PGothic" charset="0"/>
              </a:rPr>
              <a:t>OPTIONAL SLIDE</a:t>
            </a:r>
            <a:endParaRPr lang="en-US" sz="1000" kern="1200" dirty="0">
              <a:solidFill>
                <a:schemeClr val="tx1"/>
              </a:solidFill>
              <a:effectLst/>
              <a:latin typeface="+mn-lt"/>
              <a:ea typeface="MS PGothic" panose="020B0600070205080204" pitchFamily="34" charset="-128"/>
              <a:cs typeface="MS PGothic" charset="0"/>
            </a:endParaRPr>
          </a:p>
          <a:p>
            <a:r>
              <a:rPr lang="en-US" sz="1000" b="1" i="1" kern="1200" dirty="0">
                <a:solidFill>
                  <a:schemeClr val="tx1"/>
                </a:solidFill>
                <a:effectLst/>
                <a:latin typeface="+mn-lt"/>
                <a:ea typeface="MS PGothic" panose="020B0600070205080204" pitchFamily="34" charset="-128"/>
                <a:cs typeface="MS PGothic" charset="0"/>
              </a:rPr>
              <a:t> </a:t>
            </a:r>
            <a:endParaRPr lang="en-US" sz="1000" kern="1200" dirty="0">
              <a:solidFill>
                <a:schemeClr val="tx1"/>
              </a:solidFill>
              <a:effectLst/>
              <a:latin typeface="+mn-lt"/>
              <a:ea typeface="MS PGothic" panose="020B0600070205080204" pitchFamily="34" charset="-128"/>
              <a:cs typeface="MS PGothic" charset="0"/>
            </a:endParaRPr>
          </a:p>
          <a:p>
            <a:r>
              <a:rPr lang="en-US" sz="1000" b="1" kern="1200" dirty="0">
                <a:solidFill>
                  <a:schemeClr val="tx1"/>
                </a:solidFill>
                <a:effectLst/>
                <a:latin typeface="+mn-lt"/>
                <a:ea typeface="MS PGothic" panose="020B0600070205080204" pitchFamily="34" charset="-128"/>
                <a:cs typeface="MS PGothic" charset="0"/>
              </a:rPr>
              <a:t>Calm Example: Coworker Support</a:t>
            </a:r>
          </a:p>
          <a:p>
            <a:endParaRPr lang="en-US" sz="1000" b="1" kern="1200" dirty="0">
              <a:solidFill>
                <a:schemeClr val="tx1"/>
              </a:solidFill>
              <a:effectLst/>
              <a:latin typeface="+mn-lt"/>
              <a:ea typeface="MS PGothic" panose="020B0600070205080204" pitchFamily="34" charset="-128"/>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S PGothic" panose="020B0600070205080204" pitchFamily="34" charset="-128"/>
                <a:cs typeface="MS PGothic" charset="0"/>
              </a:rPr>
              <a:t>Here is a real example of how Calm actions can be incorporated into coworker support:</a:t>
            </a:r>
          </a:p>
          <a:p>
            <a:pPr>
              <a:lnSpc>
                <a:spcPct val="80000"/>
              </a:lnSpc>
            </a:pPr>
            <a:endParaRPr lang="en-US" sz="1000" dirty="0">
              <a:solidFill>
                <a:schemeClr val="bg2"/>
              </a:solidFill>
              <a:ea typeface="ＭＳ Ｐゴシック" charset="0"/>
              <a:cs typeface="Calibri"/>
            </a:endParaRPr>
          </a:p>
          <a:p>
            <a:pPr marL="238125" indent="-228600">
              <a:lnSpc>
                <a:spcPct val="90000"/>
              </a:lnSpc>
              <a:spcAft>
                <a:spcPts val="600"/>
              </a:spcAft>
              <a:buFont typeface="Arial" panose="020B0604020202020204" pitchFamily="34" charset="0"/>
              <a:buChar char="•"/>
              <a:defRPr/>
            </a:pPr>
            <a:r>
              <a:rPr lang="en-US" sz="1000" dirty="0"/>
              <a:t>“If something is going wrong on a unit, someone will say “Orange huddle!” </a:t>
            </a:r>
          </a:p>
          <a:p>
            <a:pPr marL="238125" indent="-228600">
              <a:lnSpc>
                <a:spcPct val="90000"/>
              </a:lnSpc>
              <a:spcAft>
                <a:spcPts val="600"/>
              </a:spcAft>
              <a:buFont typeface="Arial" panose="020B0604020202020204" pitchFamily="34" charset="0"/>
              <a:buChar char="•"/>
              <a:defRPr/>
            </a:pPr>
            <a:endParaRPr lang="en-US" sz="1000" dirty="0"/>
          </a:p>
          <a:p>
            <a:pPr marL="238125" indent="-228600">
              <a:lnSpc>
                <a:spcPct val="90000"/>
              </a:lnSpc>
              <a:spcAft>
                <a:spcPts val="600"/>
              </a:spcAft>
              <a:buFont typeface="Arial" panose="020B0604020202020204" pitchFamily="34" charset="0"/>
              <a:buChar char="•"/>
              <a:defRPr/>
            </a:pPr>
            <a:r>
              <a:rPr lang="en-US" sz="1000" dirty="0"/>
              <a:t>That means: “Everyone take breath, we’re coming together.”</a:t>
            </a:r>
          </a:p>
          <a:p>
            <a:pPr marL="238125" indent="-228600">
              <a:lnSpc>
                <a:spcPct val="90000"/>
              </a:lnSpc>
              <a:spcAft>
                <a:spcPts val="600"/>
              </a:spcAft>
              <a:buFont typeface="Arial" panose="020B0604020202020204" pitchFamily="34" charset="0"/>
              <a:buChar char="•"/>
              <a:defRPr/>
            </a:pPr>
            <a:endParaRPr lang="en-US" sz="1000" dirty="0"/>
          </a:p>
          <a:p>
            <a:pPr marL="238125" indent="-228600">
              <a:lnSpc>
                <a:spcPct val="90000"/>
              </a:lnSpc>
              <a:spcAft>
                <a:spcPts val="600"/>
              </a:spcAft>
              <a:buFont typeface="Arial" panose="020B0604020202020204" pitchFamily="34" charset="0"/>
              <a:buChar char="•"/>
              <a:defRPr/>
            </a:pPr>
            <a:r>
              <a:rPr lang="en-US" sz="1000" dirty="0"/>
              <a:t>It’s not blaming or shaming. It means there’s an issue, we feel it, someone saw it, something is happening, and it’s tense. </a:t>
            </a:r>
          </a:p>
          <a:p>
            <a:pPr marL="238125" indent="-228600">
              <a:lnSpc>
                <a:spcPct val="90000"/>
              </a:lnSpc>
              <a:spcAft>
                <a:spcPts val="600"/>
              </a:spcAft>
              <a:buFont typeface="Arial" panose="020B0604020202020204" pitchFamily="34" charset="0"/>
              <a:buChar char="•"/>
              <a:defRPr/>
            </a:pPr>
            <a:endParaRPr lang="en-US" sz="1000" dirty="0"/>
          </a:p>
          <a:p>
            <a:pPr marL="238125" indent="-228600">
              <a:lnSpc>
                <a:spcPct val="90000"/>
              </a:lnSpc>
              <a:spcAft>
                <a:spcPts val="600"/>
              </a:spcAft>
              <a:buFont typeface="Arial" panose="020B0604020202020204" pitchFamily="34" charset="0"/>
              <a:buChar char="•"/>
              <a:defRPr/>
            </a:pPr>
            <a:r>
              <a:rPr lang="en-US" sz="1000" dirty="0"/>
              <a:t>It’s a shorthand way to say: “Let’s all take a breath. What do we need to do? This is the shift from hell, but we’ll make it through.””</a:t>
            </a:r>
          </a:p>
          <a:p>
            <a:pPr marL="238125" indent="-228600">
              <a:lnSpc>
                <a:spcPct val="90000"/>
              </a:lnSpc>
              <a:spcAft>
                <a:spcPts val="600"/>
              </a:spcAft>
              <a:buFont typeface="Arial" panose="020B0604020202020204" pitchFamily="34" charset="0"/>
              <a:buChar char="•"/>
              <a:defRPr/>
            </a:pPr>
            <a:endParaRPr lang="en-US" sz="1000" i="1" kern="1200" dirty="0">
              <a:solidFill>
                <a:schemeClr val="tx1"/>
              </a:solidFill>
              <a:effectLst/>
              <a:latin typeface="+mn-lt"/>
              <a:ea typeface="MS PGothic" panose="020B0600070205080204" pitchFamily="34" charset="-128"/>
              <a:cs typeface="MS PGothic" charset="0"/>
            </a:endParaRPr>
          </a:p>
          <a:p>
            <a:pPr marL="9525" indent="0">
              <a:lnSpc>
                <a:spcPct val="90000"/>
              </a:lnSpc>
              <a:spcAft>
                <a:spcPts val="600"/>
              </a:spcAft>
              <a:buFont typeface="Arial" panose="020B0604020202020204" pitchFamily="34" charset="0"/>
              <a:buNone/>
              <a:defRPr/>
            </a:pPr>
            <a:r>
              <a:rPr lang="en-US" sz="1000" i="1" dirty="0">
                <a:ea typeface="MS PGothic" panose="020B0600070205080204" pitchFamily="34" charset="-128"/>
                <a:cs typeface="MS PGothic" charset="0"/>
              </a:rPr>
              <a:t>Optional: </a:t>
            </a:r>
            <a:r>
              <a:rPr lang="en-US" sz="1000" i="1" kern="1200" dirty="0">
                <a:solidFill>
                  <a:schemeClr val="tx1"/>
                </a:solidFill>
                <a:effectLst/>
                <a:latin typeface="+mn-lt"/>
                <a:ea typeface="MS PGothic" panose="020B0600070205080204" pitchFamily="34" charset="-128"/>
                <a:cs typeface="MS PGothic" charset="0"/>
              </a:rPr>
              <a:t>Ask trainees if they can think of any other examples where Calm actions have been helpful</a:t>
            </a:r>
            <a:r>
              <a:rPr lang="en-US" sz="1000" kern="1200" dirty="0">
                <a:solidFill>
                  <a:schemeClr val="tx1"/>
                </a:solidFill>
                <a:effectLst/>
                <a:latin typeface="+mn-lt"/>
                <a:ea typeface="MS PGothic" panose="020B0600070205080204" pitchFamily="34" charset="-128"/>
                <a:cs typeface="MS PGothic" charset="0"/>
              </a:rPr>
              <a:t>.</a:t>
            </a:r>
          </a:p>
          <a:p>
            <a:pPr marL="238125" indent="-228600">
              <a:lnSpc>
                <a:spcPct val="90000"/>
              </a:lnSpc>
              <a:spcAft>
                <a:spcPts val="600"/>
              </a:spcAft>
              <a:buFont typeface="Arial" panose="020B0604020202020204" pitchFamily="34" charset="0"/>
              <a:buChar char="•"/>
              <a:defRPr/>
            </a:pPr>
            <a:endParaRPr lang="en-US" sz="1000" dirty="0"/>
          </a:p>
          <a:p>
            <a:pPr>
              <a:lnSpc>
                <a:spcPct val="80000"/>
              </a:lnSpc>
            </a:pPr>
            <a:endParaRPr lang="en-US" sz="1000" dirty="0">
              <a:solidFill>
                <a:schemeClr val="bg2"/>
              </a:solidFill>
              <a:ea typeface="ＭＳ Ｐゴシック" charset="0"/>
              <a:cs typeface="Calibri"/>
            </a:endParaRPr>
          </a:p>
        </p:txBody>
      </p:sp>
    </p:spTree>
    <p:extLst>
      <p:ext uri="{BB962C8B-B14F-4D97-AF65-F5344CB8AC3E}">
        <p14:creationId xmlns:p14="http://schemas.microsoft.com/office/powerpoint/2010/main" val="2625234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452688" y="315913"/>
            <a:ext cx="1636712" cy="92075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500449" y="1237219"/>
            <a:ext cx="5486400" cy="7616267"/>
          </a:xfrm>
          <a:solidFill>
            <a:srgbClr val="FFFFFF"/>
          </a:solidFill>
          <a:ln>
            <a:solidFill>
              <a:srgbClr val="000000"/>
            </a:solidFill>
            <a:miter lim="800000"/>
            <a:headEnd/>
            <a:tailEnd/>
          </a:ln>
        </p:spPr>
        <p:txBody>
          <a:bodyPr lIns="92287" tIns="46144" rIns="92287" bIns="46144">
            <a:normAutofit lnSpcReduction="10000"/>
          </a:bodyPr>
          <a:lstStyle/>
          <a:p>
            <a:pPr>
              <a:defRPr/>
            </a:pPr>
            <a:r>
              <a:rPr lang="en-US" b="1" dirty="0"/>
              <a:t>Connect Actions</a:t>
            </a:r>
          </a:p>
          <a:p>
            <a:pPr>
              <a:defRPr/>
            </a:pPr>
            <a:endParaRPr lang="en-US" dirty="0"/>
          </a:p>
          <a:p>
            <a:r>
              <a:rPr lang="en-US" sz="1200" kern="1200" dirty="0">
                <a:solidFill>
                  <a:schemeClr val="tx1"/>
                </a:solidFill>
                <a:effectLst/>
                <a:latin typeface="Georgia"/>
                <a:ea typeface="ヒラギノ角ゴ Pro W3" charset="-128"/>
                <a:cs typeface="ヒラギノ角ゴ Pro W3" charset="-128"/>
              </a:rPr>
              <a:t>There are three components of the SFA core action Connect.  As with all SFA actions, these components are designed to be adapted to fit your setting, your personality and the needs at that time of the individual experiencing a stress reaction.</a:t>
            </a:r>
          </a:p>
          <a:p>
            <a:r>
              <a:rPr lang="en-US" sz="1200" kern="1200" dirty="0">
                <a:solidFill>
                  <a:schemeClr val="tx1"/>
                </a:solidFill>
                <a:effectLst/>
                <a:latin typeface="Georgia"/>
                <a:ea typeface="ヒラギノ角ゴ Pro W3" charset="-128"/>
                <a:cs typeface="ヒラギノ角ゴ Pro W3"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Georgia"/>
                <a:ea typeface="ヒラギノ角ゴ Pro W3" charset="-128"/>
                <a:cs typeface="ヒラギノ角ゴ Pro W3" charset="-128"/>
              </a:rPr>
              <a:t>The first component is to simply </a:t>
            </a:r>
            <a:r>
              <a:rPr lang="en-US" sz="1200" b="1" kern="1200" dirty="0">
                <a:solidFill>
                  <a:schemeClr val="tx1"/>
                </a:solidFill>
                <a:effectLst/>
                <a:latin typeface="Georgia"/>
                <a:ea typeface="ヒラギノ角ゴ Pro W3" charset="-128"/>
                <a:cs typeface="ヒラギノ角ゴ Pro W3" charset="-128"/>
              </a:rPr>
              <a:t>be with</a:t>
            </a:r>
            <a:r>
              <a:rPr lang="en-US" sz="1200" kern="1200" dirty="0">
                <a:solidFill>
                  <a:schemeClr val="tx1"/>
                </a:solidFill>
                <a:effectLst/>
                <a:latin typeface="Georgia"/>
                <a:ea typeface="ヒラギノ角ゴ Pro W3" charset="-128"/>
                <a:cs typeface="ヒラギノ角ゴ Pro W3" charset="-128"/>
              </a:rPr>
              <a:t> the person. This means being present, making eye contact, listening and/or mentoring and empathizing and accepting them and/or their reactions. </a:t>
            </a:r>
          </a:p>
          <a:p>
            <a:r>
              <a:rPr lang="en-US" sz="1200" kern="1200" dirty="0">
                <a:solidFill>
                  <a:schemeClr val="tx1"/>
                </a:solidFill>
                <a:effectLst/>
                <a:latin typeface="Georgia"/>
                <a:ea typeface="ヒラギノ角ゴ Pro W3" charset="-128"/>
                <a:cs typeface="ヒラギノ角ゴ Pro W3" charset="-128"/>
              </a:rPr>
              <a:t> </a:t>
            </a:r>
            <a:br>
              <a:rPr lang="en-US" sz="1200" kern="1200" dirty="0">
                <a:solidFill>
                  <a:schemeClr val="tx1"/>
                </a:solidFill>
                <a:effectLst/>
                <a:latin typeface="Georgia"/>
                <a:ea typeface="ヒラギノ角ゴ Pro W3" charset="-128"/>
                <a:cs typeface="ヒラギノ角ゴ Pro W3" charset="-128"/>
              </a:rPr>
            </a:br>
            <a:r>
              <a:rPr lang="en-US" sz="1200" kern="1200" dirty="0">
                <a:solidFill>
                  <a:schemeClr val="tx1"/>
                </a:solidFill>
                <a:effectLst/>
                <a:latin typeface="Georgia"/>
                <a:ea typeface="ヒラギノ角ゴ Pro W3" charset="-128"/>
                <a:cs typeface="ヒラギノ角ゴ Pro W3" charset="-128"/>
              </a:rPr>
              <a:t>The next component is to </a:t>
            </a:r>
            <a:r>
              <a:rPr lang="en-US" sz="1200" b="1" kern="1200" dirty="0">
                <a:solidFill>
                  <a:schemeClr val="tx1"/>
                </a:solidFill>
                <a:effectLst/>
                <a:latin typeface="Georgia"/>
                <a:ea typeface="ヒラギノ角ゴ Pro W3" charset="-128"/>
                <a:cs typeface="ヒラギノ角ゴ Pro W3" charset="-128"/>
              </a:rPr>
              <a:t>promote connection</a:t>
            </a:r>
            <a:r>
              <a:rPr lang="en-US" sz="1200" kern="1200" dirty="0">
                <a:solidFill>
                  <a:schemeClr val="tx1"/>
                </a:solidFill>
                <a:effectLst/>
                <a:latin typeface="Georgia"/>
                <a:ea typeface="ヒラギノ角ゴ Pro W3" charset="-128"/>
                <a:cs typeface="ヒラギノ角ゴ Pro W3" charset="-128"/>
              </a:rPr>
              <a:t>.  This could include finding trusted others for the person to talk or spend time with if you are not in the best position to be that support, or fostering contact with others, such as by pairing coworkers up during stressful situations or creating team projects, or encouraging contact with supportive others.</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final component is to </a:t>
            </a:r>
            <a:r>
              <a:rPr lang="en-US" sz="1200" b="1" kern="1200" dirty="0">
                <a:solidFill>
                  <a:schemeClr val="tx1"/>
                </a:solidFill>
                <a:effectLst/>
                <a:latin typeface="Georgia"/>
                <a:ea typeface="ヒラギノ角ゴ Pro W3" charset="-128"/>
                <a:cs typeface="ヒラギノ角ゴ Pro W3" charset="-128"/>
              </a:rPr>
              <a:t>reduce the person’s sense of isolation</a:t>
            </a:r>
            <a:r>
              <a:rPr lang="en-US" sz="1200" kern="1200" dirty="0">
                <a:solidFill>
                  <a:schemeClr val="tx1"/>
                </a:solidFill>
                <a:effectLst/>
                <a:latin typeface="Georgia"/>
                <a:ea typeface="ヒラギノ角ゴ Pro W3" charset="-128"/>
                <a:cs typeface="ヒラギノ角ゴ Pro W3" charset="-128"/>
              </a:rPr>
              <a:t>, which can often occur when Orange Zone reactions make a person irritable, less able to function on the job, or make the person want to isolate themselves, such as when they feel ashamed in some way.  Assisting in such a case may involve helping to improve the person's understanding of the situation and of stress reactions. Often, the SFA provider must help the person to see that stress reactions are understandable and acceptable.   </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This component also involves correcting misconceptions and misperceptions in order to help reduce the stressed person's alienation and isolation. This includes clearing up misconceptions held by the person about their own stress reactions, as well as those held by others. Doing so will effectively restore the individual's trust in him or herself and restore the trust of others. In its simplest form, you can help reduce isolation by simply inviting and including the person into department or crew activities.</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Research has shown that people who are experiencing significant stress may prefer different types of social support. Some may prefer to be included in an activity, whereas others may prefer having casual friendly encounters, receiving help and information in strictly practical ways, or directly discussing emotional problems or reactions. Those who have post-traumatic stress reactions or who want to repress their reactions, may avoid direct discussion of emotional problems and reactions because it brings adverse events to their attention again. </a:t>
            </a:r>
          </a:p>
          <a:p>
            <a:r>
              <a:rPr lang="en-US" sz="1200" kern="1200" dirty="0">
                <a:solidFill>
                  <a:schemeClr val="tx1"/>
                </a:solidFill>
                <a:effectLst/>
                <a:latin typeface="Georgia"/>
                <a:ea typeface="ヒラギノ角ゴ Pro W3" charset="-128"/>
                <a:cs typeface="ヒラギノ角ゴ Pro W3" charset="-128"/>
              </a:rPr>
              <a:t> </a:t>
            </a:r>
          </a:p>
          <a:p>
            <a:r>
              <a:rPr lang="en-US" sz="1200" kern="1200" dirty="0">
                <a:solidFill>
                  <a:schemeClr val="tx1"/>
                </a:solidFill>
                <a:effectLst/>
                <a:latin typeface="Georgia"/>
                <a:ea typeface="ヒラギノ角ゴ Pro W3" charset="-128"/>
                <a:cs typeface="ヒラギノ角ゴ Pro W3" charset="-128"/>
              </a:rPr>
              <a:t>These Connect actions are designed to help a person feel that they’re not alone, that there are caring others around, and that there are many ways to be connected with others. </a:t>
            </a:r>
            <a:endParaRPr lang="en-US" dirty="0"/>
          </a:p>
        </p:txBody>
      </p:sp>
    </p:spTree>
    <p:extLst>
      <p:ext uri="{BB962C8B-B14F-4D97-AF65-F5344CB8AC3E}">
        <p14:creationId xmlns:p14="http://schemas.microsoft.com/office/powerpoint/2010/main" val="198454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730250" y="542925"/>
            <a:ext cx="3844925" cy="2163763"/>
          </a:xfrm>
          <a:noFill/>
          <a:ln>
            <a:solidFill>
              <a:srgbClr val="000000"/>
            </a:solidFill>
            <a:miter lim="800000"/>
            <a:headEnd/>
            <a:tailEnd/>
          </a:ln>
        </p:spPr>
      </p:sp>
      <p:sp>
        <p:nvSpPr>
          <p:cNvPr id="39939" name="Notes Placeholder 2"/>
          <p:cNvSpPr>
            <a:spLocks noGrp="1"/>
          </p:cNvSpPr>
          <p:nvPr>
            <p:ph type="body" idx="1"/>
          </p:nvPr>
        </p:nvSpPr>
        <p:spPr>
          <a:xfrm>
            <a:off x="683097" y="2868689"/>
            <a:ext cx="5742035" cy="6595563"/>
          </a:xfrm>
          <a:ln/>
        </p:spPr>
        <p:txBody>
          <a:bodyPr/>
          <a:lstStyle/>
          <a:p>
            <a:r>
              <a:rPr lang="en-GB" sz="1200" b="1" dirty="0">
                <a:ea typeface="MS PGothic" panose="020B0600070205080204" pitchFamily="34" charset="-128"/>
                <a:cs typeface="MS PGothic" charset="0"/>
              </a:rPr>
              <a:t>Reasons for a Need for Connect</a:t>
            </a:r>
            <a:endParaRPr lang="en-US" sz="1200" b="1"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endParaRPr lang="en-US" sz="1200" b="1" dirty="0">
              <a:ea typeface="MS PGothic" panose="020B0600070205080204" pitchFamily="34" charset="-128"/>
              <a:cs typeface="MS PGothic" charset="0"/>
            </a:endParaRPr>
          </a:p>
          <a:p>
            <a:r>
              <a:rPr lang="en-US" sz="1200" dirty="0">
                <a:ea typeface="MS PGothic" panose="020B0600070205080204" pitchFamily="34" charset="-128"/>
                <a:cs typeface="MS PGothic" charset="0"/>
              </a:rPr>
              <a:t>When injured by stress, people can feel a sense of being alienated from themselves, like they are a different person. It is also very common for them to feel disconnected from friends or family, for a number of reasons:</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Trust may be an issue. An individual may have lost trust in themselves, or be experiencing shame, a feeling that others were disappointed or betrayed, or a loss of trust in their coworkers.</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Stress reactions may cause individuals to lack the confidence and/or competence to make new relationships or to rebuild existing relationships.</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People who are stressed may not want to share negative experiences or feelings for fear that they won’t be understood or will be a burden to others. </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Some may just be numb or withdrawn, or don’t want to be triggered by talking about events. </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Orange Zone stressors and/or reactions may cause difficult emotions to surface, such as increased anger or frustration, that can push others away.</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Individuals may not be getting enough positive feedback or support from their environment due to Orange Zone stressors such as loss, or lack of access to appropriate supports or resources (e.g. separations, lost contact, new living environment, etc.). </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Other people might need Connect because they feel exhausted and overwhelmed or are unable to talk about their feelings and put their experiences into words.</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Some may be unable to express an increased need for support from others for their stress or don’t feel that their existing social support networks can or will meet their needs. </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Some may want to be available to provide support to others but are avoiding doing so because they are overwhelmed, or don't want to trigger their own stress reactions.</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Finally, stigma is a big obstacle to asking for support. Asking for help can make people feel that they are weak, or that they are unable to handle their life stress. It may also raise concerns that their disclosure will affect either their coworkers’ view of them, or their job security.</a:t>
            </a:r>
            <a:endParaRPr lang="en-US" sz="1200" b="1" dirty="0">
              <a:ea typeface="MS PGothic" panose="020B0600070205080204" pitchFamily="34" charset="-128"/>
              <a:cs typeface="MS PGothic" charset="0"/>
            </a:endParaRPr>
          </a:p>
          <a:p>
            <a:pPr marL="174982" indent="-174982">
              <a:buFont typeface="Arial" panose="020B0604020202020204" pitchFamily="34" charset="0"/>
              <a:buChar char="•"/>
            </a:pPr>
            <a:endParaRPr lang="en-US" sz="1200" b="1" dirty="0">
              <a:ea typeface="MS PGothic" panose="020B0600070205080204" pitchFamily="34" charset="-128"/>
              <a:cs typeface="MS PGothic" charset="0"/>
            </a:endParaRPr>
          </a:p>
          <a:p>
            <a:endParaRPr lang="en-US" sz="8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9160">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9160">
                <a:defRPr/>
              </a:pPr>
              <a:t>27</a:t>
            </a:fld>
            <a:endParaRPr lang="en-US" sz="1300">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660615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730250" y="542925"/>
            <a:ext cx="3844925" cy="2163763"/>
          </a:xfrm>
          <a:noFill/>
          <a:ln>
            <a:solidFill>
              <a:srgbClr val="000000"/>
            </a:solidFill>
            <a:miter lim="800000"/>
            <a:headEnd/>
            <a:tailEnd/>
          </a:ln>
        </p:spPr>
      </p:sp>
      <p:sp>
        <p:nvSpPr>
          <p:cNvPr id="39939" name="Notes Placeholder 2"/>
          <p:cNvSpPr>
            <a:spLocks noGrp="1"/>
          </p:cNvSpPr>
          <p:nvPr>
            <p:ph type="body" idx="1"/>
          </p:nvPr>
        </p:nvSpPr>
        <p:spPr>
          <a:xfrm>
            <a:off x="683097" y="2868689"/>
            <a:ext cx="5742035" cy="6595563"/>
          </a:xfrm>
          <a:ln/>
        </p:spPr>
        <p:txBody>
          <a:bodyPr/>
          <a:lstStyle/>
          <a:p>
            <a:r>
              <a:rPr lang="en-US" sz="1200" b="1" dirty="0">
                <a:ea typeface="MS PGothic" panose="020B0600070205080204" pitchFamily="34" charset="-128"/>
                <a:cs typeface="MS PGothic" charset="0"/>
              </a:rPr>
              <a:t>Examples of a Need for Connect</a:t>
            </a:r>
            <a:endParaRPr lang="en-US" sz="1200" dirty="0">
              <a:ea typeface="MS PGothic" panose="020B0600070205080204" pitchFamily="34" charset="-128"/>
              <a:cs typeface="MS PGothic" charset="0"/>
            </a:endParaRPr>
          </a:p>
          <a:p>
            <a:r>
              <a:rPr lang="en-US" sz="1200" b="1" dirty="0">
                <a:ea typeface="MS PGothic" panose="020B0600070205080204" pitchFamily="34" charset="-128"/>
                <a:cs typeface="MS PGothic" charset="0"/>
              </a:rPr>
              <a:t> </a:t>
            </a: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Here are a few examples of a need for Connect:</a:t>
            </a:r>
          </a:p>
          <a:p>
            <a:pPr marL="174982" indent="-174982">
              <a:buFont typeface="Arial" panose="020B0604020202020204" pitchFamily="34" charset="0"/>
              <a:buChar char="•"/>
            </a:pPr>
            <a:r>
              <a:rPr lang="en-US" sz="1200" dirty="0">
                <a:ea typeface="MS PGothic" panose="020B0600070205080204" pitchFamily="34" charset="-128"/>
                <a:cs typeface="MS PGothic" charset="0"/>
              </a:rPr>
              <a:t>A young health care provider freezes during his first major surgery. Although only disabled for a few seconds, he feels ashamed and withdraws from all contact with fellow health care providers.</a:t>
            </a:r>
          </a:p>
          <a:p>
            <a:pPr marL="174982" indent="-174982">
              <a:buFont typeface="Arial" panose="020B0604020202020204" pitchFamily="34" charset="0"/>
              <a:buChar char="•"/>
            </a:pPr>
            <a:r>
              <a:rPr lang="en-US" sz="1200" dirty="0">
                <a:ea typeface="MS PGothic" panose="020B0600070205080204" pitchFamily="34" charset="-128"/>
                <a:cs typeface="MS PGothic" charset="0"/>
              </a:rPr>
              <a:t>A child dies after a complicated procedure involving many staff. Some department members feel that better coordination could have prevented the death. Staff not involved in the situation avoid speaking or interacting with those who were involved. Sense of staff cohesion drops.</a:t>
            </a:r>
          </a:p>
          <a:p>
            <a:pPr marL="174982" indent="-174982">
              <a:buFont typeface="Arial" panose="020B0604020202020204" pitchFamily="34" charset="0"/>
              <a:buChar char="•"/>
            </a:pPr>
            <a:r>
              <a:rPr lang="en-US" sz="1200" dirty="0">
                <a:ea typeface="MS PGothic" panose="020B0600070205080204" pitchFamily="34" charset="-128"/>
                <a:cs typeface="MS PGothic" charset="0"/>
              </a:rPr>
              <a:t>A coworker who has been through a difficult year at work and a divorce starts withdrawing from others at work, calling in sick more frequently, and looking disheveled.</a:t>
            </a:r>
          </a:p>
          <a:p>
            <a:pPr marL="174982" indent="-174982">
              <a:buFont typeface="Arial" panose="020B0604020202020204" pitchFamily="34" charset="0"/>
              <a:buChar char="•"/>
            </a:pPr>
            <a:endParaRPr lang="en-US" sz="12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These examples highlight the fact that Connect can be needed at either an individual or organizational level. </a:t>
            </a:r>
          </a:p>
          <a:p>
            <a:r>
              <a:rPr lang="en-US" sz="1200" dirty="0">
                <a:ea typeface="MS PGothic" panose="020B0600070205080204" pitchFamily="34" charset="-128"/>
                <a:cs typeface="MS PGothic" charset="0"/>
              </a:rPr>
              <a:t> </a:t>
            </a:r>
          </a:p>
          <a:p>
            <a:r>
              <a:rPr lang="en-US" sz="1200" i="1" dirty="0">
                <a:ea typeface="MS PGothic" panose="020B0600070205080204" pitchFamily="34" charset="-128"/>
                <a:cs typeface="MS PGothic" charset="0"/>
              </a:rPr>
              <a:t>Optional: Facilitate a discussion with trainees by asking something like, “What actions have you noticed in yourself or others that indicated a need for Connect?” The goal is to have them start to reflect upon their own experiences with Connect and identify behaviors or situations that they think would indicate a need for Connect.</a:t>
            </a:r>
            <a:endParaRPr lang="en-US" sz="1200" dirty="0">
              <a:ea typeface="MS PGothic" panose="020B0600070205080204" pitchFamily="34" charset="-128"/>
              <a:cs typeface="MS PGothic" charset="0"/>
            </a:endParaRPr>
          </a:p>
          <a:p>
            <a:endParaRPr lang="en-US" sz="8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9160">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9160">
                <a:defRPr/>
              </a:pPr>
              <a:t>28</a:t>
            </a:fld>
            <a:endParaRPr lang="en-US" sz="1300">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24779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DDDE62-A5C3-F340-BF08-69FDA8BD7DD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6018" name="Rectangle 2"/>
          <p:cNvSpPr>
            <a:spLocks noGrp="1" noRot="1" noChangeAspect="1" noChangeArrowheads="1" noTextEdit="1"/>
          </p:cNvSpPr>
          <p:nvPr>
            <p:ph type="sldImg"/>
          </p:nvPr>
        </p:nvSpPr>
        <p:spPr bwMode="auto">
          <a:xfrm>
            <a:off x="561975" y="528638"/>
            <a:ext cx="5867400" cy="3300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4175" y="4219575"/>
            <a:ext cx="6072188" cy="4403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i="1"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Connect Example: Self-Care</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Connect actions can be incorporated into self-care: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“The people I reach out to are honest. It’s about calling a spade a spade, not dancing around it. They’re able to give their perspective on my problem and say something like: ‘You need to pick up the pieces and move on.’ It serves to provide another’s perspective, and foster honesty. Or they might say, ‘That’s not normal for you.’ I am skeptical of self-diagnosis. I think you need to get a second opinion from someone who knows you - a fresh perspective.”</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a:t>
            </a:r>
            <a:r>
              <a:rPr lang="en-US" sz="1200" i="0" kern="1200" dirty="0">
                <a:solidFill>
                  <a:schemeClr val="tx1"/>
                </a:solidFill>
                <a:effectLst/>
                <a:latin typeface="+mn-lt"/>
                <a:ea typeface="MS PGothic" panose="020B0600070205080204" pitchFamily="34" charset="-128"/>
                <a:cs typeface="MS PGothic" charset="0"/>
              </a:rPr>
              <a:t> </a:t>
            </a:r>
            <a:r>
              <a:rPr lang="en-US" sz="1200" i="1" kern="1200" dirty="0">
                <a:solidFill>
                  <a:schemeClr val="tx1"/>
                </a:solidFill>
                <a:effectLst/>
                <a:latin typeface="+mn-lt"/>
                <a:ea typeface="MS PGothic" panose="020B0600070205080204" pitchFamily="34" charset="-128"/>
                <a:cs typeface="MS PGothic" charset="0"/>
              </a:rPr>
              <a:t>think of any other examples where Connect actions have been helpful.</a:t>
            </a: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6310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r>
              <a:rPr lang="en-US" b="1" dirty="0">
                <a:latin typeface="Arial" charset="0"/>
                <a:ea typeface="ヒラギノ角ゴ Pro W3" charset="0"/>
                <a:cs typeface="ヒラギノ角ゴ Pro W3" charset="0"/>
              </a:rPr>
              <a:t>What is Stress First Aid?</a:t>
            </a:r>
          </a:p>
          <a:p>
            <a:endParaRPr lang="en-US" baseline="0" dirty="0">
              <a:ea typeface="ヒラギノ角ゴ Pro W3" charset="0"/>
              <a:cs typeface="ヒラギノ角ゴ Pro W3" charset="0"/>
            </a:endParaRP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sz="1200" dirty="0"/>
              <a:t>SFA is a framework to improve recovery from stress reactions, both in oneself and in coworkers. It was based on research support for five elements that seem to be related to recovery from different types of ongoing adversity.  The framework aims to support and validate good friendship, mentorship, and leadership actions.  The potential strategies identified within each element were derived via focus groups with those judged to be good leaders, coworkers, and mentors in each culture who created a version of the model (military, fire/rescue, law enforcement, healthcare, rail, and pretrial/probation).</a:t>
            </a:r>
          </a:p>
          <a:p>
            <a:pPr marL="176333" indent="-176333">
              <a:buFont typeface="Arial"/>
              <a:buChar char="•"/>
            </a:pPr>
            <a:r>
              <a:rPr lang="en-US" dirty="0">
                <a:latin typeface="Arial" charset="0"/>
                <a:ea typeface="ヒラギノ角ゴ Pro W3" charset="0"/>
                <a:cs typeface="ヒラギノ角ゴ Pro W3" charset="0"/>
              </a:rPr>
              <a:t>SFA fosters longevity on the job – in potentially stressful work environments, the value of reducing the impact of stress translates into a stronger workforce, less turnover, more productivity, and less likelihood of employees leaving the job prematurely.</a:t>
            </a: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dirty="0">
                <a:latin typeface="Arial" charset="0"/>
                <a:ea typeface="ヒラギノ角ゴ Pro W3" charset="0"/>
                <a:cs typeface="ヒラギノ角ゴ Pro W3" charset="0"/>
              </a:rPr>
              <a:t>SFA can reduce stigma by changing culture.  When it becomes part of training from the start of a career, acknowledgement of stress and stress reactions becomes a matter of fact, common sense approach that reduces stigma. SFA creates a common language with which to discuss stress and stress reactions in an efficient way.</a:t>
            </a: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dirty="0">
                <a:latin typeface="Arial" charset="0"/>
                <a:ea typeface="ヒラギノ角ゴ Pro W3" charset="0"/>
                <a:cs typeface="ヒラギノ角ゴ Pro W3" charset="0"/>
              </a:rPr>
              <a:t>SFA addresses stress reactions before they create larger problems that can derail health, relationships, or a career.</a:t>
            </a:r>
          </a:p>
        </p:txBody>
      </p:sp>
      <p:sp>
        <p:nvSpPr>
          <p:cNvPr id="112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298" eaLnBrk="0" hangingPunct="0">
              <a:defRPr sz="2500">
                <a:solidFill>
                  <a:schemeClr val="tx1"/>
                </a:solidFill>
                <a:latin typeface="Arial" charset="0"/>
                <a:ea typeface="ヒラギノ角ゴ Pro W3" charset="0"/>
                <a:cs typeface="ヒラギノ角ゴ Pro W3" charset="0"/>
              </a:defRPr>
            </a:lvl1pPr>
            <a:lvl2pPr marL="751728" indent="-289126" defTabSz="949298" eaLnBrk="0" hangingPunct="0">
              <a:defRPr sz="2500">
                <a:solidFill>
                  <a:schemeClr val="tx1"/>
                </a:solidFill>
                <a:latin typeface="Arial" charset="0"/>
                <a:ea typeface="ヒラギノ角ゴ Pro W3" charset="0"/>
                <a:cs typeface="ヒラギノ角ゴ Pro W3" charset="0"/>
              </a:defRPr>
            </a:lvl2pPr>
            <a:lvl3pPr marL="1156504" indent="-231301" defTabSz="949298" eaLnBrk="0" hangingPunct="0">
              <a:defRPr sz="2500">
                <a:solidFill>
                  <a:schemeClr val="tx1"/>
                </a:solidFill>
                <a:latin typeface="Arial" charset="0"/>
                <a:ea typeface="ヒラギノ角ゴ Pro W3" charset="0"/>
                <a:cs typeface="ヒラギノ角ゴ Pro W3" charset="0"/>
              </a:defRPr>
            </a:lvl3pPr>
            <a:lvl4pPr marL="1619107" indent="-231301" defTabSz="949298" eaLnBrk="0" hangingPunct="0">
              <a:defRPr sz="2500">
                <a:solidFill>
                  <a:schemeClr val="tx1"/>
                </a:solidFill>
                <a:latin typeface="Arial" charset="0"/>
                <a:ea typeface="ヒラギノ角ゴ Pro W3" charset="0"/>
                <a:cs typeface="ヒラギノ角ゴ Pro W3" charset="0"/>
              </a:defRPr>
            </a:lvl4pPr>
            <a:lvl5pPr marL="2081709" indent="-231301" defTabSz="949298" eaLnBrk="0" hangingPunct="0">
              <a:defRPr sz="2500">
                <a:solidFill>
                  <a:schemeClr val="tx1"/>
                </a:solidFill>
                <a:latin typeface="Arial" charset="0"/>
                <a:ea typeface="ヒラギノ角ゴ Pro W3" charset="0"/>
                <a:cs typeface="ヒラギノ角ゴ Pro W3" charset="0"/>
              </a:defRPr>
            </a:lvl5pPr>
            <a:lvl6pPr marL="2544310"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06913"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69515"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32118"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eaLnBrk="1" hangingPunct="1"/>
            <a:fld id="{C897CB6E-6D7F-A849-9C01-C4799FB80366}" type="slidenum">
              <a:rPr lang="en-US" sz="900"/>
              <a:pPr eaLnBrk="1" hangingPunct="1"/>
              <a:t>3</a:t>
            </a:fld>
            <a:endParaRPr lang="en-US" sz="900"/>
          </a:p>
        </p:txBody>
      </p:sp>
    </p:spTree>
    <p:extLst>
      <p:ext uri="{BB962C8B-B14F-4D97-AF65-F5344CB8AC3E}">
        <p14:creationId xmlns:p14="http://schemas.microsoft.com/office/powerpoint/2010/main" val="3627880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7DDDE62-A5C3-F340-BF08-69FDA8BD7DD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6018" name="Rectangle 2"/>
          <p:cNvSpPr>
            <a:spLocks noGrp="1" noRot="1" noChangeAspect="1" noChangeArrowheads="1" noTextEdit="1"/>
          </p:cNvSpPr>
          <p:nvPr>
            <p:ph type="sldImg"/>
          </p:nvPr>
        </p:nvSpPr>
        <p:spPr bwMode="auto">
          <a:xfrm>
            <a:off x="561975" y="528638"/>
            <a:ext cx="5867400" cy="33004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xfrm>
            <a:off x="384175" y="4219575"/>
            <a:ext cx="6072188" cy="4403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endParaRPr lang="en-US" sz="1200" b="1"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Connect Example: Coworker Support</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PGothic" panose="020B0600070205080204" pitchFamily="34" charset="-128"/>
                <a:cs typeface="MS PGothic" charset="0"/>
              </a:rPr>
              <a:t>Here is a real example of how Connect actions can be incorporated into coworker support:</a:t>
            </a:r>
          </a:p>
          <a:p>
            <a:pPr marL="0" indent="0">
              <a:buNone/>
            </a:pPr>
            <a:endParaRPr lang="en-US" b="1" dirty="0"/>
          </a:p>
          <a:p>
            <a:pPr marL="0" indent="0">
              <a:buNone/>
            </a:pPr>
            <a:r>
              <a:rPr lang="en-US" b="1" dirty="0"/>
              <a:t>“</a:t>
            </a:r>
            <a:r>
              <a:rPr lang="en-US" dirty="0"/>
              <a:t>I try to make my staff laugh as much as possible throughout the day.  I also take advantage of any lulls throughout the day to hold round tables with the staff.  During these round tables, staff can voice their concerns over anything that bothers them.  I also try to make myself available and approachable to staff at all times during the day.</a:t>
            </a:r>
            <a:r>
              <a:rPr lang="en-US" sz="1100" dirty="0"/>
              <a:t>”</a:t>
            </a:r>
          </a:p>
          <a:p>
            <a:pPr marL="0" indent="0">
              <a:buNone/>
            </a:pPr>
            <a:endParaRPr lang="en-US" sz="1100" dirty="0">
              <a:ea typeface="ＭＳ Ｐゴシック" charset="0"/>
              <a:cs typeface="ＭＳ Ｐゴシック" charset="0"/>
            </a:endParaRPr>
          </a:p>
          <a:p>
            <a:pPr marL="0" indent="0">
              <a:buNone/>
            </a:pPr>
            <a:r>
              <a:rPr lang="en-US" dirty="0"/>
              <a:t>“I try to help a co-worker who is drowning by giving a medication to a patient or starting an IV - just a simple task to allow them to catch up.</a:t>
            </a:r>
            <a:r>
              <a:rPr lang="en-US" sz="1100" dirty="0"/>
              <a:t>”</a:t>
            </a:r>
            <a:endParaRPr lang="en-US" sz="1100" dirty="0">
              <a:ea typeface="ＭＳ Ｐゴシック" charset="0"/>
              <a:cs typeface="ＭＳ Ｐゴシック" charset="0"/>
            </a:endParaRPr>
          </a:p>
          <a:p>
            <a:r>
              <a:rPr lang="en-US" sz="1200" kern="1200" dirty="0">
                <a:solidFill>
                  <a:schemeClr val="tx1"/>
                </a:solidFill>
                <a:effectLst/>
                <a:latin typeface="+mn-lt"/>
                <a:ea typeface="MS PGothic" panose="020B0600070205080204" pitchFamily="34" charset="-128"/>
                <a:cs typeface="MS PGothic" charset="0"/>
              </a:rPr>
              <a:t> </a:t>
            </a:r>
          </a:p>
          <a:p>
            <a:r>
              <a:rPr lang="en-US" sz="1200" i="1" dirty="0">
                <a:ea typeface="MS PGothic" panose="020B0600070205080204" pitchFamily="34" charset="-128"/>
                <a:cs typeface="MS PGothic" charset="0"/>
              </a:rPr>
              <a:t>Optional: </a:t>
            </a:r>
            <a:r>
              <a:rPr lang="en-US" sz="1200" i="1" kern="1200" dirty="0">
                <a:solidFill>
                  <a:schemeClr val="tx1"/>
                </a:solidFill>
                <a:effectLst/>
                <a:latin typeface="+mn-lt"/>
                <a:ea typeface="MS PGothic" panose="020B0600070205080204" pitchFamily="34" charset="-128"/>
                <a:cs typeface="MS PGothic" charset="0"/>
              </a:rPr>
              <a:t>Ask trainees if they can think of any other examples where Connect actions have been helpful</a:t>
            </a:r>
            <a:r>
              <a:rPr lang="en-US" sz="1200" kern="1200" dirty="0">
                <a:solidFill>
                  <a:schemeClr val="tx1"/>
                </a:solidFill>
                <a:effectLst/>
                <a:latin typeface="+mn-lt"/>
                <a:ea typeface="MS PGothic" panose="020B0600070205080204" pitchFamily="34" charset="-128"/>
                <a:cs typeface="MS PGothic"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p:txBody>
      </p:sp>
      <p:sp>
        <p:nvSpPr>
          <p:cNvPr id="2" name="Header Placeholder 1">
            <a:extLst>
              <a:ext uri="{FF2B5EF4-FFF2-40B4-BE49-F238E27FC236}">
                <a16:creationId xmlns:a16="http://schemas.microsoft.com/office/drawing/2014/main" id="{9FB87F4A-73ED-7844-8B68-FFDF689497F4}"/>
              </a:ext>
            </a:extLst>
          </p:cNvPr>
          <p:cNvSpPr>
            <a:spLocks noGrp="1"/>
          </p:cNvSpPr>
          <p:nvPr>
            <p:ph type="hdr" sz="quarter"/>
          </p:nvPr>
        </p:nvSpPr>
        <p:spPr/>
        <p:txBody>
          <a:bodyPr/>
          <a:lstStyle/>
          <a:p>
            <a:r>
              <a:rPr lang="en-US" altLang="en-US"/>
              <a:t>RAND SFA</a:t>
            </a:r>
          </a:p>
        </p:txBody>
      </p:sp>
    </p:spTree>
    <p:extLst>
      <p:ext uri="{BB962C8B-B14F-4D97-AF65-F5344CB8AC3E}">
        <p14:creationId xmlns:p14="http://schemas.microsoft.com/office/powerpoint/2010/main" val="3854479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2430463" y="265113"/>
            <a:ext cx="1795462" cy="1011237"/>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685800" y="1570851"/>
            <a:ext cx="5486400" cy="7308035"/>
          </a:xfrm>
          <a:solidFill>
            <a:srgbClr val="FFFFFF"/>
          </a:solidFill>
          <a:ln>
            <a:solidFill>
              <a:srgbClr val="000000"/>
            </a:solidFill>
            <a:miter lim="800000"/>
            <a:headEnd/>
            <a:tailEnd/>
          </a:ln>
        </p:spPr>
        <p:txBody>
          <a:bodyPr lIns="92287" tIns="46144" rIns="92287" bIns="46144">
            <a:normAutofit/>
          </a:bodyPr>
          <a:lstStyle/>
          <a:p>
            <a:r>
              <a:rPr lang="en-US" sz="1200" b="1" kern="1200" dirty="0">
                <a:solidFill>
                  <a:schemeClr val="tx1"/>
                </a:solidFill>
                <a:effectLst/>
                <a:latin typeface="+mn-lt"/>
                <a:ea typeface="+mn-ea"/>
                <a:cs typeface="+mn-cs"/>
              </a:rPr>
              <a:t>Competence Actions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Competence focuses on enhancing and restoring an individual’s capacity to function and perform in all important life roles, in both occupational and personal domains. Competence involves either helping restore previous capabilities or helping to cultivate personal competence.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need for Competence is usually signaled </a:t>
            </a:r>
            <a:r>
              <a:rPr lang="en-US" sz="1200" i="1" kern="1200" dirty="0">
                <a:solidFill>
                  <a:schemeClr val="tx1"/>
                </a:solidFill>
                <a:effectLst/>
                <a:latin typeface="+mn-lt"/>
                <a:ea typeface="+mn-ea"/>
                <a:cs typeface="+mn-cs"/>
              </a:rPr>
              <a:t>either</a:t>
            </a:r>
            <a:r>
              <a:rPr lang="en-US" sz="1200" kern="1200" dirty="0">
                <a:solidFill>
                  <a:schemeClr val="tx1"/>
                </a:solidFill>
                <a:effectLst/>
                <a:latin typeface="+mn-lt"/>
                <a:ea typeface="+mn-ea"/>
                <a:cs typeface="+mn-cs"/>
              </a:rPr>
              <a:t> by the awareness that inexperience can cause stress reactions, or by evidence that orange or red zone stress reactions might require re-establishment or learning of new skills to deal with the stress reactions. This SFA action focus on </a:t>
            </a:r>
            <a:r>
              <a:rPr lang="en-US" sz="1200" b="1" i="1" kern="1200" dirty="0">
                <a:solidFill>
                  <a:schemeClr val="tx1"/>
                </a:solidFill>
                <a:effectLst/>
                <a:latin typeface="+mn-lt"/>
                <a:ea typeface="+mn-ea"/>
                <a:cs typeface="+mn-cs"/>
              </a:rPr>
              <a:t>building or fostering skills</a:t>
            </a:r>
            <a:r>
              <a:rPr lang="en-US" sz="1200" kern="1200" dirty="0">
                <a:solidFill>
                  <a:schemeClr val="tx1"/>
                </a:solidFill>
                <a:effectLst/>
                <a:latin typeface="+mn-lt"/>
                <a:ea typeface="+mn-ea"/>
                <a:cs typeface="+mn-cs"/>
              </a:rPr>
              <a:t> that will either prevent or reduce stress reactions.  When providing Competence, SFA providers do something with (not for) affected individuals or crews to restore previous capabilities or cultivate personal competence.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know from the research literature that increasing Competence: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Improves functioning and fosters better connections and supports, as well as augmenting individual and group morale.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Reestablishes the confidence of others in the stressed individual.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Helps to overcome injury to mind, body and spirit.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Builds resilience.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component is to augment </a:t>
            </a:r>
            <a:r>
              <a:rPr lang="en-US" sz="1200" b="1" i="1" kern="1200" dirty="0">
                <a:solidFill>
                  <a:schemeClr val="tx1"/>
                </a:solidFill>
                <a:effectLst/>
                <a:latin typeface="+mn-lt"/>
                <a:ea typeface="+mn-ea"/>
                <a:cs typeface="+mn-cs"/>
              </a:rPr>
              <a:t>occupational skills</a:t>
            </a:r>
            <a:r>
              <a:rPr lang="en-US" sz="1200" kern="1200" dirty="0">
                <a:solidFill>
                  <a:schemeClr val="tx1"/>
                </a:solidFill>
                <a:effectLst/>
                <a:latin typeface="+mn-lt"/>
                <a:ea typeface="+mn-ea"/>
                <a:cs typeface="+mn-cs"/>
              </a:rPr>
              <a:t> that either have contributed to stress reactions, or that may have been damaged by stress injury. This may require mentoring or training/retraining for the person to feel more capable in specific job-related skills, or to once again gain self-esteem from their work after a loss of abilities due to stress reactions, in the same way that physical therapy aids in physical rehabilitation.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component involves increasing </a:t>
            </a:r>
            <a:r>
              <a:rPr lang="en-US" sz="1200" b="1" i="1" kern="1200" dirty="0">
                <a:solidFill>
                  <a:schemeClr val="tx1"/>
                </a:solidFill>
                <a:effectLst/>
                <a:latin typeface="+mn-lt"/>
                <a:ea typeface="+mn-ea"/>
                <a:cs typeface="+mn-cs"/>
              </a:rPr>
              <a:t>well-being skills</a:t>
            </a:r>
            <a:r>
              <a:rPr lang="en-US" sz="1200" kern="1200" dirty="0">
                <a:solidFill>
                  <a:schemeClr val="tx1"/>
                </a:solidFill>
                <a:effectLst/>
                <a:latin typeface="+mn-lt"/>
                <a:ea typeface="+mn-ea"/>
                <a:cs typeface="+mn-cs"/>
              </a:rPr>
              <a:t> that can help the person deal with stress reactions, such as helping them gain skills in calming themselves, problem-solving, improving health and fitness, and managing trauma and loss reminders.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last component of Competence is to improve the </a:t>
            </a:r>
            <a:r>
              <a:rPr lang="en-US" sz="1200" b="1" i="1" kern="1200" dirty="0">
                <a:solidFill>
                  <a:schemeClr val="tx1"/>
                </a:solidFill>
                <a:effectLst/>
                <a:latin typeface="+mn-lt"/>
                <a:ea typeface="+mn-ea"/>
                <a:cs typeface="+mn-cs"/>
              </a:rPr>
              <a:t>social skills</a:t>
            </a:r>
            <a:r>
              <a:rPr lang="en-US" sz="1200" kern="1200" dirty="0">
                <a:solidFill>
                  <a:schemeClr val="tx1"/>
                </a:solidFill>
                <a:effectLst/>
                <a:latin typeface="+mn-lt"/>
                <a:ea typeface="+mn-ea"/>
                <a:cs typeface="+mn-cs"/>
              </a:rPr>
              <a:t> needed to deal with stress reactions. These skills are often damaged by stress or may become necessary when a person is dealing with stress reactions, such as learning skilled ways to r</a:t>
            </a:r>
            <a:r>
              <a:rPr lang="en-US" sz="1200" dirty="0"/>
              <a:t>equest support, resolve conflicts, or be more assertive in asking for support or seeking mentoring.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054579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xfrm>
            <a:off x="718568" y="4554349"/>
            <a:ext cx="5742035" cy="4599600"/>
          </a:xfrm>
          <a:ln/>
        </p:spPr>
        <p:txBody>
          <a:bodyPr/>
          <a:lstStyle/>
          <a:p>
            <a:r>
              <a:rPr lang="en-US" sz="1200" b="1" dirty="0">
                <a:ea typeface="MS PGothic" panose="020B0600070205080204" pitchFamily="34" charset="-128"/>
                <a:cs typeface="MS PGothic" charset="0"/>
              </a:rPr>
              <a:t>Examples of Need for Competence</a:t>
            </a:r>
            <a:endParaRPr lang="en-US" sz="1100" dirty="0">
              <a:ea typeface="MS PGothic" panose="020B0600070205080204" pitchFamily="34" charset="-128"/>
              <a:cs typeface="MS PGothic" charset="0"/>
            </a:endParaRPr>
          </a:p>
          <a:p>
            <a:r>
              <a:rPr lang="en-US" sz="1200" b="1" dirty="0">
                <a:ea typeface="MS PGothic" panose="020B0600070205080204" pitchFamily="34" charset="-128"/>
                <a:cs typeface="MS PGothic" charset="0"/>
              </a:rPr>
              <a:t> </a:t>
            </a:r>
            <a:endParaRPr lang="en-US" sz="13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Here are a few examples of a need for Competence:</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An intern responding to an infectious disease patient becomes anxious because he has never had experience with that type of patient before and has concerns about his own safety.</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A nurse who was the target of a violent patient experiences persistent mental confusion and slowed, unclear thinking.</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A nurse who developed wear-and-tear stress injury loses the ability to stay calm when dealing with co-workers.</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A manager who loses a staff member because that person became infected with hepatitis C when they were stabbed by a violent patient becomes hesitant about sending staff into potentially hazardous situations, increasing the danger to the entire department.</a:t>
            </a:r>
            <a:endParaRPr lang="en-US" sz="11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endParaRPr lang="en-US" sz="1300" dirty="0">
              <a:ea typeface="MS PGothic" panose="020B0600070205080204" pitchFamily="34" charset="-128"/>
              <a:cs typeface="MS PGothic" charset="0"/>
            </a:endParaRPr>
          </a:p>
          <a:p>
            <a:r>
              <a:rPr lang="en-US" sz="1200" i="1" dirty="0">
                <a:ea typeface="MS PGothic" panose="020B0600070205080204" pitchFamily="34" charset="-128"/>
                <a:cs typeface="MS PGothic" charset="0"/>
              </a:rPr>
              <a:t>Optional: Facilitate a discussion with trainees by asking something like, “What actions have you noticed in yourself or others that indicated a need for Competence?” The goal is to have them start to reflect upon their own experiences with Competence and identify behaviors or situations that they think would indicate a need for Competence.</a:t>
            </a:r>
            <a:endParaRPr lang="en-US" sz="1100" dirty="0">
              <a:ea typeface="MS PGothic" panose="020B0600070205080204" pitchFamily="34" charset="-128"/>
              <a:cs typeface="MS PGothic" charset="0"/>
            </a:endParaRPr>
          </a:p>
          <a:p>
            <a:r>
              <a:rPr lang="en-US" sz="1200" b="1" dirty="0">
                <a:ea typeface="MS PGothic" panose="020B0600070205080204" pitchFamily="34" charset="-128"/>
                <a:cs typeface="MS PGothic" charset="0"/>
              </a:rPr>
              <a:t> </a:t>
            </a:r>
            <a:endParaRPr lang="en-US" sz="1100" b="1" dirty="0">
              <a:ea typeface="MS PGothic" panose="020B0600070205080204" pitchFamily="34" charset="-128"/>
              <a:cs typeface="MS PGothic" charset="0"/>
            </a:endParaRPr>
          </a:p>
          <a:p>
            <a:endParaRPr lang="en-US" sz="11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9160">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9160">
                <a:defRPr/>
              </a:pPr>
              <a:t>32</a:t>
            </a:fld>
            <a:endParaRPr lang="en-US" sz="1300">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1413161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i="1"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Competence Example: Self-Care</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Competence actions can be incorporated into self-care: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“When I’m under too much stress, I revert to doing something that is easy for me. It gives me a sense of accomplishment, like tidying the garage, or shoveling snow for a widowed neighbor. It doesn’t take much thought, but it gives me a sense of accomplishment.”</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 think of any other examples that they have seen where the Competence action has been used.</a:t>
            </a: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A8B23C6C-BC35-EE49-BF10-9ACEE124962A}"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2813"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460CC8-B9C7-1245-9860-1EE93955812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639437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endParaRPr lang="en-US" sz="1200" b="1"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Competence Example: Coworker Support</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Competence actions can be incorporated into work:</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“If someone is second-guessing how they did something, I will share how I've done something similar. I think when we can share our experience, how it affected us and how we dealt with something, it probably helps the person to understand, ‘all right, I'm going to be okay.’  It's not permanent and it's a normalizing thing, and it's part of the process.”</a:t>
            </a:r>
          </a:p>
          <a:p>
            <a:r>
              <a:rPr lang="en-US" sz="1200" kern="1200" dirty="0">
                <a:solidFill>
                  <a:schemeClr val="tx1"/>
                </a:solidFill>
                <a:effectLst/>
                <a:latin typeface="+mn-lt"/>
                <a:ea typeface="MS PGothic" panose="020B0600070205080204" pitchFamily="34" charset="-128"/>
                <a:cs typeface="MS PGothic" charset="0"/>
              </a:rPr>
              <a:t> </a:t>
            </a:r>
          </a:p>
          <a:p>
            <a:r>
              <a:rPr lang="en-US" sz="1200" i="1" dirty="0">
                <a:ea typeface="MS PGothic" panose="020B0600070205080204" pitchFamily="34" charset="-128"/>
                <a:cs typeface="MS PGothic" charset="0"/>
              </a:rPr>
              <a:t>Optional: </a:t>
            </a:r>
            <a:r>
              <a:rPr lang="en-US" sz="1200" i="1" kern="1200" dirty="0">
                <a:solidFill>
                  <a:schemeClr val="tx1"/>
                </a:solidFill>
                <a:effectLst/>
                <a:latin typeface="+mn-lt"/>
                <a:ea typeface="MS PGothic" panose="020B0600070205080204" pitchFamily="34" charset="-128"/>
                <a:cs typeface="MS PGothic" charset="0"/>
              </a:rPr>
              <a:t>Ask trainees if they can think of any other examples that they have seen where the Competence action has been used.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1" i="1" dirty="0">
              <a:latin typeface="Calibri" charset="0"/>
              <a:ea typeface="ＭＳ Ｐゴシック" charset="0"/>
              <a:cs typeface="ＭＳ Ｐゴシック" charset="0"/>
            </a:endParaRPr>
          </a:p>
        </p:txBody>
      </p:sp>
      <p:sp>
        <p:nvSpPr>
          <p:cNvPr id="94211"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A8B23C6C-BC35-EE49-BF10-9ACEE124962A}"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2813"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94212"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460CC8-B9C7-1245-9860-1EE93955812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 name="Header Placeholder 1">
            <a:extLst>
              <a:ext uri="{FF2B5EF4-FFF2-40B4-BE49-F238E27FC236}">
                <a16:creationId xmlns:a16="http://schemas.microsoft.com/office/drawing/2014/main" id="{0B9228EB-FBE9-B540-B6EE-EA1BB14EAAB2}"/>
              </a:ext>
            </a:extLst>
          </p:cNvPr>
          <p:cNvSpPr>
            <a:spLocks noGrp="1"/>
          </p:cNvSpPr>
          <p:nvPr>
            <p:ph type="hdr" sz="quarter"/>
          </p:nvPr>
        </p:nvSpPr>
        <p:spPr/>
        <p:txBody>
          <a:bodyPr/>
          <a:lstStyle/>
          <a:p>
            <a:r>
              <a:rPr lang="en-US" altLang="en-US"/>
              <a:t>RAND SFA</a:t>
            </a:r>
          </a:p>
        </p:txBody>
      </p:sp>
    </p:spTree>
    <p:extLst>
      <p:ext uri="{BB962C8B-B14F-4D97-AF65-F5344CB8AC3E}">
        <p14:creationId xmlns:p14="http://schemas.microsoft.com/office/powerpoint/2010/main" val="2166954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1625600" y="339725"/>
            <a:ext cx="3267075" cy="183832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xfrm>
            <a:off x="685800" y="2361684"/>
            <a:ext cx="5486400" cy="6541015"/>
          </a:xfrm>
          <a:solidFill>
            <a:srgbClr val="FFFFFF"/>
          </a:solidFill>
          <a:ln>
            <a:solidFill>
              <a:srgbClr val="000000"/>
            </a:solidFill>
            <a:miter lim="800000"/>
            <a:headEnd/>
            <a:tailEnd/>
          </a:ln>
        </p:spPr>
        <p:txBody>
          <a:bodyPr lIns="92287" tIns="46144" rIns="92287" bIns="46144">
            <a:normAutofit/>
          </a:bodyPr>
          <a:lstStyle/>
          <a:p>
            <a:pPr>
              <a:defRPr/>
            </a:pPr>
            <a:r>
              <a:rPr lang="en-US" b="1" dirty="0"/>
              <a:t>Confidence</a:t>
            </a:r>
          </a:p>
          <a:p>
            <a:pPr>
              <a:defRPr/>
            </a:pPr>
            <a:endParaRPr lang="en-US" dirty="0"/>
          </a:p>
          <a:p>
            <a:pPr>
              <a:defRPr/>
            </a:pPr>
            <a:r>
              <a:rPr lang="en-US" dirty="0"/>
              <a:t>The final SFA action is Confidence, originally derived from research on “hope.” There is a lot of overlap between Competence and Confidence, because when individuals feel more competent to handle what is in front of them, they usually feel more confident and hopeful. What distinguishes Competence from Confidence is that Competence actions often involve training or mentoring in skills building, whereas Confidence actions are aimed at affecting or altering inner states or thoughts a stressed individual may be having. </a:t>
            </a:r>
          </a:p>
          <a:p>
            <a:pPr>
              <a:defRPr/>
            </a:pPr>
            <a:endParaRPr lang="en-US" dirty="0"/>
          </a:p>
          <a:p>
            <a:pPr>
              <a:defRPr/>
            </a:pPr>
            <a:r>
              <a:rPr lang="en-US" dirty="0"/>
              <a:t>Confidence actions are intended to:</a:t>
            </a:r>
          </a:p>
          <a:p>
            <a:pPr marL="171450" indent="-171450">
              <a:buFont typeface="Arial" pitchFamily="34" charset="0"/>
              <a:buChar char="•"/>
              <a:defRPr/>
            </a:pPr>
            <a:r>
              <a:rPr lang="en-US" dirty="0"/>
              <a:t>Promote realistic hope and build self-esteem that may have been damaged or lost as a result of stress</a:t>
            </a:r>
          </a:p>
          <a:p>
            <a:pPr marL="171450" indent="-171450">
              <a:buFont typeface="Arial" pitchFamily="34" charset="0"/>
              <a:buChar char="•"/>
              <a:defRPr/>
            </a:pPr>
            <a:r>
              <a:rPr lang="en-US" dirty="0"/>
              <a:t>Promote confidence in core values and beliefs</a:t>
            </a:r>
          </a:p>
          <a:p>
            <a:pPr marL="171450" indent="-171450">
              <a:buFont typeface="Arial" pitchFamily="34" charset="0"/>
              <a:buChar char="•"/>
              <a:defRPr/>
            </a:pPr>
            <a:r>
              <a:rPr lang="en-US" dirty="0"/>
              <a:t>Bolster pride and commitment</a:t>
            </a:r>
          </a:p>
          <a:p>
            <a:pPr marL="171450" indent="-171450">
              <a:buFont typeface="Arial" pitchFamily="34" charset="0"/>
              <a:buChar char="•"/>
              <a:defRPr/>
            </a:pPr>
            <a:endParaRPr lang="en-US" dirty="0"/>
          </a:p>
          <a:p>
            <a:pPr marL="0" indent="0">
              <a:buFont typeface="Arial" pitchFamily="34" charset="0"/>
              <a:buNone/>
              <a:defRPr/>
            </a:pPr>
            <a:r>
              <a:rPr lang="en-US" dirty="0"/>
              <a:t>This slide shows the four components of Confidence:</a:t>
            </a:r>
          </a:p>
          <a:p>
            <a:pPr>
              <a:defRPr/>
            </a:pPr>
            <a:r>
              <a:rPr lang="en-US" dirty="0"/>
              <a:t> </a:t>
            </a:r>
          </a:p>
          <a:p>
            <a:pPr>
              <a:defRPr/>
            </a:pPr>
            <a:r>
              <a:rPr lang="en-US" dirty="0"/>
              <a:t>The first is Confidence component is rebuilding </a:t>
            </a:r>
            <a:r>
              <a:rPr lang="en-US" b="1" dirty="0"/>
              <a:t>trust</a:t>
            </a:r>
            <a:r>
              <a:rPr lang="en-US" dirty="0"/>
              <a:t>, which can relate to trust in coworkers, equipment, leaders, self or mission.</a:t>
            </a:r>
          </a:p>
          <a:p>
            <a:pPr>
              <a:defRPr/>
            </a:pPr>
            <a:br>
              <a:rPr lang="en-US" dirty="0"/>
            </a:br>
            <a:r>
              <a:rPr lang="en-US" dirty="0"/>
              <a:t>The second component is rebuilding </a:t>
            </a:r>
            <a:r>
              <a:rPr lang="en-US" b="1" dirty="0"/>
              <a:t>hope</a:t>
            </a:r>
            <a:r>
              <a:rPr lang="en-US" dirty="0"/>
              <a:t>, </a:t>
            </a:r>
            <a:r>
              <a:rPr lang="en-US" sz="1200" kern="1200" dirty="0">
                <a:solidFill>
                  <a:schemeClr val="tx1"/>
                </a:solidFill>
                <a:effectLst/>
                <a:latin typeface="Georgia"/>
                <a:ea typeface="ヒラギノ角ゴ Pro W3" charset="-128"/>
                <a:cs typeface="ヒラギノ角ゴ Pro W3" charset="-128"/>
              </a:rPr>
              <a:t>which can often be done through forgiving oneself or others</a:t>
            </a:r>
            <a:r>
              <a:rPr lang="en-US" dirty="0">
                <a:effectLst/>
              </a:rPr>
              <a:t> </a:t>
            </a:r>
            <a:r>
              <a:rPr lang="en-US" dirty="0"/>
              <a:t>or imagining a hopeful future.</a:t>
            </a:r>
          </a:p>
          <a:p>
            <a:pPr>
              <a:defRPr/>
            </a:pPr>
            <a:endParaRPr lang="en-US" dirty="0"/>
          </a:p>
          <a:p>
            <a:pPr>
              <a:defRPr/>
            </a:pPr>
            <a:r>
              <a:rPr lang="en-US" dirty="0"/>
              <a:t>The third component is aimed at rebuilding </a:t>
            </a:r>
            <a:r>
              <a:rPr lang="en-US" b="1" dirty="0"/>
              <a:t>self-worth</a:t>
            </a:r>
            <a:r>
              <a:rPr lang="en-US" dirty="0"/>
              <a:t>, which includes belief in self, an accurate and mostly positive self-image, self-respect, and an awareness of the steps necessary to begin to achieve priorities and goals.</a:t>
            </a:r>
          </a:p>
          <a:p>
            <a:pPr>
              <a:defRPr/>
            </a:pPr>
            <a:endParaRPr lang="en-US" dirty="0"/>
          </a:p>
          <a:p>
            <a:pPr>
              <a:defRPr/>
            </a:pPr>
            <a:r>
              <a:rPr lang="en-US" dirty="0"/>
              <a:t>The fourth component is aimed at rebuilding or facilitating </a:t>
            </a:r>
            <a:r>
              <a:rPr lang="en-US" b="1" dirty="0"/>
              <a:t>meaning-making</a:t>
            </a:r>
            <a:r>
              <a:rPr lang="en-US" dirty="0"/>
              <a:t>, which includes the process of making sense of life; having a feeling of purpose or faith; holding a spiritual perspective related to life or a belief in strong others and/or a higher power who will intervene on the person’s behalf.</a:t>
            </a:r>
          </a:p>
          <a:p>
            <a:pPr>
              <a:defRPr/>
            </a:pPr>
            <a:endParaRPr lang="en-US" dirty="0"/>
          </a:p>
          <a:p>
            <a:pPr>
              <a:defRPr/>
            </a:pPr>
            <a:r>
              <a:rPr lang="en-US" dirty="0"/>
              <a:t> All of these functions lead to a better sense of hope or confidence in self, others, life or spiritual sources of solace.</a:t>
            </a:r>
          </a:p>
        </p:txBody>
      </p:sp>
    </p:spTree>
    <p:extLst>
      <p:ext uri="{BB962C8B-B14F-4D97-AF65-F5344CB8AC3E}">
        <p14:creationId xmlns:p14="http://schemas.microsoft.com/office/powerpoint/2010/main" val="1075858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r>
              <a:rPr lang="en-US" sz="1200" b="1" dirty="0">
                <a:ea typeface="MS PGothic" panose="020B0600070205080204" pitchFamily="34" charset="-128"/>
                <a:cs typeface="MS PGothic" charset="0"/>
              </a:rPr>
              <a:t>Examples of Need for Confidence</a:t>
            </a:r>
            <a:endParaRPr lang="en-US" sz="1100" dirty="0">
              <a:ea typeface="MS PGothic" panose="020B0600070205080204" pitchFamily="34" charset="-128"/>
              <a:cs typeface="MS PGothic" charset="0"/>
            </a:endParaRPr>
          </a:p>
          <a:p>
            <a:r>
              <a:rPr lang="en-US" sz="1200" b="1" dirty="0">
                <a:ea typeface="MS PGothic" panose="020B0600070205080204" pitchFamily="34" charset="-128"/>
                <a:cs typeface="MS PGothic" charset="0"/>
              </a:rPr>
              <a:t> </a:t>
            </a:r>
            <a:endParaRPr lang="en-US" sz="13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Here are three scenarios in which the Confidence action could be used. In all three cases, SFA will involve actions at multiple levels of engagement.</a:t>
            </a:r>
            <a:endParaRPr lang="en-US" sz="11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endParaRPr lang="en-US" sz="13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whose failure to take proper precautions contributes to the death of a patient feels extremely guilty and becomes self-destructive.</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An individual who develops a wear-and-tear stress reaction loses respect for leaders and becomes angry and irritable.</a:t>
            </a:r>
            <a:endParaRPr lang="en-US" sz="1100" dirty="0">
              <a:ea typeface="MS PGothic" panose="020B0600070205080204" pitchFamily="34" charset="-128"/>
              <a:cs typeface="MS PGothic" charset="0"/>
            </a:endParaRPr>
          </a:p>
          <a:p>
            <a:pPr marL="174982" indent="-174982">
              <a:buFont typeface="Arial" panose="020B0604020202020204" pitchFamily="34" charset="0"/>
              <a:buChar char="•"/>
            </a:pPr>
            <a:r>
              <a:rPr lang="en-US" sz="1200" dirty="0">
                <a:ea typeface="MS PGothic" panose="020B0600070205080204" pitchFamily="34" charset="-128"/>
                <a:cs typeface="MS PGothic" charset="0"/>
              </a:rPr>
              <a:t>Someone who is regularly exposed to significant life threat suffers lowered functioning, loses spiritual faith, and becomes depressed.</a:t>
            </a:r>
            <a:endParaRPr lang="en-US" sz="1100" dirty="0">
              <a:ea typeface="MS PGothic" panose="020B0600070205080204" pitchFamily="34" charset="-128"/>
              <a:cs typeface="MS PGothic" charset="0"/>
            </a:endParaRPr>
          </a:p>
          <a:p>
            <a:r>
              <a:rPr lang="en-US" sz="1200" dirty="0">
                <a:ea typeface="MS PGothic" panose="020B0600070205080204" pitchFamily="34" charset="-128"/>
                <a:cs typeface="MS PGothic" charset="0"/>
              </a:rPr>
              <a:t> </a:t>
            </a:r>
            <a:endParaRPr lang="en-US" sz="1300" dirty="0">
              <a:ea typeface="MS PGothic" panose="020B0600070205080204" pitchFamily="34" charset="-128"/>
              <a:cs typeface="MS PGothic" charset="0"/>
            </a:endParaRPr>
          </a:p>
          <a:p>
            <a:r>
              <a:rPr lang="en-US" sz="1200" i="1" dirty="0">
                <a:ea typeface="MS PGothic" panose="020B0600070205080204" pitchFamily="34" charset="-128"/>
                <a:cs typeface="MS PGothic" charset="0"/>
              </a:rPr>
              <a:t>Optional: Facilitate a discussion with trainees by asking something like, “What actions have you noticed in yourself or others that indicated a need for Confidence?” The goal is to have them start to reflect upon their own experiences with Confidence and identify behaviors or situations that they think would indicate a need for Confidence.</a:t>
            </a:r>
            <a:endParaRPr lang="en-US" sz="1100" dirty="0">
              <a:ea typeface="MS PGothic" panose="020B0600070205080204" pitchFamily="34" charset="-128"/>
              <a:cs typeface="MS PGothic" charset="0"/>
            </a:endParaRPr>
          </a:p>
          <a:p>
            <a:endParaRPr lang="en-US" sz="800" dirty="0">
              <a:ea typeface="ＭＳ Ｐゴシック" pitchFamily="127" charset="-128"/>
              <a:cs typeface="ＭＳ Ｐゴシック" pitchFamily="127" charset="-128"/>
            </a:endParaRPr>
          </a:p>
        </p:txBody>
      </p:sp>
      <p:sp>
        <p:nvSpPr>
          <p:cNvPr id="124933" name="Slide Number Placeholder 5"/>
          <p:cNvSpPr>
            <a:spLocks noGrp="1"/>
          </p:cNvSpPr>
          <p:nvPr>
            <p:ph type="sldNum" sz="quarter" idx="5"/>
          </p:nvPr>
        </p:nvSpPr>
        <p:spPr bwMode="auto">
          <a:noFill/>
          <a:ln>
            <a:miter lim="800000"/>
            <a:headEnd/>
            <a:tailEnd/>
          </a:ln>
        </p:spPr>
        <p:txBody>
          <a:bodyPr/>
          <a:lstStyle/>
          <a:p>
            <a:pPr defTabSz="959160">
              <a:defRPr/>
            </a:pPr>
            <a:fld id="{100A53D0-430C-429C-93BC-C4A108BA562F}" type="slidenum">
              <a:rPr lang="en-US" sz="1300">
                <a:solidFill>
                  <a:prstClr val="black"/>
                </a:solidFill>
                <a:latin typeface="Arial" pitchFamily="127" charset="0"/>
                <a:ea typeface="ＭＳ Ｐゴシック" pitchFamily="127" charset="-128"/>
                <a:cs typeface="ＭＳ Ｐゴシック" pitchFamily="127" charset="-128"/>
              </a:rPr>
              <a:pPr defTabSz="959160">
                <a:defRPr/>
              </a:pPr>
              <a:t>36</a:t>
            </a:fld>
            <a:endParaRPr lang="en-US" sz="1300">
              <a:solidFill>
                <a:prstClr val="black"/>
              </a:solidFill>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855488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r>
              <a:rPr lang="en-US" sz="1200" b="1" i="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Confidence Example: Self-Care</a:t>
            </a: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Confidence actions can be incorporated into self-care:</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“Sometimes you have to do some self-talk, because there’s only so much you can do and you’re not going to change someone trying to blame things on you, so you have to be comfortable in saying, ‘I know that I did everything that I could.’ No matter how somebody else sees it, I have to get to the point where I’m okay with others thinking that I didn’t do my job. I know I did my job.”</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if they can think of any other examples that they have seen where the Confidence action has been used.</a:t>
            </a:r>
            <a:endParaRPr lang="en-US" sz="1200" kern="1200" dirty="0">
              <a:solidFill>
                <a:schemeClr val="tx1"/>
              </a:solidFill>
              <a:effectLst/>
              <a:latin typeface="+mn-lt"/>
              <a:ea typeface="MS PGothic" panose="020B0600070205080204"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a typeface="ＭＳ Ｐゴシック" charset="0"/>
              <a:cs typeface="ＭＳ Ｐゴシック" charset="0"/>
            </a:endParaRPr>
          </a:p>
        </p:txBody>
      </p:sp>
      <p:sp>
        <p:nvSpPr>
          <p:cNvPr id="100355"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0" tIns="45710" rIns="91420" bIns="45710"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5884A1FE-6FB8-754E-A0DA-2EF1EDC830E2}" type="slidenum">
              <a:rPr kumimoji="0" lang="en-US" sz="13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2813"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0356"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1250079-23DA-7048-8F15-AA68A5F4AAA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700661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6" name="Notes Placeholder 2"/>
          <p:cNvSpPr>
            <a:spLocks noGrp="1"/>
          </p:cNvSpPr>
          <p:nvPr>
            <p:ph type="body" idx="1"/>
          </p:nvPr>
        </p:nvSpPr>
        <p:spPr bwMode="auto">
          <a:xfrm>
            <a:off x="647700" y="4333875"/>
            <a:ext cx="5487988"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S PGothic" panose="020B0600070205080204" pitchFamily="34" charset="-128"/>
                <a:cs typeface="MS PGothic" charset="0"/>
              </a:rPr>
              <a:t>OPTIONAL SLIDE</a:t>
            </a:r>
            <a:endParaRPr lang="en-US" sz="1200" kern="1200" dirty="0">
              <a:solidFill>
                <a:schemeClr val="tx1"/>
              </a:solidFill>
              <a:effectLst/>
              <a:latin typeface="+mn-lt"/>
              <a:ea typeface="MS PGothic" panose="020B0600070205080204" pitchFamily="34" charset="-128"/>
              <a:cs typeface="MS PGothic" charset="0"/>
            </a:endParaRPr>
          </a:p>
          <a:p>
            <a:endParaRPr lang="en-US" sz="1200" b="1"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Confidence Example: Coworker Support</a:t>
            </a:r>
            <a:endParaRPr lang="en-US" sz="12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Confidence actions can be incorporated into work:</a:t>
            </a:r>
          </a:p>
          <a:p>
            <a:r>
              <a:rPr lang="en-US" sz="1200" kern="1200" dirty="0">
                <a:solidFill>
                  <a:schemeClr val="tx1"/>
                </a:solidFill>
                <a:effectLst/>
                <a:latin typeface="+mn-lt"/>
                <a:ea typeface="MS PGothic" panose="020B0600070205080204" pitchFamily="34" charset="-128"/>
                <a:cs typeface="MS PGothic" charset="0"/>
              </a:rPr>
              <a:t> </a:t>
            </a:r>
          </a:p>
          <a:p>
            <a:r>
              <a:rPr lang="en-US" sz="1200" kern="1200" dirty="0">
                <a:solidFill>
                  <a:schemeClr val="tx1"/>
                </a:solidFill>
                <a:effectLst/>
                <a:latin typeface="+mn-lt"/>
                <a:ea typeface="MS PGothic" panose="020B0600070205080204" pitchFamily="34" charset="-128"/>
                <a:cs typeface="MS PGothic" charset="0"/>
              </a:rPr>
              <a:t>“There was a time where I dropped the ball. It was not earth-shattering, but it was significant. I was completely unable to connect the dots at all until one day my supervisor talked to me and said, ‘During that same time period, your mom had been terminally ill and then passed away.’ As obvious as it should have been, I was not able to see the connection until he said that to me.”</a:t>
            </a:r>
          </a:p>
          <a:p>
            <a:r>
              <a:rPr lang="en-US" sz="1200" kern="1200" dirty="0">
                <a:solidFill>
                  <a:schemeClr val="tx1"/>
                </a:solidFill>
                <a:effectLst/>
                <a:latin typeface="+mn-lt"/>
                <a:ea typeface="MS PGothic" panose="020B0600070205080204" pitchFamily="34" charset="-128"/>
                <a:cs typeface="MS PGothic" charset="0"/>
              </a:rPr>
              <a:t> </a:t>
            </a:r>
          </a:p>
          <a:p>
            <a:r>
              <a:rPr lang="en-US" sz="1200" i="1" dirty="0">
                <a:ea typeface="MS PGothic" panose="020B0600070205080204" pitchFamily="34" charset="-128"/>
                <a:cs typeface="MS PGothic" charset="0"/>
              </a:rPr>
              <a:t>Optional: </a:t>
            </a:r>
            <a:r>
              <a:rPr lang="en-US" sz="1200" i="1" kern="1200" dirty="0">
                <a:solidFill>
                  <a:schemeClr val="tx1"/>
                </a:solidFill>
                <a:effectLst/>
                <a:latin typeface="+mn-lt"/>
                <a:ea typeface="MS PGothic" panose="020B0600070205080204" pitchFamily="34" charset="-128"/>
                <a:cs typeface="MS PGothic" charset="0"/>
              </a:rPr>
              <a:t>Ask trainees if they can think of any other examples that they have seen where the Confidence action has been used.</a:t>
            </a:r>
          </a:p>
          <a:p>
            <a:endParaRPr lang="en-US" dirty="0">
              <a:latin typeface="Calibri" charset="0"/>
              <a:ea typeface="ＭＳ Ｐゴシック" charset="0"/>
              <a:cs typeface="ＭＳ Ｐゴシック" charset="0"/>
            </a:endParaRPr>
          </a:p>
        </p:txBody>
      </p:sp>
      <p:sp>
        <p:nvSpPr>
          <p:cNvPr id="77827" name="Slide Number Placeholder 5"/>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45C8C71-D176-1F49-B954-D9394CD457F0}"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 name="Header Placeholder 1">
            <a:extLst>
              <a:ext uri="{FF2B5EF4-FFF2-40B4-BE49-F238E27FC236}">
                <a16:creationId xmlns:a16="http://schemas.microsoft.com/office/drawing/2014/main" id="{99877FA6-C33C-BD4D-9D28-49EEC3BDAE65}"/>
              </a:ext>
            </a:extLst>
          </p:cNvPr>
          <p:cNvSpPr>
            <a:spLocks noGrp="1"/>
          </p:cNvSpPr>
          <p:nvPr>
            <p:ph type="hdr" sz="quarter"/>
          </p:nvPr>
        </p:nvSpPr>
        <p:spPr/>
        <p:txBody>
          <a:bodyPr/>
          <a:lstStyle/>
          <a:p>
            <a:r>
              <a:rPr lang="en-US" altLang="en-US"/>
              <a:t>RAND SFA</a:t>
            </a:r>
          </a:p>
        </p:txBody>
      </p:sp>
    </p:spTree>
    <p:extLst>
      <p:ext uri="{BB962C8B-B14F-4D97-AF65-F5344CB8AC3E}">
        <p14:creationId xmlns:p14="http://schemas.microsoft.com/office/powerpoint/2010/main" val="2739547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hdr" sz="quarter"/>
          </p:nvPr>
        </p:nvSpPr>
        <p:spPr bwMode="auto">
          <a:xfrm>
            <a:off x="0" y="0"/>
            <a:ext cx="2971800" cy="457200"/>
          </a:xfrm>
          <a:prstGeom prst="rect">
            <a:avLst/>
          </a:prstGeom>
          <a:noFill/>
          <a:ln>
            <a:miter lim="800000"/>
            <a:headEnd/>
            <a:tailEnd/>
          </a:ln>
        </p:spPr>
        <p:txBody>
          <a:bodyPr/>
          <a:lstStyle/>
          <a:p>
            <a:pPr defTabSz="913590"/>
            <a:endParaRPr lang="en-US">
              <a:latin typeface="Arial" pitchFamily="127" charset="0"/>
              <a:ea typeface="ＭＳ Ｐゴシック" pitchFamily="127" charset="-128"/>
              <a:cs typeface="ＭＳ Ｐゴシック" pitchFamily="127" charset="-128"/>
            </a:endParaRPr>
          </a:p>
        </p:txBody>
      </p:sp>
      <p:sp>
        <p:nvSpPr>
          <p:cNvPr id="53250" name="Rectangle 6"/>
          <p:cNvSpPr>
            <a:spLocks noGrp="1" noChangeArrowheads="1"/>
          </p:cNvSpPr>
          <p:nvPr>
            <p:ph type="ftr" sz="quarter" idx="4"/>
          </p:nvPr>
        </p:nvSpPr>
        <p:spPr bwMode="auto">
          <a:xfrm>
            <a:off x="0" y="8685213"/>
            <a:ext cx="2971800" cy="457200"/>
          </a:xfrm>
          <a:prstGeom prst="rect">
            <a:avLst/>
          </a:prstGeom>
          <a:noFill/>
          <a:ln>
            <a:miter lim="800000"/>
            <a:headEnd/>
            <a:tailEnd/>
          </a:ln>
        </p:spPr>
        <p:txBody>
          <a:bodyPr/>
          <a:lstStyle/>
          <a:p>
            <a:pPr defTabSz="913590"/>
            <a:endParaRPr lang="en-US">
              <a:latin typeface="Arial" pitchFamily="127" charset="0"/>
              <a:ea typeface="ＭＳ Ｐゴシック" pitchFamily="127" charset="-128"/>
              <a:cs typeface="ＭＳ Ｐゴシック" pitchFamily="127" charset="-128"/>
            </a:endParaRPr>
          </a:p>
        </p:txBody>
      </p:sp>
      <p:sp>
        <p:nvSpPr>
          <p:cNvPr id="53251" name="Rectangle 7"/>
          <p:cNvSpPr>
            <a:spLocks noGrp="1" noChangeArrowheads="1"/>
          </p:cNvSpPr>
          <p:nvPr>
            <p:ph type="sldNum" sz="quarter" idx="5"/>
          </p:nvPr>
        </p:nvSpPr>
        <p:spPr bwMode="auto">
          <a:noFill/>
          <a:ln>
            <a:miter lim="800000"/>
            <a:headEnd/>
            <a:tailEnd/>
          </a:ln>
        </p:spPr>
        <p:txBody>
          <a:bodyPr/>
          <a:lstStyle/>
          <a:p>
            <a:pPr defTabSz="913590"/>
            <a:fld id="{88989EEC-D4E2-47A4-B890-7A273BA5B064}" type="slidenum">
              <a:rPr lang="en-US" sz="1300">
                <a:latin typeface="Arial" pitchFamily="127" charset="0"/>
                <a:ea typeface="ＭＳ Ｐゴシック" pitchFamily="127" charset="-128"/>
                <a:cs typeface="ＭＳ Ｐゴシック" pitchFamily="127" charset="-128"/>
              </a:rPr>
              <a:pPr defTabSz="913590"/>
              <a:t>39</a:t>
            </a:fld>
            <a:endParaRPr lang="en-US" sz="1300">
              <a:latin typeface="Arial" pitchFamily="127" charset="0"/>
              <a:ea typeface="ＭＳ Ｐゴシック" pitchFamily="127" charset="-128"/>
              <a:cs typeface="ＭＳ Ｐゴシック" pitchFamily="127" charset="-128"/>
            </a:endParaRPr>
          </a:p>
        </p:txBody>
      </p:sp>
      <p:sp>
        <p:nvSpPr>
          <p:cNvPr id="53252"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82950" name="Rectangle 3"/>
          <p:cNvSpPr>
            <a:spLocks noGrp="1" noChangeArrowheads="1"/>
          </p:cNvSpPr>
          <p:nvPr>
            <p:ph type="body" idx="1"/>
          </p:nvPr>
        </p:nvSpPr>
        <p:spPr>
          <a:ln/>
        </p:spPr>
        <p:txBody>
          <a:bodyPr>
            <a:normAutofit/>
          </a:bodyPr>
          <a:lstStyle/>
          <a:p>
            <a:r>
              <a:rPr lang="en-US" sz="1200" b="1" kern="1200" dirty="0">
                <a:solidFill>
                  <a:schemeClr val="tx1"/>
                </a:solidFill>
                <a:effectLst/>
                <a:latin typeface="+mn-lt"/>
                <a:ea typeface="MS PGothic" panose="020B0600070205080204" pitchFamily="34" charset="-128"/>
                <a:cs typeface="MS PGothic" charset="0"/>
              </a:rPr>
              <a:t>Stress First Aid Effect on Organizations: Example</a:t>
            </a:r>
          </a:p>
          <a:p>
            <a:r>
              <a:rPr lang="en-US" sz="1200" b="1" kern="1200" dirty="0">
                <a:solidFill>
                  <a:schemeClr val="tx1"/>
                </a:solidFill>
                <a:effectLst/>
                <a:latin typeface="+mn-lt"/>
                <a:ea typeface="MS PGothic" panose="020B0600070205080204" pitchFamily="34" charset="-128"/>
                <a:cs typeface="MS PGothic" charset="0"/>
              </a:rPr>
              <a:t> </a:t>
            </a:r>
            <a:endParaRPr lang="en-US" sz="12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Here is a real example of how Stress First Aid can affect a health care organization:</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“SFA creates an improved ability to identify issues, come together, and problem solve solutions. It calls attention to systems level issues that are problematic for the workforce. Rather than managers worrying that if they ask what’s going wrong, they will have to fix it, it’s more about having a dialogue. For instance, staff can report that there are activities or issues that are putting them into the orange. Then those issues can float up and be discussed. A department is in orange because… The hospital is in orange because…  It’s not the old model of sucking it up, taking two breaths, and going back to work. It’s a model of identifying and addressing issues as a team.” </a:t>
            </a:r>
          </a:p>
          <a:p>
            <a:r>
              <a:rPr lang="en-US" sz="1200" kern="1200" dirty="0">
                <a:solidFill>
                  <a:schemeClr val="tx1"/>
                </a:solidFill>
                <a:effectLst/>
                <a:latin typeface="+mn-lt"/>
                <a:ea typeface="MS PGothic" panose="020B0600070205080204" pitchFamily="34" charset="-128"/>
                <a:cs typeface="MS PGothic" charset="0"/>
              </a:rPr>
              <a:t> </a:t>
            </a:r>
          </a:p>
          <a:p>
            <a:r>
              <a:rPr lang="en-US" sz="1200" i="1" kern="1200" dirty="0">
                <a:solidFill>
                  <a:schemeClr val="tx1"/>
                </a:solidFill>
                <a:effectLst/>
                <a:latin typeface="+mn-lt"/>
                <a:ea typeface="MS PGothic" panose="020B0600070205080204" pitchFamily="34" charset="-128"/>
                <a:cs typeface="MS PGothic" charset="0"/>
              </a:rPr>
              <a:t>Optional: Ask trainees what they think of this quote as applied to the organization they work in.</a:t>
            </a:r>
            <a:endParaRPr lang="en-US" sz="1200" kern="1200" dirty="0">
              <a:solidFill>
                <a:schemeClr val="tx1"/>
              </a:solidFill>
              <a:effectLst/>
              <a:latin typeface="+mn-lt"/>
              <a:ea typeface="MS PGothic" panose="020B0600070205080204" pitchFamily="34" charset="-128"/>
              <a:cs typeface="MS PGothic" charset="0"/>
            </a:endParaRPr>
          </a:p>
          <a:p>
            <a:pPr>
              <a:lnSpc>
                <a:spcPct val="80000"/>
              </a:lnSpc>
            </a:pPr>
            <a:endParaRPr lang="en-US" sz="1000" dirty="0">
              <a:solidFill>
                <a:schemeClr val="bg2"/>
              </a:solidFill>
              <a:ea typeface="ＭＳ Ｐゴシック" charset="0"/>
              <a:cs typeface="Calibri"/>
            </a:endParaRPr>
          </a:p>
        </p:txBody>
      </p:sp>
    </p:spTree>
    <p:extLst>
      <p:ext uri="{BB962C8B-B14F-4D97-AF65-F5344CB8AC3E}">
        <p14:creationId xmlns:p14="http://schemas.microsoft.com/office/powerpoint/2010/main" val="3337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1315" name="Notes Placeholder 2"/>
          <p:cNvSpPr>
            <a:spLocks noGrp="1"/>
          </p:cNvSpPr>
          <p:nvPr>
            <p:ph type="body" idx="1"/>
          </p:nvPr>
        </p:nvSpPr>
        <p:spPr bwMode="auto">
          <a:xfrm>
            <a:off x="685800" y="4388193"/>
            <a:ext cx="5486400" cy="36004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pPr marL="334963" marR="0" indent="-334963" algn="l" defTabSz="457200" rtl="0" eaLnBrk="1" fontAlgn="auto" latinLnBrk="0" hangingPunct="1">
              <a:lnSpc>
                <a:spcPct val="80000"/>
              </a:lnSpc>
              <a:spcBef>
                <a:spcPts val="0"/>
              </a:spcBef>
              <a:spcAft>
                <a:spcPts val="0"/>
              </a:spcAft>
              <a:buClrTx/>
              <a:buSzTx/>
              <a:buFontTx/>
              <a:buNone/>
              <a:tabLst/>
              <a:defRPr/>
            </a:pPr>
            <a:r>
              <a:rPr lang="en-US" sz="1300" b="1" dirty="0">
                <a:latin typeface="Calibri" charset="0"/>
                <a:ea typeface="ＭＳ Ｐゴシック" charset="0"/>
                <a:cs typeface="ＭＳ Ｐゴシック" charset="0"/>
              </a:rPr>
              <a:t>Characteristics of Stress First</a:t>
            </a:r>
            <a:r>
              <a:rPr lang="en-US" sz="1300" b="1" baseline="0" dirty="0">
                <a:latin typeface="Calibri" charset="0"/>
                <a:ea typeface="ＭＳ Ｐゴシック" charset="0"/>
                <a:cs typeface="ＭＳ Ｐゴシック" charset="0"/>
              </a:rPr>
              <a:t> Aid</a:t>
            </a:r>
            <a:endParaRPr lang="en-US" sz="1300" baseline="0" dirty="0">
              <a:latin typeface="Calibri" charset="0"/>
              <a:ea typeface="ＭＳ Ｐゴシック" charset="0"/>
              <a:cs typeface="ＭＳ Ｐゴシック" charset="0"/>
            </a:endParaRPr>
          </a:p>
          <a:p>
            <a:pPr marL="334963" indent="-334963">
              <a:lnSpc>
                <a:spcPct val="80000"/>
              </a:lnSpc>
            </a:pPr>
            <a:endParaRPr lang="en-US" sz="1300" dirty="0">
              <a:latin typeface="Calibri" charset="0"/>
              <a:ea typeface="ＭＳ Ｐゴシック" charset="0"/>
              <a:cs typeface="ＭＳ Ｐゴシック" charset="0"/>
            </a:endParaRPr>
          </a:p>
          <a:p>
            <a:pPr marL="176333" marR="0" lvl="0" indent="-176333" algn="l" defTabSz="914400" rtl="0" eaLnBrk="0" fontAlgn="base" latinLnBrk="0" hangingPunct="0">
              <a:lnSpc>
                <a:spcPct val="100000"/>
              </a:lnSpc>
              <a:spcBef>
                <a:spcPct val="30000"/>
              </a:spcBef>
              <a:spcAft>
                <a:spcPct val="0"/>
              </a:spcAft>
              <a:buClrTx/>
              <a:buSzTx/>
              <a:buFont typeface="Arial"/>
              <a:buChar char="•"/>
              <a:tabLst/>
              <a:defRPr/>
            </a:pPr>
            <a:r>
              <a:rPr lang="en-US" sz="1400" dirty="0">
                <a:latin typeface="Arial" charset="0"/>
                <a:ea typeface="ヒラギノ角ゴ Pro W3" charset="0"/>
                <a:cs typeface="ヒラギノ角ゴ Pro W3" charset="0"/>
              </a:rPr>
              <a:t>Flexibility and “tiny steps” are emphasized – SFA should always be tailored in a flexible way to fit your personality and style, as well as your capacity to help others in any given moment.  It should look different for each person who implements it and within</a:t>
            </a:r>
            <a:r>
              <a:rPr lang="en-US" sz="1400" baseline="0" dirty="0">
                <a:latin typeface="Arial" charset="0"/>
                <a:ea typeface="ヒラギノ角ゴ Pro W3" charset="0"/>
                <a:cs typeface="ヒラギノ角ゴ Pro W3" charset="0"/>
              </a:rPr>
              <a:t> each context it’s implemented in. </a:t>
            </a:r>
          </a:p>
          <a:p>
            <a:pPr marL="176333" indent="-176333">
              <a:buFont typeface="Arial"/>
              <a:buChar char="•"/>
            </a:pPr>
            <a:r>
              <a:rPr lang="en-US" sz="1400" dirty="0">
                <a:latin typeface="Arial" charset="0"/>
                <a:ea typeface="ヒラギノ角ゴ Pro W3" charset="0"/>
                <a:cs typeface="ヒラギノ角ゴ Pro W3" charset="0"/>
              </a:rPr>
              <a:t>The</a:t>
            </a:r>
            <a:r>
              <a:rPr lang="en-US" sz="1400" baseline="0" dirty="0">
                <a:latin typeface="Arial" charset="0"/>
                <a:ea typeface="ヒラギノ角ゴ Pro W3" charset="0"/>
                <a:cs typeface="ヒラギノ角ゴ Pro W3" charset="0"/>
              </a:rPr>
              <a:t> t</a:t>
            </a:r>
            <a:r>
              <a:rPr lang="en-US" sz="1400" dirty="0">
                <a:latin typeface="Arial" charset="0"/>
                <a:ea typeface="ヒラギノ角ゴ Pro W3" charset="0"/>
                <a:cs typeface="ヒラギノ角ゴ Pro W3" charset="0"/>
              </a:rPr>
              <a:t>iming and context are important to how one uses SFA – what you can achieve</a:t>
            </a:r>
            <a:r>
              <a:rPr lang="en-US" sz="1400" baseline="0" dirty="0">
                <a:latin typeface="Arial" charset="0"/>
                <a:ea typeface="ヒラギノ角ゴ Pro W3" charset="0"/>
                <a:cs typeface="ヒラギノ角ゴ Pro W3" charset="0"/>
              </a:rPr>
              <a:t> with any interaction depends on many factors, such as how much time you have, where you are, how open a person is to hearing what you have to say, and how long after the incident the conversation takes place.</a:t>
            </a:r>
            <a:endParaRPr lang="en-US" sz="1400" dirty="0">
              <a:latin typeface="Arial" charset="0"/>
              <a:ea typeface="ヒラギノ角ゴ Pro W3" charset="0"/>
              <a:cs typeface="ヒラギノ角ゴ Pro W3" charset="0"/>
            </a:endParaRPr>
          </a:p>
          <a:p>
            <a:pPr marL="176333" indent="-176333">
              <a:buFont typeface="Arial"/>
              <a:buChar char="•"/>
            </a:pPr>
            <a:r>
              <a:rPr lang="en-US" sz="1400" dirty="0">
                <a:latin typeface="Arial" charset="0"/>
                <a:ea typeface="ヒラギノ角ゴ Pro W3" charset="0"/>
                <a:cs typeface="ヒラギノ角ゴ Pro W3" charset="0"/>
              </a:rPr>
              <a:t>Mentoring and problem solving are highlighted – your role may be to provide immediate support and possible assistance (either verbally or through your actions) with </a:t>
            </a:r>
            <a:r>
              <a:rPr lang="en-US" sz="1400" baseline="0" dirty="0">
                <a:latin typeface="Arial" charset="0"/>
                <a:ea typeface="ヒラギノ角ゴ Pro W3" charset="0"/>
                <a:cs typeface="ヒラギノ角ゴ Pro W3" charset="0"/>
              </a:rPr>
              <a:t>someone  reacting to overwhelming stress in a highly stressful moment, or it may be to help a coworker problem solve and manage tasks that seem overwhelming to them when they’ve been under significant stress for an extended period of time.</a:t>
            </a:r>
            <a:endParaRPr lang="en-US" sz="1400" dirty="0">
              <a:latin typeface="Arial" charset="0"/>
              <a:ea typeface="ヒラギノ角ゴ Pro W3" charset="0"/>
              <a:cs typeface="ヒラギノ角ゴ Pro W3" charset="0"/>
            </a:endParaRPr>
          </a:p>
          <a:p>
            <a:pPr marL="176333" marR="0" lvl="0" indent="-176333" algn="l" defTabSz="914400" rtl="0" eaLnBrk="1" fontAlgn="auto" latinLnBrk="0" hangingPunct="1">
              <a:lnSpc>
                <a:spcPct val="100000"/>
              </a:lnSpc>
              <a:spcBef>
                <a:spcPts val="0"/>
              </a:spcBef>
              <a:spcAft>
                <a:spcPts val="0"/>
              </a:spcAft>
              <a:buClrTx/>
              <a:buSzTx/>
              <a:buFont typeface="Arial"/>
              <a:buChar char="•"/>
              <a:tabLst/>
              <a:defRPr/>
            </a:pPr>
            <a:r>
              <a:rPr lang="en-US" sz="1400" dirty="0">
                <a:latin typeface="Arial" charset="0"/>
                <a:ea typeface="ヒラギノ角ゴ Pro W3" charset="0"/>
                <a:cs typeface="ヒラギノ角ゴ Pro W3" charset="0"/>
              </a:rPr>
              <a:t>SFA is not meant to address all ranges of issues – it is a first aid model, and not designed to deal with lifelong problems,</a:t>
            </a:r>
            <a:r>
              <a:rPr lang="en-US" sz="1400" baseline="0" dirty="0">
                <a:latin typeface="Arial" charset="0"/>
                <a:ea typeface="ヒラギノ角ゴ Pro W3" charset="0"/>
                <a:cs typeface="ヒラギノ角ゴ Pro W3" charset="0"/>
              </a:rPr>
              <a:t> personality issues, serious mental health issues, or complex problems that would require more intensive interventions.</a:t>
            </a:r>
            <a:endParaRPr lang="en-US" sz="1400" dirty="0">
              <a:latin typeface="Arial" charset="0"/>
              <a:ea typeface="ヒラギノ角ゴ Pro W3" charset="0"/>
              <a:cs typeface="ヒラギノ角ゴ Pro W3" charset="0"/>
            </a:endParaRPr>
          </a:p>
          <a:p>
            <a:pPr marL="176333" indent="-176333">
              <a:buFont typeface="Arial"/>
              <a:buChar char="•"/>
            </a:pPr>
            <a:r>
              <a:rPr lang="en-US" sz="1400" dirty="0">
                <a:latin typeface="Arial" charset="0"/>
                <a:ea typeface="ヒラギノ角ゴ Pro W3" charset="0"/>
                <a:cs typeface="ヒラギノ角ゴ Pro W3" charset="0"/>
              </a:rPr>
              <a:t>Bridging to higher care is recommended when indicated – always think in terms of referring a person on to an employee assistance program (EAP) or mental</a:t>
            </a:r>
            <a:r>
              <a:rPr lang="en-US" sz="1400" baseline="0" dirty="0">
                <a:latin typeface="Arial" charset="0"/>
                <a:ea typeface="ヒラギノ角ゴ Pro W3" charset="0"/>
                <a:cs typeface="ヒラギノ角ゴ Pro W3" charset="0"/>
              </a:rPr>
              <a:t> health provider or other professional if they are having difficulty adjusting and are experiencing disabling or persistent stress reactions.  Effective, short term treatments are available. Being a bridge to that type of care may be your most helpful SFA action.</a:t>
            </a:r>
            <a:endParaRPr lang="en-US" sz="1400" dirty="0">
              <a:latin typeface="Arial" charset="0"/>
              <a:ea typeface="ヒラギノ角ゴ Pro W3" charset="0"/>
              <a:cs typeface="ヒラギノ角ゴ Pro W3" charset="0"/>
            </a:endParaRPr>
          </a:p>
          <a:p>
            <a:pPr marL="334963" indent="-334963">
              <a:lnSpc>
                <a:spcPct val="80000"/>
              </a:lnSpc>
            </a:pPr>
            <a:endParaRPr lang="en-US" sz="1300" dirty="0">
              <a:latin typeface="Calibri" charset="0"/>
              <a:ea typeface="ＭＳ Ｐゴシック" charset="0"/>
              <a:cs typeface="ＭＳ Ｐゴシック" charset="0"/>
            </a:endParaRPr>
          </a:p>
        </p:txBody>
      </p:sp>
      <p:sp>
        <p:nvSpPr>
          <p:cNvPr id="141316" name="Slide Number Placeholder 5"/>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fld id="{DFC41F5E-57E4-2F41-922C-A598CD8F46FA}" type="slidenum">
              <a:rPr lang="en-US" sz="1300"/>
              <a:pPr algn="r" defTabSz="914400" eaLnBrk="1" hangingPunct="1"/>
              <a:t>4</a:t>
            </a:fld>
            <a:endParaRPr lang="en-US" sz="1300"/>
          </a:p>
        </p:txBody>
      </p:sp>
      <p:sp>
        <p:nvSpPr>
          <p:cNvPr id="141317" name="Slide Number Placeholder 6"/>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19D91A7-DD06-BB44-813A-1005CC6730FA}" type="slidenum">
              <a:rPr lang="en-US" sz="1200"/>
              <a:pPr eaLnBrk="1" hangingPunct="1"/>
              <a:t>4</a:t>
            </a:fld>
            <a:endParaRPr lang="en-US" sz="1200" dirty="0"/>
          </a:p>
        </p:txBody>
      </p:sp>
    </p:spTree>
    <p:extLst>
      <p:ext uri="{BB962C8B-B14F-4D97-AF65-F5344CB8AC3E}">
        <p14:creationId xmlns:p14="http://schemas.microsoft.com/office/powerpoint/2010/main" val="27248754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xfrm>
            <a:off x="719138" y="1163638"/>
            <a:ext cx="5584825" cy="3141662"/>
          </a:xfrm>
          <a:ln/>
        </p:spPr>
      </p:sp>
      <p:sp>
        <p:nvSpPr>
          <p:cNvPr id="1126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ormAutofit fontScale="92500" lnSpcReduction="20000"/>
          </a:bodyPr>
          <a:lstStyle/>
          <a:p>
            <a:r>
              <a:rPr lang="en-US" sz="1200" b="1" kern="1200" dirty="0">
                <a:solidFill>
                  <a:schemeClr val="tx1"/>
                </a:solidFill>
                <a:effectLst/>
                <a:latin typeface="+mn-lt"/>
                <a:ea typeface="MS PGothic" panose="020B0600070205080204" pitchFamily="34" charset="-128"/>
                <a:cs typeface="MS PGothic" charset="0"/>
              </a:rPr>
              <a:t>SFA Key Points</a:t>
            </a:r>
            <a:endParaRPr lang="en-US" sz="1100" kern="1200" dirty="0">
              <a:solidFill>
                <a:schemeClr val="tx1"/>
              </a:solidFill>
              <a:effectLst/>
              <a:latin typeface="+mn-lt"/>
              <a:ea typeface="MS PGothic" panose="020B0600070205080204" pitchFamily="34" charset="-128"/>
              <a:cs typeface="MS PGothic" charset="0"/>
            </a:endParaRPr>
          </a:p>
          <a:p>
            <a:r>
              <a:rPr lang="en-US" sz="1200" b="1"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Now that all the core actions of SFA have been presented, some key points to emphasize about implementing SFA include:</a:t>
            </a:r>
            <a:endParaRPr lang="en-US" sz="1100" kern="1200" dirty="0">
              <a:solidFill>
                <a:schemeClr val="tx1"/>
              </a:solidFill>
              <a:effectLst/>
              <a:latin typeface="+mn-lt"/>
              <a:ea typeface="MS PGothic" panose="020B0600070205080204" pitchFamily="34" charset="-128"/>
              <a:cs typeface="MS PGothic" charset="0"/>
            </a:endParaRPr>
          </a:p>
          <a:p>
            <a:r>
              <a:rPr lang="en-US" sz="1200" kern="1200" dirty="0">
                <a:solidFill>
                  <a:schemeClr val="tx1"/>
                </a:solidFill>
                <a:effectLst/>
                <a:latin typeface="+mn-lt"/>
                <a:ea typeface="MS PGothic" panose="020B0600070205080204" pitchFamily="34" charset="-128"/>
                <a:cs typeface="MS PGothic" charset="0"/>
              </a:rPr>
              <a:t> </a:t>
            </a:r>
            <a:endParaRPr lang="en-US" sz="13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The tone of any interaction is collaborative, experimental, non-judgmental. It should always fit your personality and style and will look different for each person who implements it and within each context it’s implemented in.</a:t>
            </a:r>
            <a:endParaRPr lang="en-US" sz="11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The timing and context are important: what you can achieve with any interaction depends on how much time you have, where you are, how open a person is to hearing what you have to say, and how long after the incident the conversation takes place.</a:t>
            </a:r>
            <a:endParaRPr lang="en-US" sz="11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SFA is not meant to address all ranges of issues: it is a first aid model, and not meant to deal with lifelong problems, personality issues, serious mental health issues, or complex problems that would require more intensive interventions.</a:t>
            </a:r>
            <a:endParaRPr lang="en-US" sz="11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Flexibility and “tiny steps” are emphasized: giving a person a sense of accomplishment by breaking down issues into small, manageable actions, and being flexible on the advice you give are likely to result in more sense of connection and accomplishment.</a:t>
            </a:r>
            <a:endParaRPr lang="en-US" sz="11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Mentoring and problem solving are highlighted: your role is to provide support and possible assistance helping someone get back on their feet and manage the tasks that might seem overwhelming to them when they’re under a lot of stress.</a:t>
            </a:r>
            <a:endParaRPr lang="en-US" sz="1100" kern="1200" dirty="0">
              <a:solidFill>
                <a:schemeClr val="tx1"/>
              </a:solidFill>
              <a:effectLst/>
              <a:latin typeface="+mn-lt"/>
              <a:ea typeface="MS PGothic" panose="020B0600070205080204" pitchFamily="34" charset="-128"/>
              <a:cs typeface="MS PGothic"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MS PGothic" charset="0"/>
              </a:rPr>
              <a:t>Bridge to higher care when indicated: always think in terms of referring a person on to EAP or local mental health providers if they are having difficulty adjusting and experiencing strong stress reactions. Effective treatments are available and being a bridge to that care may be your most helpful SFA action.</a:t>
            </a:r>
            <a:endParaRPr lang="en-US" sz="1100" kern="1200" dirty="0">
              <a:solidFill>
                <a:schemeClr val="tx1"/>
              </a:solidFill>
              <a:effectLst/>
              <a:latin typeface="+mn-lt"/>
              <a:ea typeface="MS PGothic" panose="020B0600070205080204" pitchFamily="34" charset="-128"/>
              <a:cs typeface="MS PGothic" charset="0"/>
            </a:endParaRPr>
          </a:p>
          <a:p>
            <a:pPr marL="179965" indent="-179965">
              <a:buFont typeface="Arial"/>
              <a:buChar char="•"/>
            </a:pPr>
            <a:endParaRPr lang="en-US" dirty="0">
              <a:ea typeface="ヒラギノ角ゴ Pro W3" charset="0"/>
              <a:cs typeface="ヒラギノ角ゴ Pro W3" charset="0"/>
            </a:endParaRPr>
          </a:p>
        </p:txBody>
      </p:sp>
      <p:sp>
        <p:nvSpPr>
          <p:cNvPr id="112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68854" eaLnBrk="0" hangingPunct="0">
              <a:defRPr sz="2600">
                <a:solidFill>
                  <a:schemeClr val="tx1"/>
                </a:solidFill>
                <a:latin typeface="Arial" charset="0"/>
                <a:ea typeface="ヒラギノ角ゴ Pro W3" charset="0"/>
                <a:cs typeface="ヒラギノ角ゴ Pro W3" charset="0"/>
              </a:defRPr>
            </a:lvl1pPr>
            <a:lvl2pPr marL="767214" indent="-295082" defTabSz="968854" eaLnBrk="0" hangingPunct="0">
              <a:defRPr sz="2600">
                <a:solidFill>
                  <a:schemeClr val="tx1"/>
                </a:solidFill>
                <a:latin typeface="Arial" charset="0"/>
                <a:ea typeface="ヒラギノ角ゴ Pro W3" charset="0"/>
                <a:cs typeface="ヒラギノ角ゴ Pro W3" charset="0"/>
              </a:defRPr>
            </a:lvl2pPr>
            <a:lvl3pPr marL="1180328" indent="-236066" defTabSz="968854" eaLnBrk="0" hangingPunct="0">
              <a:defRPr sz="2600">
                <a:solidFill>
                  <a:schemeClr val="tx1"/>
                </a:solidFill>
                <a:latin typeface="Arial" charset="0"/>
                <a:ea typeface="ヒラギノ角ゴ Pro W3" charset="0"/>
                <a:cs typeface="ヒラギノ角ゴ Pro W3" charset="0"/>
              </a:defRPr>
            </a:lvl3pPr>
            <a:lvl4pPr marL="1652461" indent="-236066" defTabSz="968854" eaLnBrk="0" hangingPunct="0">
              <a:defRPr sz="2600">
                <a:solidFill>
                  <a:schemeClr val="tx1"/>
                </a:solidFill>
                <a:latin typeface="Arial" charset="0"/>
                <a:ea typeface="ヒラギノ角ゴ Pro W3" charset="0"/>
                <a:cs typeface="ヒラギノ角ゴ Pro W3" charset="0"/>
              </a:defRPr>
            </a:lvl4pPr>
            <a:lvl5pPr marL="2124592" indent="-236066" defTabSz="968854" eaLnBrk="0" hangingPunct="0">
              <a:defRPr sz="2600">
                <a:solidFill>
                  <a:schemeClr val="tx1"/>
                </a:solidFill>
                <a:latin typeface="Arial" charset="0"/>
                <a:ea typeface="ヒラギノ角ゴ Pro W3" charset="0"/>
                <a:cs typeface="ヒラギノ角ゴ Pro W3" charset="0"/>
              </a:defRPr>
            </a:lvl5pPr>
            <a:lvl6pPr marL="2596723"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6pPr>
            <a:lvl7pPr marL="3068855"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7pPr>
            <a:lvl8pPr marL="3540987"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8pPr>
            <a:lvl9pPr marL="4013120" indent="-236066" defTabSz="968854" eaLnBrk="0" fontAlgn="base" hangingPunct="0">
              <a:spcBef>
                <a:spcPct val="0"/>
              </a:spcBef>
              <a:spcAft>
                <a:spcPct val="0"/>
              </a:spcAft>
              <a:defRPr sz="2600">
                <a:solidFill>
                  <a:schemeClr val="tx1"/>
                </a:solidFill>
                <a:latin typeface="Arial" charset="0"/>
                <a:ea typeface="ヒラギノ角ゴ Pro W3" charset="0"/>
                <a:cs typeface="ヒラギノ角ゴ Pro W3" charset="0"/>
              </a:defRPr>
            </a:lvl9pPr>
          </a:lstStyle>
          <a:p>
            <a:pPr eaLnBrk="1" hangingPunct="1"/>
            <a:fld id="{C897CB6E-6D7F-A849-9C01-C4799FB80366}" type="slidenum">
              <a:rPr lang="en-US" sz="900"/>
              <a:pPr eaLnBrk="1" hangingPunct="1"/>
              <a:t>40</a:t>
            </a:fld>
            <a:endParaRPr lang="en-US" sz="900"/>
          </a:p>
        </p:txBody>
      </p:sp>
    </p:spTree>
    <p:extLst>
      <p:ext uri="{BB962C8B-B14F-4D97-AF65-F5344CB8AC3E}">
        <p14:creationId xmlns:p14="http://schemas.microsoft.com/office/powerpoint/2010/main" val="345623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2A24-81BF-8C49-BC50-58B1A5E2853C}" type="slidenum">
              <a:rPr lang="en-US"/>
              <a:pPr/>
              <a:t>41</a:t>
            </a:fld>
            <a:endParaRPr lang="en-US"/>
          </a:p>
        </p:txBody>
      </p:sp>
      <p:sp>
        <p:nvSpPr>
          <p:cNvPr id="299010"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99011" name="Rectangle 3"/>
          <p:cNvSpPr>
            <a:spLocks noGrp="1" noChangeArrowheads="1"/>
          </p:cNvSpPr>
          <p:nvPr>
            <p:ph type="body" idx="1"/>
          </p:nvPr>
        </p:nvSpPr>
        <p:spPr bwMode="auto">
          <a:xfrm>
            <a:off x="685800" y="4343401"/>
            <a:ext cx="5486400" cy="4114800"/>
          </a:xfrm>
          <a:prstGeom prst="rect">
            <a:avLst/>
          </a:prstGeom>
          <a:solidFill>
            <a:srgbClr val="FFFFFF"/>
          </a:solidFill>
          <a:ln>
            <a:solidFill>
              <a:srgbClr val="000000"/>
            </a:solidFill>
            <a:miter lim="800000"/>
            <a:headEnd/>
            <a:tailEnd/>
          </a:ln>
        </p:spPr>
        <p:txBody>
          <a:bodyPr/>
          <a:lstStyle/>
          <a:p>
            <a:r>
              <a:rPr lang="en-US" b="1" kern="1200" dirty="0">
                <a:solidFill>
                  <a:srgbClr val="000000"/>
                </a:solidFill>
                <a:latin typeface="+mn-lt"/>
                <a:ea typeface="+mn-ea"/>
                <a:cs typeface="+mn-cs"/>
              </a:rPr>
              <a:t>SFA Next</a:t>
            </a:r>
            <a:r>
              <a:rPr lang="en-US" b="1" kern="1200" baseline="0" dirty="0">
                <a:solidFill>
                  <a:srgbClr val="000000"/>
                </a:solidFill>
                <a:latin typeface="+mn-lt"/>
                <a:ea typeface="+mn-ea"/>
                <a:cs typeface="+mn-cs"/>
              </a:rPr>
              <a:t> Steps</a:t>
            </a:r>
            <a:endParaRPr lang="en-US" b="1" i="1" kern="1200" dirty="0">
              <a:solidFill>
                <a:srgbClr val="000000"/>
              </a:solidFill>
              <a:latin typeface="+mn-lt"/>
              <a:ea typeface="+mn-ea"/>
              <a:cs typeface="+mn-cs"/>
            </a:endParaRPr>
          </a:p>
          <a:p>
            <a:endParaRPr lang="en-US" b="1" i="1" kern="1200" dirty="0">
              <a:solidFill>
                <a:srgbClr val="000000"/>
              </a:solidFill>
              <a:latin typeface="+mn-lt"/>
              <a:ea typeface="+mn-ea"/>
              <a:cs typeface="+mn-cs"/>
            </a:endParaRPr>
          </a:p>
          <a:p>
            <a:r>
              <a:rPr lang="en-US" sz="1200" i="1" kern="1200" dirty="0">
                <a:solidFill>
                  <a:schemeClr val="tx1"/>
                </a:solidFill>
                <a:effectLst/>
                <a:latin typeface="+mn-lt"/>
                <a:ea typeface="+mn-ea"/>
                <a:cs typeface="+mn-cs"/>
              </a:rPr>
              <a:t>As time allows, engage in a discussion of next steps with SFA, including the timing and location of the weekly booster sessions, and offering yourself as a resource for any questions.</a:t>
            </a:r>
            <a:r>
              <a:rPr lang="en-US" i="1" dirty="0">
                <a:effectLst/>
              </a:rPr>
              <a:t> </a:t>
            </a:r>
            <a:endParaRPr lang="en-US" i="1" dirty="0"/>
          </a:p>
        </p:txBody>
      </p:sp>
    </p:spTree>
    <p:extLst>
      <p:ext uri="{BB962C8B-B14F-4D97-AF65-F5344CB8AC3E}">
        <p14:creationId xmlns:p14="http://schemas.microsoft.com/office/powerpoint/2010/main" val="402101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xfrm>
            <a:off x="685800" y="1143000"/>
            <a:ext cx="5486400" cy="3086100"/>
          </a:xfrm>
          <a:ln/>
        </p:spPr>
      </p:sp>
      <p:sp>
        <p:nvSpPr>
          <p:cNvPr id="11266" name="Notes Placeholder 2"/>
          <p:cNvSpPr>
            <a:spLocks noGrp="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b="1" dirty="0">
                <a:latin typeface="Arial" charset="0"/>
                <a:ea typeface="ヒラギノ角ゴ Pro W3" charset="0"/>
                <a:cs typeface="ヒラギノ角ゴ Pro W3" charset="0"/>
              </a:rPr>
              <a:t>How is Stress First Aid Different?</a:t>
            </a:r>
          </a:p>
          <a:p>
            <a:endParaRPr lang="en-US" dirty="0">
              <a:latin typeface="Arial" charset="0"/>
              <a:ea typeface="ヒラギノ角ゴ Pro W3" charset="0"/>
              <a:cs typeface="ヒラギノ角ゴ Pro W3" charset="0"/>
            </a:endParaRPr>
          </a:p>
          <a:p>
            <a:pPr marL="171450" lvl="0" indent="-171450">
              <a:buFont typeface="Arial" panose="020B0604020202020204" pitchFamily="34" charset="0"/>
              <a:buChar char="•"/>
            </a:pPr>
            <a:r>
              <a:rPr lang="en-US" dirty="0"/>
              <a:t>Healthcare workers are often working long hours with limited time.  Many stress management programs aim to give them tools to reduce stress and build resilience without taking into account that they may not have the capacity or time to practice or use those tools. </a:t>
            </a:r>
          </a:p>
          <a:p>
            <a:pPr marL="171450" lvl="0" indent="-171450">
              <a:buFont typeface="Arial" panose="020B0604020202020204" pitchFamily="34" charset="0"/>
              <a:buChar char="•"/>
            </a:pPr>
            <a:r>
              <a:rPr lang="en-US" dirty="0"/>
              <a:t>Stress First Aid is responsive to high-stress job environments in the sense that it gives a framework of elements that have been linked to better resilience, and highlights the need to use the framework flexibly.</a:t>
            </a:r>
          </a:p>
          <a:p>
            <a:pPr marL="171450" lvl="0" indent="-171450">
              <a:buFont typeface="Arial" panose="020B0604020202020204" pitchFamily="34" charset="0"/>
              <a:buChar char="•"/>
            </a:pPr>
            <a:r>
              <a:rPr lang="en-US" dirty="0"/>
              <a:t>Rather than prescriptively telling people </a:t>
            </a:r>
            <a:r>
              <a:rPr lang="en-US" b="1" i="1" dirty="0"/>
              <a:t>how</a:t>
            </a:r>
            <a:r>
              <a:rPr lang="en-US" dirty="0"/>
              <a:t> they should support each other, SFA highlights the </a:t>
            </a:r>
            <a:r>
              <a:rPr lang="en-US" b="1" i="1" dirty="0"/>
              <a:t>importance</a:t>
            </a:r>
            <a:r>
              <a:rPr lang="en-US" dirty="0"/>
              <a:t> of coworker support, which can often only arise in the unspoken understandings that result from working together. </a:t>
            </a:r>
          </a:p>
          <a:p>
            <a:pPr marL="171450" lvl="0" indent="-171450">
              <a:buFont typeface="Arial" panose="020B0604020202020204" pitchFamily="34" charset="0"/>
              <a:buChar char="•"/>
            </a:pPr>
            <a:r>
              <a:rPr lang="en-US" dirty="0"/>
              <a:t>It is frequently only in moment-to-moment encounters that the right support can happen, if we are aware of its importance and open to being creative in accessing and giving that support.</a:t>
            </a:r>
          </a:p>
          <a:p>
            <a:endParaRPr lang="en-US" dirty="0">
              <a:latin typeface="Arial" charset="0"/>
              <a:ea typeface="ヒラギノ角ゴ Pro W3" charset="0"/>
              <a:cs typeface="ヒラギノ角ゴ Pro W3" charset="0"/>
            </a:endParaRPr>
          </a:p>
        </p:txBody>
      </p:sp>
      <p:sp>
        <p:nvSpPr>
          <p:cNvPr id="112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298" eaLnBrk="0" hangingPunct="0">
              <a:defRPr sz="2500">
                <a:solidFill>
                  <a:schemeClr val="tx1"/>
                </a:solidFill>
                <a:latin typeface="Arial" charset="0"/>
                <a:ea typeface="ヒラギノ角ゴ Pro W3" charset="0"/>
                <a:cs typeface="ヒラギノ角ゴ Pro W3" charset="0"/>
              </a:defRPr>
            </a:lvl1pPr>
            <a:lvl2pPr marL="751728" indent="-289126" defTabSz="949298" eaLnBrk="0" hangingPunct="0">
              <a:defRPr sz="2500">
                <a:solidFill>
                  <a:schemeClr val="tx1"/>
                </a:solidFill>
                <a:latin typeface="Arial" charset="0"/>
                <a:ea typeface="ヒラギノ角ゴ Pro W3" charset="0"/>
                <a:cs typeface="ヒラギノ角ゴ Pro W3" charset="0"/>
              </a:defRPr>
            </a:lvl2pPr>
            <a:lvl3pPr marL="1156504" indent="-231301" defTabSz="949298" eaLnBrk="0" hangingPunct="0">
              <a:defRPr sz="2500">
                <a:solidFill>
                  <a:schemeClr val="tx1"/>
                </a:solidFill>
                <a:latin typeface="Arial" charset="0"/>
                <a:ea typeface="ヒラギノ角ゴ Pro W3" charset="0"/>
                <a:cs typeface="ヒラギノ角ゴ Pro W3" charset="0"/>
              </a:defRPr>
            </a:lvl3pPr>
            <a:lvl4pPr marL="1619107" indent="-231301" defTabSz="949298" eaLnBrk="0" hangingPunct="0">
              <a:defRPr sz="2500">
                <a:solidFill>
                  <a:schemeClr val="tx1"/>
                </a:solidFill>
                <a:latin typeface="Arial" charset="0"/>
                <a:ea typeface="ヒラギノ角ゴ Pro W3" charset="0"/>
                <a:cs typeface="ヒラギノ角ゴ Pro W3" charset="0"/>
              </a:defRPr>
            </a:lvl4pPr>
            <a:lvl5pPr marL="2081709" indent="-231301" defTabSz="949298" eaLnBrk="0" hangingPunct="0">
              <a:defRPr sz="2500">
                <a:solidFill>
                  <a:schemeClr val="tx1"/>
                </a:solidFill>
                <a:latin typeface="Arial" charset="0"/>
                <a:ea typeface="ヒラギノ角ゴ Pro W3" charset="0"/>
                <a:cs typeface="ヒラギノ角ゴ Pro W3" charset="0"/>
              </a:defRPr>
            </a:lvl5pPr>
            <a:lvl6pPr marL="2544310"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3006913"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69515"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32118" indent="-231301" defTabSz="949298"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pPr marL="0" marR="0" lvl="0" indent="0" algn="r" defTabSz="949298" rtl="0" eaLnBrk="1" fontAlgn="auto" latinLnBrk="0" hangingPunct="1">
              <a:lnSpc>
                <a:spcPct val="100000"/>
              </a:lnSpc>
              <a:spcBef>
                <a:spcPts val="0"/>
              </a:spcBef>
              <a:spcAft>
                <a:spcPts val="0"/>
              </a:spcAft>
              <a:buClrTx/>
              <a:buSzTx/>
              <a:buFontTx/>
              <a:buNone/>
              <a:tabLst/>
              <a:defRPr/>
            </a:pPr>
            <a:fld id="{C897CB6E-6D7F-A849-9C01-C4799FB80366}" type="slidenum">
              <a:rPr kumimoji="0" lang="en-US" sz="900" b="0" i="0" u="none" strike="noStrike" kern="1200" cap="none" spc="0" normalizeH="0" baseline="0" noProof="0">
                <a:ln>
                  <a:noFill/>
                </a:ln>
                <a:solidFill>
                  <a:prstClr val="black"/>
                </a:solidFill>
                <a:effectLst/>
                <a:uLnTx/>
                <a:uFillTx/>
                <a:latin typeface="Arial" charset="0"/>
                <a:ea typeface="ヒラギノ角ゴ Pro W3" charset="0"/>
              </a:rPr>
              <a:pPr marL="0" marR="0" lvl="0" indent="0" algn="r" defTabSz="949298"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charset="0"/>
              <a:ea typeface="ヒラギノ角ゴ Pro W3" charset="0"/>
            </a:endParaRPr>
          </a:p>
        </p:txBody>
      </p:sp>
    </p:spTree>
    <p:extLst>
      <p:ext uri="{BB962C8B-B14F-4D97-AF65-F5344CB8AC3E}">
        <p14:creationId xmlns:p14="http://schemas.microsoft.com/office/powerpoint/2010/main" val="3930446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bwMode="auto">
          <a:xfrm>
            <a:off x="685800" y="1143000"/>
            <a:ext cx="5486400" cy="30861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315" name="Rectangle 3"/>
          <p:cNvSpPr>
            <a:spLocks noGrp="1" noChangeArrowheads="1"/>
          </p:cNvSpPr>
          <p:nvPr>
            <p:ph type="body" idx="1"/>
          </p:nvPr>
        </p:nvSpPr>
        <p:spPr bwMode="auto">
          <a:solidFill>
            <a:srgbClr val="FFFFFF"/>
          </a:solidFill>
          <a:ln>
            <a:solidFill>
              <a:srgbClr val="000000"/>
            </a:solidFill>
            <a:miter lim="800000"/>
            <a:headEnd/>
            <a:tailEnd/>
          </a:ln>
        </p:spPr>
        <p:txBody>
          <a:bodyPr lIns="92287" tIns="46144" rIns="92287" bIns="46144"/>
          <a:lstStyle/>
          <a:p>
            <a:pPr>
              <a:defRPr/>
            </a:pPr>
            <a:r>
              <a:rPr lang="en-US" b="1" dirty="0"/>
              <a:t>Stress Continuum Model</a:t>
            </a:r>
          </a:p>
          <a:p>
            <a:pPr>
              <a:defRPr/>
            </a:pPr>
            <a:endParaRPr lang="en-US" dirty="0"/>
          </a:p>
          <a:p>
            <a:pPr>
              <a:defRPr/>
            </a:pPr>
            <a:r>
              <a:rPr lang="en-US" dirty="0"/>
              <a:t>The Stress Continuum Model was developed as a visual tool for assessing an individual's stress experiences, zones of stress, and stress responses.  It forms the foundation for Stress First Aid. It also indicates that four possible types of stress “injury,” trauma, loss, inner conflict / moral injury, and long-term chronic stress, or “wear and tear,” might move a person from the Yellow Zone of stress the Orange or Red Zones.</a:t>
            </a:r>
          </a:p>
          <a:p>
            <a:pPr>
              <a:defRPr/>
            </a:pPr>
            <a:r>
              <a:rPr lang="en-US" dirty="0"/>
              <a:t> </a:t>
            </a:r>
          </a:p>
          <a:p>
            <a:pPr>
              <a:defRPr/>
            </a:pPr>
            <a:r>
              <a:rPr lang="en-US" dirty="0"/>
              <a:t>Stress responses lie along a spectrum of severity and type — from transient and mile to chronic and debilitating. The continuum has four zones:  Ready (Green), Reacting (Yellow), Injured (Orange) and Ill (Red).  It is important to note that 100% of people will react when faced with significantly stressful experiences. However, the way in which they respond will depend on many factors, including how prepared they are for the stressor and how they interpret it. A person’s reaction can range relatively rapidly from Green to Yellow to Orange to Red and back again.</a:t>
            </a:r>
          </a:p>
          <a:p>
            <a:pPr>
              <a:defRPr/>
            </a:pPr>
            <a:r>
              <a:rPr lang="en-US" dirty="0"/>
              <a:t> </a:t>
            </a:r>
          </a:p>
          <a:p>
            <a:r>
              <a:rPr lang="en-US" sz="1200" kern="1200" dirty="0">
                <a:solidFill>
                  <a:schemeClr val="tx1"/>
                </a:solidFill>
                <a:effectLst/>
                <a:latin typeface="Georgia"/>
                <a:ea typeface="ヒラギノ角ゴ Pro W3" charset="-128"/>
                <a:cs typeface="ヒラギノ角ゴ Pro W3" charset="-128"/>
              </a:rPr>
              <a:t>Stress First Aid was adapted from the Navy/Marine Corps Combat Operational Stress First Aid (COSFA).  The Stress Continuum Model was developed as a visual tool for assessing an individual's stress responses and forms the foundation for both COSFA and SFA.  It was also designed to reduce stigma by showing that people can go in and out of ranges of stress reactions frequently, based on a variety of factors.</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This Model acknowledges that within this range of reactions to stress, a person can go from being in optimal functioning, feeling good, mentally and physically fit, mission focused, calm, and motivated into what's called a yellow zone where they’re having more stress reactions, but the stress reactions are mild and or transient, and always go away. In the yellow zone a person can feel more irritable anxious or down, have a loss of motivation, loss of focus, have trouble sleeping, or have muscle tension or other physical changes, but these are transient reactions. </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Once a person gets into the orange zone it's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on depression, rage, guilt, or blame. In this zone it starts to feel like the stress "leaves a scar,” and the person is at high-risk for having trouble functioning and or strong or persistent distress. </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red zone is usually reserved for diagnoses like PTSD, depression, anxiety, or substance-abuse. What signifies a person being Red zone is that their symptoms are very persistent or worsen over time, or the person experiences severe distress, or has significant difficulty functioning at work or in their home life.</a:t>
            </a:r>
          </a:p>
          <a:p>
            <a:endParaRPr lang="en-US" sz="1200" kern="1200" dirty="0">
              <a:solidFill>
                <a:schemeClr val="tx1"/>
              </a:solidFill>
              <a:effectLst/>
              <a:latin typeface="Georgia"/>
              <a:ea typeface="ヒラギノ角ゴ Pro W3" charset="-128"/>
              <a:cs typeface="ヒラギノ角ゴ Pro W3" charset="-128"/>
            </a:endParaRPr>
          </a:p>
          <a:p>
            <a:r>
              <a:rPr lang="en-US" sz="1200" kern="1200" dirty="0">
                <a:solidFill>
                  <a:schemeClr val="tx1"/>
                </a:solidFill>
                <a:effectLst/>
                <a:latin typeface="Georgia"/>
                <a:ea typeface="ヒラギノ角ゴ Pro W3" charset="-128"/>
                <a:cs typeface="ヒラギノ角ゴ Pro W3" charset="-128"/>
              </a:rPr>
              <a:t>The stress first aid model was designed to help people move themselves or their coworkers from the red and orange zones back to the yellow or green zones.</a:t>
            </a:r>
          </a:p>
          <a:p>
            <a:endParaRPr lang="en-US" sz="1200" kern="1200" dirty="0">
              <a:solidFill>
                <a:schemeClr val="tx1"/>
              </a:solidFill>
              <a:effectLst/>
              <a:latin typeface="Georgia"/>
              <a:ea typeface="ヒラギノ角ゴ Pro W3" charset="-128"/>
              <a:cs typeface="+mn-cs"/>
            </a:endParaRPr>
          </a:p>
          <a:p>
            <a:r>
              <a:rPr lang="en-US" sz="1200" kern="1200" dirty="0">
                <a:solidFill>
                  <a:schemeClr val="tx1"/>
                </a:solidFill>
                <a:effectLst/>
                <a:latin typeface="+mn-lt"/>
                <a:ea typeface="+mn-ea"/>
                <a:cs typeface="+mn-cs"/>
              </a:rPr>
              <a:t>The ethos in many high stress work cultures has been that after a difficult event, one should be able to “tough it out”. This is still the case in many settings, where the stigma associated with reacting to stress or stress injury behaviors is still very real and people will try to conceal stress reactions from supervisors to avoid medical or psychological intervention. </a:t>
            </a:r>
          </a:p>
          <a:p>
            <a:pPr>
              <a:defRPr/>
            </a:pP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However, it is usually not possible to keep these behaviors hidden for long from family members, coworkers. and friends. When a co-worker recognizes that someone is in trouble, it is important to break the code of silence. Getting this individual connected with the next level of help as soon as possible may help prevent their reaction from progressing into the Red Zone. </a:t>
            </a:r>
            <a:r>
              <a:rPr lang="en-US" sz="1200" kern="1200" dirty="0">
                <a:solidFill>
                  <a:schemeClr val="tx1"/>
                </a:solidFill>
                <a:effectLst/>
                <a:latin typeface="Georgia"/>
                <a:ea typeface="ヒラギノ角ゴ Pro W3" charset="-128"/>
                <a:cs typeface="ヒラギノ角ゴ Pro W3" charset="-128"/>
              </a:rPr>
              <a:t> And once an individual has moved into the Red Zone, the goal is to help get them into treatment as soon as possible. </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6172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85800"/>
            <a:ext cx="3052763" cy="1717675"/>
          </a:xfrm>
        </p:spPr>
      </p:sp>
      <p:sp>
        <p:nvSpPr>
          <p:cNvPr id="3" name="Notes Placeholder 2"/>
          <p:cNvSpPr>
            <a:spLocks noGrp="1"/>
          </p:cNvSpPr>
          <p:nvPr>
            <p:ph type="body" idx="1"/>
          </p:nvPr>
        </p:nvSpPr>
        <p:spPr>
          <a:xfrm>
            <a:off x="548640" y="2529840"/>
            <a:ext cx="5913120" cy="5928360"/>
          </a:xfrm>
        </p:spPr>
        <p:txBody>
          <a:bodyPr/>
          <a:lstStyle/>
          <a:p>
            <a:r>
              <a:rPr lang="en-US" sz="1100" b="1" kern="1200" dirty="0">
                <a:solidFill>
                  <a:schemeClr val="tx1"/>
                </a:solidFill>
                <a:effectLst/>
                <a:latin typeface="+mn-lt"/>
                <a:ea typeface="+mn-ea"/>
                <a:cs typeface="+mn-cs"/>
              </a:rPr>
              <a:t>The Stress First Aid Model</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Stress First Aid is based on research literature that says that people tend to do better in ongoing, stressful circumstances when they have </a:t>
            </a:r>
            <a:r>
              <a:rPr lang="en-US" sz="1100" i="1" kern="1200" dirty="0">
                <a:solidFill>
                  <a:schemeClr val="tx1"/>
                </a:solidFill>
                <a:effectLst/>
                <a:latin typeface="+mn-lt"/>
                <a:ea typeface="+mn-ea"/>
                <a:cs typeface="+mn-cs"/>
              </a:rPr>
              <a:t>one or more </a:t>
            </a:r>
            <a:r>
              <a:rPr lang="en-US" sz="1100" kern="1200" dirty="0">
                <a:solidFill>
                  <a:schemeClr val="tx1"/>
                </a:solidFill>
                <a:effectLst/>
                <a:latin typeface="+mn-lt"/>
                <a:ea typeface="+mn-ea"/>
                <a:cs typeface="+mn-cs"/>
              </a:rPr>
              <a:t>of “five essential elements” to counteract the adversity. Those elements are: </a:t>
            </a:r>
          </a:p>
          <a:p>
            <a:pPr marL="228600" indent="-228600">
              <a:buAutoNum type="arabicPeriod"/>
            </a:pPr>
            <a:r>
              <a:rPr lang="en-US" sz="1100" kern="1200" dirty="0">
                <a:solidFill>
                  <a:schemeClr val="tx1"/>
                </a:solidFill>
                <a:effectLst/>
                <a:latin typeface="+mn-lt"/>
                <a:ea typeface="+mn-ea"/>
                <a:cs typeface="+mn-cs"/>
              </a:rPr>
              <a:t>Being able to move towards a greater feeling of safety</a:t>
            </a:r>
          </a:p>
          <a:p>
            <a:pPr marL="228600" indent="-228600">
              <a:buAutoNum type="arabicPeriod"/>
            </a:pPr>
            <a:r>
              <a:rPr lang="en-US" sz="1100" kern="1200" dirty="0">
                <a:solidFill>
                  <a:schemeClr val="tx1"/>
                </a:solidFill>
                <a:effectLst/>
                <a:latin typeface="+mn-lt"/>
                <a:ea typeface="+mn-ea"/>
                <a:cs typeface="+mn-cs"/>
              </a:rPr>
              <a:t>Being able to calm themselves</a:t>
            </a:r>
          </a:p>
          <a:p>
            <a:pPr marL="228600" indent="-228600">
              <a:buAutoNum type="arabicPeriod"/>
            </a:pPr>
            <a:r>
              <a:rPr lang="en-US" sz="1100" kern="1200" dirty="0">
                <a:solidFill>
                  <a:schemeClr val="tx1"/>
                </a:solidFill>
                <a:effectLst/>
                <a:latin typeface="+mn-lt"/>
                <a:ea typeface="+mn-ea"/>
                <a:cs typeface="+mn-cs"/>
              </a:rPr>
              <a:t>Feeling connected to others</a:t>
            </a:r>
          </a:p>
          <a:p>
            <a:pPr marL="228600" indent="-228600">
              <a:buAutoNum type="arabicPeriod"/>
            </a:pPr>
            <a:r>
              <a:rPr lang="en-US" sz="1100" kern="1200" dirty="0">
                <a:solidFill>
                  <a:schemeClr val="tx1"/>
                </a:solidFill>
                <a:effectLst/>
                <a:latin typeface="+mn-lt"/>
                <a:ea typeface="+mn-ea"/>
                <a:cs typeface="+mn-cs"/>
              </a:rPr>
              <a:t>Feeling that they will be able to get through what they're having to deal with</a:t>
            </a:r>
          </a:p>
          <a:p>
            <a:pPr marL="228600" indent="-228600">
              <a:buAutoNum type="arabicPeriod"/>
            </a:pPr>
            <a:r>
              <a:rPr lang="en-US" sz="1100" kern="1200" dirty="0">
                <a:solidFill>
                  <a:schemeClr val="tx1"/>
                </a:solidFill>
                <a:effectLst/>
                <a:latin typeface="+mn-lt"/>
                <a:ea typeface="+mn-ea"/>
                <a:cs typeface="+mn-cs"/>
              </a:rPr>
              <a:t>Having a sense optimism, faith, or hope.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Stress First</a:t>
            </a:r>
            <a:r>
              <a:rPr lang="en-US" sz="1100" kern="1200" baseline="0" dirty="0">
                <a:solidFill>
                  <a:schemeClr val="tx1"/>
                </a:solidFill>
                <a:effectLst/>
                <a:latin typeface="+mn-lt"/>
                <a:ea typeface="+mn-ea"/>
                <a:cs typeface="+mn-cs"/>
              </a:rPr>
              <a:t> Aid </a:t>
            </a:r>
            <a:r>
              <a:rPr lang="en-US" sz="1100" kern="1200" dirty="0">
                <a:solidFill>
                  <a:schemeClr val="tx1"/>
                </a:solidFill>
                <a:effectLst/>
                <a:latin typeface="+mn-lt"/>
                <a:ea typeface="+mn-ea"/>
                <a:cs typeface="+mn-cs"/>
              </a:rPr>
              <a:t>maps onto these five elements, and adds two more core actions, because it is a </a:t>
            </a:r>
            <a:r>
              <a:rPr lang="en-US" sz="1200" kern="1200" dirty="0">
                <a:solidFill>
                  <a:schemeClr val="tx1"/>
                </a:solidFill>
                <a:effectLst/>
                <a:latin typeface="Georgia"/>
                <a:ea typeface="ヒラギノ角ゴ Pro W3" charset="-128"/>
                <a:cs typeface="ヒラギノ角ゴ Pro W3" charset="-128"/>
              </a:rPr>
              <a:t>long-term model designed to help us support oneself and one’s coworkers</a:t>
            </a:r>
            <a:r>
              <a:rPr lang="en-US" sz="1100" kern="1200" dirty="0">
                <a:solidFill>
                  <a:schemeClr val="tx1"/>
                </a:solidFill>
                <a:effectLst/>
                <a:latin typeface="Georgia"/>
                <a:ea typeface="ヒラギノ角ゴ Pro W3" charset="-128"/>
                <a:cs typeface="ヒラギノ角ゴ Pro W3" charset="-128"/>
              </a:rPr>
              <a:t>.</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Georgia"/>
                <a:ea typeface="ヒラギノ角ゴ Pro W3" charset="-128"/>
                <a:cs typeface="ヒラギノ角ゴ Pro W3" charset="-128"/>
              </a:rPr>
              <a:t>The Stress First Aid model is initiated when a person experiences one or more stressful circumstances, which can occur either at work or in the person’s personal life. It’s different from models like critical incident stress management, in that it’s SFA is not initiated unless the person is experiencing or showing stress reactions. It’s also different because the stressors could occur at home, and only be detected by fellow coworkers because of changes they see in a person’s demeanor or functioning. </a:t>
            </a:r>
          </a:p>
          <a:p>
            <a:endParaRPr lang="en-US" sz="1100" kern="1200" dirty="0">
              <a:solidFill>
                <a:schemeClr val="tx1"/>
              </a:solidFill>
              <a:effectLst/>
              <a:latin typeface="+mn-lt"/>
              <a:ea typeface="+mn-ea"/>
              <a:cs typeface="+mn-cs"/>
            </a:endParaRPr>
          </a:p>
          <a:p>
            <a:pPr lvl="0"/>
            <a:r>
              <a:rPr lang="en-US" sz="1100" kern="1200" dirty="0">
                <a:solidFill>
                  <a:schemeClr val="tx1"/>
                </a:solidFill>
                <a:effectLst/>
                <a:latin typeface="+mn-lt"/>
                <a:ea typeface="+mn-ea"/>
                <a:cs typeface="+mn-cs"/>
              </a:rPr>
              <a:t>Check</a:t>
            </a:r>
            <a:r>
              <a:rPr lang="en-US" sz="1100" kern="1200" baseline="0" dirty="0">
                <a:solidFill>
                  <a:schemeClr val="tx1"/>
                </a:solidFill>
                <a:effectLst/>
                <a:latin typeface="+mn-lt"/>
                <a:ea typeface="+mn-ea"/>
                <a:cs typeface="+mn-cs"/>
              </a:rPr>
              <a:t>ing in with self or others has been added to the five essential elements because it </a:t>
            </a:r>
            <a:r>
              <a:rPr lang="en-US" sz="1100" kern="1200" dirty="0">
                <a:solidFill>
                  <a:schemeClr val="tx1"/>
                </a:solidFill>
                <a:effectLst/>
                <a:latin typeface="+mn-lt"/>
                <a:ea typeface="+mn-ea"/>
                <a:cs typeface="+mn-cs"/>
              </a:rPr>
              <a:t>involves observing, paying attention, and checking in on coworkers on a regular basis, so that you know both their baseline functioning and behavior and can therefore see stress-induced changes in behavior or functioning. </a:t>
            </a:r>
            <a:r>
              <a:rPr lang="en-US" sz="1100" kern="1200" baseline="0" dirty="0">
                <a:solidFill>
                  <a:schemeClr val="tx1"/>
                </a:solidFill>
                <a:effectLst/>
                <a:latin typeface="Georgia"/>
                <a:ea typeface="ヒラギノ角ゴ Pro W3" charset="-128"/>
                <a:cs typeface="+mn-cs"/>
              </a:rPr>
              <a:t>This action s</a:t>
            </a:r>
            <a:r>
              <a:rPr lang="en-US" sz="1100" kern="1200" baseline="0" dirty="0">
                <a:solidFill>
                  <a:schemeClr val="tx1"/>
                </a:solidFill>
                <a:effectLst/>
                <a:latin typeface="Georgia"/>
                <a:ea typeface="ヒラギノ角ゴ Pro W3" charset="-128"/>
                <a:cs typeface="ヒラギノ角ゴ Pro W3" charset="-128"/>
              </a:rPr>
              <a:t>hould be ongoing and continuous, even before stressors or reactions, as an acknowledgement that in high-stress jobs, everyone should be checking on the wellbeing of themselves and coworkers regularly in order to intervene early in stress reactions</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Coordinate</a:t>
            </a:r>
            <a:r>
              <a:rPr lang="en-US" sz="1100" kern="1200" baseline="0" dirty="0">
                <a:solidFill>
                  <a:schemeClr val="tx1"/>
                </a:solidFill>
                <a:effectLst/>
                <a:latin typeface="+mn-lt"/>
                <a:ea typeface="+mn-ea"/>
                <a:cs typeface="+mn-cs"/>
              </a:rPr>
              <a:t> has also been added to the five essential elements as an acknowledgment that the SFA model is first aid, and therefore should aid to bridge people to higher care as needed.  This action should also be continuous, and it</a:t>
            </a:r>
            <a:r>
              <a:rPr lang="en-US" sz="1100" kern="1200" dirty="0">
                <a:solidFill>
                  <a:schemeClr val="tx1"/>
                </a:solidFill>
                <a:effectLst/>
                <a:latin typeface="+mn-lt"/>
                <a:ea typeface="+mn-ea"/>
                <a:cs typeface="+mn-cs"/>
              </a:rPr>
              <a:t> involves always being aware of additional resources that you may need to refer yourself or a coworker to, if your SFA actions don’t sufficiently alleviate stress reactions.</a:t>
            </a:r>
            <a:r>
              <a:rPr lang="en-US" sz="1050" dirty="0">
                <a:effectLst/>
              </a:rPr>
              <a:t>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Once stressors provoke a distress or loss of functioning, there are five core SFA actions that can be considered: </a:t>
            </a:r>
          </a:p>
          <a:p>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Cover </a:t>
            </a:r>
            <a:r>
              <a:rPr lang="en-US" sz="1100" kern="1200" dirty="0">
                <a:solidFill>
                  <a:schemeClr val="tx1"/>
                </a:solidFill>
                <a:effectLst/>
                <a:latin typeface="+mn-lt"/>
                <a:ea typeface="+mn-ea"/>
                <a:cs typeface="+mn-cs"/>
              </a:rPr>
              <a:t>maps onto helping a person feel safer.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Calm</a:t>
            </a:r>
            <a:r>
              <a:rPr lang="en-US" sz="1100" kern="1200" dirty="0">
                <a:solidFill>
                  <a:schemeClr val="tx1"/>
                </a:solidFill>
                <a:effectLst/>
                <a:latin typeface="+mn-lt"/>
                <a:ea typeface="+mn-ea"/>
                <a:cs typeface="+mn-cs"/>
              </a:rPr>
              <a:t> involves calming the person down or staying calm through</a:t>
            </a:r>
            <a:r>
              <a:rPr lang="en-US" sz="1100" kern="1200" baseline="0" dirty="0">
                <a:solidFill>
                  <a:schemeClr val="tx1"/>
                </a:solidFill>
                <a:effectLst/>
                <a:latin typeface="+mn-lt"/>
                <a:ea typeface="+mn-ea"/>
                <a:cs typeface="+mn-cs"/>
              </a:rPr>
              <a:t> an extended</a:t>
            </a:r>
            <a:r>
              <a:rPr lang="en-US" sz="1100" kern="1200" dirty="0">
                <a:solidFill>
                  <a:schemeClr val="tx1"/>
                </a:solidFill>
                <a:effectLst/>
                <a:latin typeface="+mn-lt"/>
                <a:ea typeface="+mn-ea"/>
                <a:cs typeface="+mn-cs"/>
              </a:rPr>
              <a:t> difficult experience.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Connect</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involves helping a person feel a greater sense of connection to others, which may be coworkers, mentors, or family members. This is important because when people go</a:t>
            </a:r>
            <a:r>
              <a:rPr lang="en-US" sz="1100" kern="1200" baseline="0" dirty="0">
                <a:solidFill>
                  <a:schemeClr val="tx1"/>
                </a:solidFill>
                <a:effectLst/>
                <a:latin typeface="+mn-lt"/>
                <a:ea typeface="+mn-ea"/>
                <a:cs typeface="+mn-cs"/>
              </a:rPr>
              <a:t> in</a:t>
            </a:r>
            <a:r>
              <a:rPr lang="en-US" sz="1100" kern="1200" dirty="0">
                <a:solidFill>
                  <a:schemeClr val="tx1"/>
                </a:solidFill>
                <a:effectLst/>
                <a:latin typeface="+mn-lt"/>
                <a:ea typeface="+mn-ea"/>
                <a:cs typeface="+mn-cs"/>
              </a:rPr>
              <a:t>to the orange zone, they often isolate</a:t>
            </a:r>
            <a:r>
              <a:rPr lang="en-US" sz="1100" kern="1200" baseline="0" dirty="0">
                <a:solidFill>
                  <a:schemeClr val="tx1"/>
                </a:solidFill>
                <a:effectLst/>
                <a:latin typeface="+mn-lt"/>
                <a:ea typeface="+mn-ea"/>
                <a:cs typeface="+mn-cs"/>
              </a:rPr>
              <a:t> them</a:t>
            </a:r>
            <a:r>
              <a:rPr lang="en-US" sz="1100" kern="1200" dirty="0">
                <a:solidFill>
                  <a:schemeClr val="tx1"/>
                </a:solidFill>
                <a:effectLst/>
                <a:latin typeface="+mn-lt"/>
                <a:ea typeface="+mn-ea"/>
                <a:cs typeface="+mn-cs"/>
              </a:rPr>
              <a:t>selves from others, and remove the possibility of social support. </a:t>
            </a:r>
            <a:r>
              <a:rPr lang="en-US" sz="1200" kern="1200" dirty="0">
                <a:solidFill>
                  <a:schemeClr val="tx1"/>
                </a:solidFill>
                <a:effectLst/>
                <a:latin typeface="Georgia"/>
                <a:ea typeface="ヒラギノ角ゴ Pro W3" charset="-128"/>
                <a:cs typeface="ヒラギノ角ゴ Pro W3" charset="-128"/>
              </a:rPr>
              <a:t>Making connections with others has</a:t>
            </a:r>
            <a:r>
              <a:rPr lang="en-US" sz="1100" dirty="0">
                <a:effectLst/>
              </a:rPr>
              <a:t> </a:t>
            </a:r>
            <a:r>
              <a:rPr lang="en-US" sz="1100" kern="1200" dirty="0">
                <a:solidFill>
                  <a:schemeClr val="tx1"/>
                </a:solidFill>
                <a:effectLst/>
                <a:latin typeface="+mn-lt"/>
                <a:ea typeface="+mn-ea"/>
                <a:cs typeface="+mn-cs"/>
              </a:rPr>
              <a:t>been shown to be very helpful in recovery from many types of stress.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Competence</a:t>
            </a:r>
            <a:r>
              <a:rPr lang="en-US" sz="1100" kern="1200" dirty="0">
                <a:solidFill>
                  <a:schemeClr val="tx1"/>
                </a:solidFill>
                <a:effectLst/>
                <a:latin typeface="+mn-lt"/>
                <a:ea typeface="+mn-ea"/>
                <a:cs typeface="+mn-cs"/>
              </a:rPr>
              <a:t> involves helping a person feel more capable in a number of different ways, including feeling more capable to perform their duties at work, feeling more capable to handle their own stress reactions, or feeling better able to function and recover from stressful situations. </a:t>
            </a:r>
          </a:p>
          <a:p>
            <a:pPr marL="228600" indent="-228600">
              <a:buFont typeface="+mj-lt"/>
              <a:buAutoNum type="arabicPeriod"/>
            </a:pPr>
            <a:endParaRPr lang="en-US" sz="1100" kern="1200" dirty="0">
              <a:solidFill>
                <a:schemeClr val="tx1"/>
              </a:solidFill>
              <a:effectLst/>
              <a:latin typeface="+mn-lt"/>
              <a:ea typeface="+mn-ea"/>
              <a:cs typeface="+mn-cs"/>
            </a:endParaRPr>
          </a:p>
          <a:p>
            <a:pPr marL="228600" indent="-228600">
              <a:buFont typeface="+mj-lt"/>
              <a:buAutoNum type="arabicPeriod"/>
            </a:pPr>
            <a:r>
              <a:rPr lang="en-US" sz="1100" b="1" kern="1200" dirty="0">
                <a:solidFill>
                  <a:schemeClr val="tx1"/>
                </a:solidFill>
                <a:effectLst/>
                <a:latin typeface="+mn-lt"/>
                <a:ea typeface="+mn-ea"/>
                <a:cs typeface="+mn-cs"/>
              </a:rPr>
              <a:t>Confidence</a:t>
            </a:r>
            <a:r>
              <a:rPr lang="en-US" sz="1100" kern="1200" dirty="0">
                <a:solidFill>
                  <a:schemeClr val="tx1"/>
                </a:solidFill>
                <a:effectLst/>
                <a:latin typeface="+mn-lt"/>
                <a:ea typeface="+mn-ea"/>
                <a:cs typeface="+mn-cs"/>
              </a:rPr>
              <a:t> maps onto helping people have more Confidence in themselves, life, their work mission, or leadership. It can also sometimes involve helping reduce guilt or anger or helping them make meaning or grapple with philosophical questions that arise as a result of the stressors in their life.</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This</a:t>
            </a:r>
            <a:r>
              <a:rPr lang="en-US" sz="1100" kern="1200" baseline="0" dirty="0">
                <a:solidFill>
                  <a:schemeClr val="tx1"/>
                </a:solidFill>
                <a:effectLst/>
                <a:latin typeface="+mn-lt"/>
                <a:ea typeface="+mn-ea"/>
                <a:cs typeface="+mn-cs"/>
              </a:rPr>
              <a:t> diagram makes it seem like these actions are sequential, but in actuality Check and Coordinate are continuous, and the others are only used as needed.</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goal of SFA is to move people towards wellness.</a:t>
            </a:r>
            <a:r>
              <a:rPr lang="en-US" sz="1050" dirty="0">
                <a:effectLst/>
              </a:rPr>
              <a:t> </a:t>
            </a:r>
            <a:endParaRPr lang="en-US" sz="1050" dirty="0"/>
          </a:p>
          <a:p>
            <a:endParaRPr lang="en-US" sz="1100" dirty="0"/>
          </a:p>
        </p:txBody>
      </p:sp>
      <p:sp>
        <p:nvSpPr>
          <p:cNvPr id="4" name="Footer Placeholder 3"/>
          <p:cNvSpPr>
            <a:spLocks noGrp="1"/>
          </p:cNvSpPr>
          <p:nvPr>
            <p:ph type="ftr" sz="quarter" idx="10"/>
          </p:nvPr>
        </p:nvSpPr>
        <p:spPr>
          <a:xfrm>
            <a:off x="0" y="8685213"/>
            <a:ext cx="2971800" cy="457200"/>
          </a:xfrm>
          <a:prstGeom prst="rect">
            <a:avLst/>
          </a:prstGeom>
        </p:spPr>
        <p:txBody>
          <a:bodyPr/>
          <a:lstStyle/>
          <a:p>
            <a:r>
              <a:rPr lang="en-US"/>
              <a:t>2013</a:t>
            </a:r>
          </a:p>
        </p:txBody>
      </p:sp>
      <p:sp>
        <p:nvSpPr>
          <p:cNvPr id="5" name="Slide Number Placeholder 4"/>
          <p:cNvSpPr>
            <a:spLocks noGrp="1"/>
          </p:cNvSpPr>
          <p:nvPr>
            <p:ph type="sldNum" sz="quarter" idx="11"/>
          </p:nvPr>
        </p:nvSpPr>
        <p:spPr/>
        <p:txBody>
          <a:bodyPr/>
          <a:lstStyle/>
          <a:p>
            <a:fld id="{87D46C24-2EE4-1E49-9882-40474BC6D995}" type="slidenum">
              <a:rPr lang="en-US" smtClean="0"/>
              <a:pPr/>
              <a:t>7</a:t>
            </a:fld>
            <a:endParaRPr lang="en-US"/>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a:t>Law Enforcement SFA</a:t>
            </a:r>
          </a:p>
        </p:txBody>
      </p:sp>
      <p:sp>
        <p:nvSpPr>
          <p:cNvPr id="7" name="Date Placeholder 6"/>
          <p:cNvSpPr>
            <a:spLocks noGrp="1"/>
          </p:cNvSpPr>
          <p:nvPr>
            <p:ph type="dt" idx="13"/>
          </p:nvPr>
        </p:nvSpPr>
        <p:spPr>
          <a:xfrm>
            <a:off x="3884613" y="0"/>
            <a:ext cx="2971800" cy="457200"/>
          </a:xfrm>
          <a:prstGeom prst="rect">
            <a:avLst/>
          </a:prstGeom>
        </p:spPr>
        <p:txBody>
          <a:bodyPr/>
          <a:lstStyle/>
          <a:p>
            <a:endParaRPr lang="en-US"/>
          </a:p>
        </p:txBody>
      </p:sp>
    </p:spTree>
    <p:extLst>
      <p:ext uri="{BB962C8B-B14F-4D97-AF65-F5344CB8AC3E}">
        <p14:creationId xmlns:p14="http://schemas.microsoft.com/office/powerpoint/2010/main" val="373098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normAutofit/>
          </a:bodyPr>
          <a:lstStyle/>
          <a:p>
            <a:r>
              <a:rPr lang="en-US" b="1" dirty="0"/>
              <a:t>Essential SFA Skills</a:t>
            </a:r>
          </a:p>
          <a:p>
            <a:endParaRPr lang="en-US" dirty="0"/>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essential SFA</a:t>
            </a:r>
            <a:r>
              <a:rPr lang="en-US" sz="1200" kern="1200" dirty="0">
                <a:solidFill>
                  <a:schemeClr val="tx1"/>
                </a:solidFill>
                <a:effectLst/>
                <a:latin typeface="+mn-lt"/>
                <a:ea typeface="+mn-ea"/>
                <a:cs typeface="+mn-cs"/>
              </a:rPr>
              <a:t> skills that the SFA actions require involve:</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Paying more attention to signs of either one’s or coworkers’ stress reactions </a:t>
            </a:r>
          </a:p>
          <a:p>
            <a:pPr marL="171450" indent="-171450">
              <a:buFont typeface="Arial"/>
              <a:buChar char="•"/>
            </a:pPr>
            <a:r>
              <a:rPr lang="en-US" sz="1200" kern="1200" dirty="0">
                <a:solidFill>
                  <a:schemeClr val="tx1"/>
                </a:solidFill>
                <a:effectLst/>
                <a:latin typeface="+mn-lt"/>
                <a:ea typeface="+mn-ea"/>
                <a:cs typeface="+mn-cs"/>
              </a:rPr>
              <a:t>Recognizing if your own coworkers stress reactions are in the </a:t>
            </a:r>
            <a:r>
              <a:rPr lang="en-US" sz="1200" kern="1200" dirty="0">
                <a:solidFill>
                  <a:schemeClr val="tx1"/>
                </a:solidFill>
                <a:effectLst/>
                <a:latin typeface="Georgia"/>
                <a:ea typeface="ヒラギノ角ゴ Pro W3" charset="-128"/>
                <a:cs typeface="ヒラギノ角ゴ Pro W3" charset="-128"/>
              </a:rPr>
              <a:t>Orange or Red Zone </a:t>
            </a:r>
            <a:r>
              <a:rPr lang="en-US" sz="1200" kern="1200" dirty="0">
                <a:solidFill>
                  <a:schemeClr val="tx1"/>
                </a:solidFill>
                <a:effectLst/>
                <a:latin typeface="+mn-lt"/>
                <a:ea typeface="+mn-ea"/>
                <a:cs typeface="+mn-cs"/>
              </a:rPr>
              <a:t>of the stress continuum</a:t>
            </a:r>
          </a:p>
          <a:p>
            <a:pPr marL="171450" indent="-171450">
              <a:buFont typeface="Arial"/>
              <a:buChar char="•"/>
            </a:pPr>
            <a:r>
              <a:rPr lang="en-US" sz="1200" kern="1200" dirty="0">
                <a:solidFill>
                  <a:schemeClr val="tx1"/>
                </a:solidFill>
                <a:effectLst/>
                <a:latin typeface="+mn-lt"/>
                <a:ea typeface="+mn-ea"/>
                <a:cs typeface="+mn-cs"/>
              </a:rPr>
              <a:t>Acting, so if you see something, either do something for yourself early on, or in response to a coworker’s stress, say something, either to the person themselves or to somebody who they trust. </a:t>
            </a:r>
          </a:p>
          <a:p>
            <a:pPr marL="171450" indent="-171450">
              <a:buFont typeface="Arial"/>
              <a:buChar char="•"/>
            </a:pPr>
            <a:r>
              <a:rPr lang="en-US" sz="1200" kern="1200" dirty="0">
                <a:solidFill>
                  <a:schemeClr val="tx1"/>
                </a:solidFill>
                <a:effectLst/>
                <a:latin typeface="+mn-lt"/>
                <a:ea typeface="+mn-ea"/>
                <a:cs typeface="+mn-cs"/>
              </a:rPr>
              <a:t>And lastly, knowing at least two resources that you would either access yourself or offer to a</a:t>
            </a:r>
            <a:r>
              <a:rPr lang="en-US" sz="1200" kern="1200" baseline="0" dirty="0">
                <a:solidFill>
                  <a:schemeClr val="tx1"/>
                </a:solidFill>
                <a:effectLst/>
                <a:latin typeface="+mn-lt"/>
                <a:ea typeface="+mn-ea"/>
                <a:cs typeface="+mn-cs"/>
              </a:rPr>
              <a:t> coworker</a:t>
            </a:r>
            <a:r>
              <a:rPr lang="en-US" sz="1200" kern="1200" dirty="0">
                <a:solidFill>
                  <a:schemeClr val="tx1"/>
                </a:solidFill>
                <a:effectLst/>
                <a:latin typeface="+mn-lt"/>
                <a:ea typeface="+mn-ea"/>
                <a:cs typeface="+mn-cs"/>
              </a:rPr>
              <a:t> in distress. It is helpful </a:t>
            </a:r>
            <a:r>
              <a:rPr lang="en-US" dirty="0"/>
              <a:t>to know a range of both </a:t>
            </a:r>
            <a:r>
              <a:rPr lang="en-US" baseline="0" dirty="0"/>
              <a:t>organizational and community resources.</a:t>
            </a:r>
            <a:endParaRPr lang="en-US" dirty="0"/>
          </a:p>
          <a:p>
            <a:endParaRPr lang="en-US" dirty="0"/>
          </a:p>
          <a:p>
            <a:r>
              <a:rPr lang="en-US" baseline="0" dirty="0"/>
              <a:t>Remember that SFA is both a coworker support and self-care model. It can and should be used to both support coworkers and to increase your own self-awareness and improve your early re-calibration in response to stressors in your life.</a:t>
            </a:r>
            <a:endParaRPr lang="en-US" dirty="0"/>
          </a:p>
        </p:txBody>
      </p:sp>
      <p:sp>
        <p:nvSpPr>
          <p:cNvPr id="4" name="Slide Number Placeholder 3"/>
          <p:cNvSpPr>
            <a:spLocks noGrp="1"/>
          </p:cNvSpPr>
          <p:nvPr>
            <p:ph type="sldNum" sz="quarter" idx="10"/>
          </p:nvPr>
        </p:nvSpPr>
        <p:spPr/>
        <p:txBody>
          <a:bodyPr/>
          <a:lstStyle/>
          <a:p>
            <a:fld id="{E970B02F-1CD2-1649-9341-A475007AE7C5}" type="slidenum">
              <a:rPr lang="en-US" smtClean="0"/>
              <a:t>8</a:t>
            </a:fld>
            <a:endParaRPr lang="en-US"/>
          </a:p>
        </p:txBody>
      </p:sp>
      <p:sp>
        <p:nvSpPr>
          <p:cNvPr id="6" name="Header Placeholder 5"/>
          <p:cNvSpPr>
            <a:spLocks noGrp="1"/>
          </p:cNvSpPr>
          <p:nvPr>
            <p:ph type="hdr" sz="quarter" idx="12"/>
          </p:nvPr>
        </p:nvSpPr>
        <p:spPr>
          <a:xfrm>
            <a:off x="0" y="0"/>
            <a:ext cx="2971800" cy="457200"/>
          </a:xfrm>
          <a:prstGeom prst="rect">
            <a:avLst/>
          </a:prstGeom>
        </p:spPr>
        <p:txBody>
          <a:bodyPr/>
          <a:lstStyle/>
          <a:p>
            <a:r>
              <a:rPr lang="en-US"/>
              <a:t>SFA Briefing</a:t>
            </a:r>
          </a:p>
        </p:txBody>
      </p:sp>
      <p:sp>
        <p:nvSpPr>
          <p:cNvPr id="7" name="Date Placeholder 6"/>
          <p:cNvSpPr>
            <a:spLocks noGrp="1"/>
          </p:cNvSpPr>
          <p:nvPr>
            <p:ph type="dt" idx="13"/>
          </p:nvPr>
        </p:nvSpPr>
        <p:spPr>
          <a:xfrm>
            <a:off x="3884613" y="0"/>
            <a:ext cx="2971800" cy="457200"/>
          </a:xfrm>
          <a:prstGeom prst="rect">
            <a:avLst/>
          </a:prstGeom>
        </p:spPr>
        <p:txBody>
          <a:bodyPr/>
          <a:lstStyle/>
          <a:p>
            <a:endParaRPr lang="en-US"/>
          </a:p>
        </p:txBody>
      </p:sp>
    </p:spTree>
    <p:extLst>
      <p:ext uri="{BB962C8B-B14F-4D97-AF65-F5344CB8AC3E}">
        <p14:creationId xmlns:p14="http://schemas.microsoft.com/office/powerpoint/2010/main" val="350716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xfrm>
            <a:off x="685800" y="549275"/>
            <a:ext cx="5486400" cy="3086100"/>
          </a:xfrm>
          <a:noFill/>
          <a:ln>
            <a:solidFill>
              <a:srgbClr val="000000"/>
            </a:solidFill>
            <a:miter lim="800000"/>
            <a:headEnd/>
            <a:tailEnd/>
          </a:ln>
        </p:spPr>
      </p:sp>
      <p:sp>
        <p:nvSpPr>
          <p:cNvPr id="3" name="Notes Placeholder 2"/>
          <p:cNvSpPr>
            <a:spLocks noGrp="1"/>
          </p:cNvSpPr>
          <p:nvPr>
            <p:ph type="body" idx="1"/>
          </p:nvPr>
        </p:nvSpPr>
        <p:spPr>
          <a:xfrm>
            <a:off x="685800" y="3763962"/>
            <a:ext cx="5670550" cy="4921251"/>
          </a:xfrm>
        </p:spPr>
        <p:txBody>
          <a:bodyPr numCol="2">
            <a:normAutofit fontScale="92500" lnSpcReduction="10000"/>
          </a:bodyPr>
          <a:lstStyle/>
          <a:p>
            <a:pPr>
              <a:defRPr/>
            </a:pPr>
            <a:r>
              <a:rPr lang="en-US" b="1" dirty="0"/>
              <a:t>How Can You Use SFA? </a:t>
            </a:r>
          </a:p>
          <a:p>
            <a:pPr>
              <a:defRPr/>
            </a:pPr>
            <a:r>
              <a:rPr lang="en-US" b="0" i="1" dirty="0"/>
              <a:t>[Note: This slide has animation. “Check, Act/Approach, Decide what is needed most” will appear. Then the stress reactions. Then the connections to the Seven Cs.] </a:t>
            </a:r>
          </a:p>
          <a:p>
            <a:pPr>
              <a:defRPr/>
            </a:pP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Stress First Aid framework of possible actions was designed to be very flexible. Because this is a short briefing about SFA, the descriptions in this and following slides are geared primarily towards coworker support rather than self-care but remember that all the core actions of SFA also include strategies for better self-care.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SFA can be used in coworker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Ideally,</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hat you would do ahead of any SFA action is to pay attention and be aware of what's happening either in a highly stressful moment, or in a person’s ongoing circumstances, so that you can see any changes in the way that the person is reacting or functioning that would indicate that they are stressed.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would either act to mitigate stressful circumstances in the moment, or to approach the person and together decide what they most need at that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choices are usually based on what type of stress reactions they are having.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each one of the stress reactions could be handled differently, depending on your personality, what's going on in the moment or in the person’s life, what they’re most likely to respond to and/or be able to tolerate, or what makes the most sense.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model allows you to be both practical and creative, depending on many factors, and should look different with every exchange that you have with a coworker. It's not a one-size-fits-all model. That can make it challenging to use for some people, because there is no one prescribed set of actions.  But the hope is that it gives people permission to use the model in a way that makes the most sense to their own role and personality and the roles/personalities of their coworkers, as well as specific situation at hand.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SFA is also a framework that validates what you are already doing to help coworkers feel safer, calmer, and more connected, competent and confident.  It also can remind you to consider these elements when either yourself or a coworker is exhibiting moderate to severe stress reactions.</a:t>
            </a:r>
            <a:r>
              <a:rPr lang="en-US" dirty="0">
                <a:effectLst/>
              </a:rPr>
              <a:t>  </a:t>
            </a:r>
            <a:endParaRPr lang="en-US" dirty="0"/>
          </a:p>
        </p:txBody>
      </p:sp>
      <p:sp>
        <p:nvSpPr>
          <p:cNvPr id="219139" name="Slide Number Placeholder 3"/>
          <p:cNvSpPr>
            <a:spLocks noGrp="1"/>
          </p:cNvSpPr>
          <p:nvPr>
            <p:ph type="sldNum" sz="quarter" idx="5"/>
          </p:nvPr>
        </p:nvSpPr>
        <p:spPr bwMode="auto">
          <a:noFill/>
          <a:ln>
            <a:miter lim="800000"/>
            <a:headEnd/>
            <a:tailEnd/>
          </a:ln>
        </p:spPr>
        <p:txBody>
          <a:bodyPr/>
          <a:lstStyle/>
          <a:p>
            <a:fld id="{8808F925-A1CE-4308-B17E-1DEED1F7E6F2}" type="slidenum">
              <a:rPr lang="en-US" smtClean="0">
                <a:latin typeface="Arial" pitchFamily="127" charset="0"/>
                <a:ea typeface="ＭＳ Ｐゴシック" pitchFamily="127" charset="-128"/>
                <a:cs typeface="ＭＳ Ｐゴシック" pitchFamily="127" charset="-128"/>
              </a:rPr>
              <a:pPr/>
              <a:t>9</a:t>
            </a:fld>
            <a:endParaRPr lang="en-US" dirty="0">
              <a:latin typeface="Arial" pitchFamily="127" charset="0"/>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205862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43AB-044A-4443-A8D0-5B778E50A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7EE369-2851-4DB2-AFB8-DA5A67530F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1DA83-51CD-48E7-BEC4-E50F8EA0DBA8}"/>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F9E304D8-77AA-4A41-9546-2B0D6E8E9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1B5B1-33D2-4F3E-B084-5DD1BF56915C}"/>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291108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8FB4-BD1E-4767-AE5B-6CCF96D108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B7619-E773-4092-9B79-CF3AB9DA5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612E1-70D2-45DC-A417-C0F7731ABBE3}"/>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DD4DD024-B71A-4976-859E-A3E3DF7AC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2BF6F-4FAB-4317-8C62-FEDF25BA51B3}"/>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4163959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B2148-6008-4825-98E4-513C7C4C7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F816C1-EA24-4F61-8A2C-EA09E27602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F456F-A6CC-4F7C-802E-7ACCA0E6C6B5}"/>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4572F272-596B-40D9-BFBF-1964BEBB24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FBF68-1930-4156-8F0D-C81B41BD37DB}"/>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402771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1"/>
          </p:nvPr>
        </p:nvSpPr>
        <p:spPr>
          <a:xfrm>
            <a:off x="10974917" y="6450013"/>
            <a:ext cx="1090083" cy="323850"/>
          </a:xfrm>
          <a:prstGeom prst="rect">
            <a:avLst/>
          </a:prstGeom>
        </p:spPr>
        <p:txBody>
          <a:bodyPr vert="horz" wrap="square" lIns="91440" tIns="45720" rIns="91440" bIns="45720" numCol="1" anchor="t" anchorCtr="0" compatLnSpc="1">
            <a:prstTxWarp prst="textNoShape">
              <a:avLst/>
            </a:prstTxWarp>
          </a:bodyPr>
          <a:lstStyle>
            <a:lvl1pPr algn="r">
              <a:defRPr sz="1200">
                <a:solidFill>
                  <a:schemeClr val="bg1"/>
                </a:solidFill>
                <a:latin typeface="Corbel" pitchFamily="127" charset="0"/>
                <a:ea typeface="Corbel" pitchFamily="127" charset="0"/>
                <a:cs typeface="Corbel" pitchFamily="127" charset="0"/>
              </a:defRPr>
            </a:lvl1pPr>
          </a:lstStyle>
          <a:p>
            <a:fld id="{63CB56ED-198F-4800-8CC3-42DB713AE057}" type="slidenum">
              <a:rPr lang="en-US"/>
              <a:pPr/>
              <a:t>‹#›</a:t>
            </a:fld>
            <a:endParaRPr lang="en-US"/>
          </a:p>
        </p:txBody>
      </p:sp>
    </p:spTree>
    <p:extLst>
      <p:ext uri="{BB962C8B-B14F-4D97-AF65-F5344CB8AC3E}">
        <p14:creationId xmlns:p14="http://schemas.microsoft.com/office/powerpoint/2010/main" val="333753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imary">
    <p:spTree>
      <p:nvGrpSpPr>
        <p:cNvPr id="1" name=""/>
        <p:cNvGrpSpPr/>
        <p:nvPr/>
      </p:nvGrpSpPr>
      <p:grpSpPr>
        <a:xfrm>
          <a:off x="0" y="0"/>
          <a:ext cx="0" cy="0"/>
          <a:chOff x="0" y="0"/>
          <a:chExt cx="0" cy="0"/>
        </a:xfrm>
      </p:grpSpPr>
      <p:sp>
        <p:nvSpPr>
          <p:cNvPr id="3" name="Content Placeholder 2"/>
          <p:cNvSpPr>
            <a:spLocks noGrp="1"/>
          </p:cNvSpPr>
          <p:nvPr userDrawn="1">
            <p:ph idx="1"/>
          </p:nvPr>
        </p:nvSpPr>
        <p:spPr>
          <a:xfrm>
            <a:off x="463552" y="1332869"/>
            <a:ext cx="10661997" cy="4839468"/>
          </a:xfrm>
          <a:prstGeom prst="rect">
            <a:avLst/>
          </a:prstGeom>
          <a:noFill/>
          <a:ln>
            <a:noFill/>
          </a:ln>
        </p:spPr>
        <p:txBody>
          <a:bodyPr vert="horz" wrap="square" lIns="0" tIns="91440" rIns="0" bIns="0" numCol="1" anchor="t" anchorCtr="0" compatLnSpc="1">
            <a:prstTxWarp prst="textNoShape">
              <a:avLst/>
            </a:prstTxWarp>
            <a:noAutofit/>
          </a:bodyPr>
          <a:lstStyle>
            <a:lvl1pPr marL="254311" indent="-154303">
              <a:spcBef>
                <a:spcPts val="1080"/>
              </a:spcBef>
              <a:spcAft>
                <a:spcPts val="0"/>
              </a:spcAft>
              <a:buClr>
                <a:srgbClr val="5C4383"/>
              </a:buClr>
              <a:buSzPct val="95000"/>
              <a:defRPr lang="en-US" sz="2160" dirty="0" smtClean="0"/>
            </a:lvl1pPr>
            <a:lvl2pPr marL="615777" indent="-152872">
              <a:spcBef>
                <a:spcPts val="540"/>
              </a:spcBef>
              <a:spcAft>
                <a:spcPts val="0"/>
              </a:spcAft>
              <a:buClr>
                <a:srgbClr val="008996"/>
              </a:buClr>
              <a:buSzPct val="90000"/>
              <a:buFont typeface="Arial" panose="020B0604020202020204" pitchFamily="34" charset="0"/>
              <a:buChar char="•"/>
              <a:defRPr lang="en-US" sz="2160" dirty="0" smtClean="0"/>
            </a:lvl2pPr>
            <a:lvl3pPr marL="922950" indent="-151443">
              <a:spcBef>
                <a:spcPts val="1080"/>
              </a:spcBef>
              <a:spcAft>
                <a:spcPts val="0"/>
              </a:spcAft>
              <a:buClr>
                <a:srgbClr val="0064A8"/>
              </a:buClr>
              <a:defRPr lang="en-US" sz="1800" dirty="0" smtClean="0"/>
            </a:lvl3pPr>
            <a:lvl4pPr>
              <a:spcBef>
                <a:spcPts val="1080"/>
              </a:spcBef>
              <a:spcAft>
                <a:spcPts val="0"/>
              </a:spcAft>
              <a:defRPr lang="en-US" sz="1620" dirty="0" smtClean="0"/>
            </a:lvl4pPr>
            <a:lvl5pPr>
              <a:spcBef>
                <a:spcPts val="1080"/>
              </a:spcBef>
              <a:spcAft>
                <a:spcPts val="0"/>
              </a:spcAft>
              <a:defRPr lang="en-US" sz="1620" dirty="0" smtClean="0"/>
            </a:lvl5pPr>
            <a:lvl6pPr>
              <a:spcBef>
                <a:spcPts val="1080"/>
              </a:spcBef>
              <a:spcAft>
                <a:spcPts val="0"/>
              </a:spcAft>
              <a:defRPr lang="en-US" sz="1620" dirty="0" smtClean="0">
                <a:solidFill>
                  <a:schemeClr val="tx1">
                    <a:lumMod val="65000"/>
                    <a:lumOff val="35000"/>
                  </a:schemeClr>
                </a:solidFill>
              </a:defRPr>
            </a:lvl6pPr>
            <a:lvl7pPr>
              <a:spcBef>
                <a:spcPts val="1080"/>
              </a:spcBef>
              <a:spcAft>
                <a:spcPts val="0"/>
              </a:spcAft>
              <a:defRPr lang="en-US" sz="1620" dirty="0" smtClean="0">
                <a:solidFill>
                  <a:schemeClr val="tx1">
                    <a:lumMod val="65000"/>
                    <a:lumOff val="35000"/>
                  </a:schemeClr>
                </a:solidFill>
              </a:defRPr>
            </a:lvl7pPr>
            <a:lvl8pPr>
              <a:spcBef>
                <a:spcPts val="1080"/>
              </a:spcBef>
              <a:spcAft>
                <a:spcPts val="0"/>
              </a:spcAft>
              <a:defRPr lang="en-US" sz="1620" dirty="0" smtClean="0">
                <a:solidFill>
                  <a:schemeClr val="tx1">
                    <a:lumMod val="65000"/>
                    <a:lumOff val="35000"/>
                  </a:schemeClr>
                </a:solidFill>
              </a:defRPr>
            </a:lvl8pPr>
            <a:lvl9pPr>
              <a:spcBef>
                <a:spcPts val="1080"/>
              </a:spcBef>
              <a:spcAft>
                <a:spcPts val="0"/>
              </a:spcAft>
              <a:defRPr sz="1620" dirty="0">
                <a:solidFill>
                  <a:schemeClr val="tx1">
                    <a:lumMod val="65000"/>
                    <a:lumOff val="3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dirty="0"/>
          </a:p>
        </p:txBody>
      </p:sp>
      <p:sp>
        <p:nvSpPr>
          <p:cNvPr id="21" name="Title 1"/>
          <p:cNvSpPr>
            <a:spLocks noGrp="1"/>
          </p:cNvSpPr>
          <p:nvPr userDrawn="1">
            <p:ph type="title"/>
          </p:nvPr>
        </p:nvSpPr>
        <p:spPr>
          <a:xfrm>
            <a:off x="463549" y="574034"/>
            <a:ext cx="10988675" cy="665443"/>
          </a:xfrm>
          <a:noFill/>
        </p:spPr>
        <p:txBody>
          <a:bodyPr lIns="0" tIns="0" rIns="0" bIns="0">
            <a:normAutofit/>
          </a:bodyPr>
          <a:lstStyle>
            <a:lvl1pPr>
              <a:defRPr sz="3240">
                <a:solidFill>
                  <a:srgbClr val="5C4383"/>
                </a:solidFill>
              </a:defRPr>
            </a:lvl1pPr>
          </a:lstStyle>
          <a:p>
            <a:r>
              <a:rPr lang="en-US" dirty="0"/>
              <a:t>Click to edit Master title style</a:t>
            </a:r>
            <a:endParaRPr lang="en-CA" dirty="0"/>
          </a:p>
        </p:txBody>
      </p:sp>
    </p:spTree>
    <p:extLst>
      <p:ext uri="{BB962C8B-B14F-4D97-AF65-F5344CB8AC3E}">
        <p14:creationId xmlns:p14="http://schemas.microsoft.com/office/powerpoint/2010/main" val="4233456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081048"/>
          </a:xfrm>
          <a:solidFill>
            <a:srgbClr val="FFFFFF">
              <a:alpha val="62000"/>
            </a:srgbClr>
          </a:solidFill>
          <a:effectLst/>
        </p:spPr>
        <p:txBody>
          <a:bodyPr wrap="square" lIns="274320" tIns="274320" rIns="274320" bIns="274320" rtlCol="0" anchor="t" anchorCtr="0">
            <a:noAutofit/>
          </a:bodyPr>
          <a:lstStyle>
            <a:lvl1pPr algn="ctr">
              <a:defRPr lang="en-US" sz="4267" b="0" baseline="0" dirty="0">
                <a:solidFill>
                  <a:schemeClr val="tx1"/>
                </a:solidFill>
                <a:latin typeface="Franklin Gothic Book" panose="020B0503020102020204" pitchFamily="34" charset="0"/>
                <a:ea typeface="+mn-ea"/>
              </a:defRPr>
            </a:lvl1pPr>
          </a:lstStyle>
          <a:p>
            <a:pPr marL="0" lvl="0" algn="l">
              <a:lnSpc>
                <a:spcPct val="90000"/>
              </a:lnSpc>
              <a:spcAft>
                <a:spcPts val="8400"/>
              </a:spcAft>
            </a:pPr>
            <a:endParaRPr lang="en-US"/>
          </a:p>
        </p:txBody>
      </p:sp>
    </p:spTree>
    <p:extLst>
      <p:ext uri="{BB962C8B-B14F-4D97-AF65-F5344CB8AC3E}">
        <p14:creationId xmlns:p14="http://schemas.microsoft.com/office/powerpoint/2010/main" val="275053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2081048"/>
          </a:xfrm>
          <a:solidFill>
            <a:srgbClr val="FFFFFF">
              <a:alpha val="62000"/>
            </a:srgbClr>
          </a:solidFill>
          <a:effectLst/>
        </p:spPr>
        <p:txBody>
          <a:bodyPr wrap="square" lIns="274320" tIns="274320" rIns="274320" bIns="274320" rtlCol="0" anchor="t" anchorCtr="0">
            <a:noAutofit/>
          </a:bodyPr>
          <a:lstStyle>
            <a:lvl1pPr algn="ctr">
              <a:defRPr lang="en-US" sz="4267" b="0" baseline="0" dirty="0">
                <a:solidFill>
                  <a:schemeClr val="tx1"/>
                </a:solidFill>
                <a:latin typeface="Franklin Gothic Book" panose="020B0503020102020204" pitchFamily="34" charset="0"/>
                <a:ea typeface="+mn-ea"/>
              </a:defRPr>
            </a:lvl1pPr>
          </a:lstStyle>
          <a:p>
            <a:pPr marL="0" lvl="0" algn="l">
              <a:lnSpc>
                <a:spcPct val="90000"/>
              </a:lnSpc>
              <a:spcAft>
                <a:spcPts val="8400"/>
              </a:spcAft>
            </a:pPr>
            <a:endParaRPr lang="en-US"/>
          </a:p>
        </p:txBody>
      </p:sp>
    </p:spTree>
    <p:extLst>
      <p:ext uri="{BB962C8B-B14F-4D97-AF65-F5344CB8AC3E}">
        <p14:creationId xmlns:p14="http://schemas.microsoft.com/office/powerpoint/2010/main" val="4710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section divi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
        <p:nvSpPr>
          <p:cNvPr id="5" name="Rectangle 4"/>
          <p:cNvSpPr/>
          <p:nvPr/>
        </p:nvSpPr>
        <p:spPr>
          <a:xfrm>
            <a:off x="1219200" y="0"/>
            <a:ext cx="10972800" cy="3843453"/>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6" name="Rectangle 5"/>
          <p:cNvSpPr/>
          <p:nvPr/>
        </p:nvSpPr>
        <p:spPr>
          <a:xfrm>
            <a:off x="1219200" y="5291252"/>
            <a:ext cx="10972800" cy="1566749"/>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cxnSp>
        <p:nvCxnSpPr>
          <p:cNvPr id="8" name="Straight Connector 7"/>
          <p:cNvCxnSpPr>
            <a:cxnSpLocks/>
          </p:cNvCxnSpPr>
          <p:nvPr/>
        </p:nvCxnSpPr>
        <p:spPr>
          <a:xfrm>
            <a:off x="1219200" y="3843455"/>
            <a:ext cx="10972800" cy="0"/>
          </a:xfrm>
          <a:prstGeom prst="line">
            <a:avLst/>
          </a:prstGeom>
          <a:ln>
            <a:solidFill>
              <a:srgbClr val="005993"/>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cxnSpLocks/>
          </p:cNvCxnSpPr>
          <p:nvPr/>
        </p:nvCxnSpPr>
        <p:spPr>
          <a:xfrm>
            <a:off x="1219200" y="5291255"/>
            <a:ext cx="10972800" cy="0"/>
          </a:xfrm>
          <a:prstGeom prst="line">
            <a:avLst/>
          </a:prstGeom>
          <a:ln>
            <a:solidFill>
              <a:srgbClr val="005993"/>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B8050C48-8EF4-E147-8D03-754A2534621A}"/>
              </a:ext>
            </a:extLst>
          </p:cNvPr>
          <p:cNvSpPr>
            <a:spLocks noGrp="1"/>
          </p:cNvSpPr>
          <p:nvPr>
            <p:ph sz="quarter" idx="11" hasCustomPrompt="1"/>
          </p:nvPr>
        </p:nvSpPr>
        <p:spPr>
          <a:xfrm>
            <a:off x="0" y="3843449"/>
            <a:ext cx="12192000" cy="1447800"/>
          </a:xfrm>
        </p:spPr>
        <p:txBody>
          <a:bodyPr lIns="914400" tIns="182880"/>
          <a:lstStyle>
            <a:lvl1pPr marL="0" indent="0">
              <a:buNone/>
              <a:defRPr sz="2667"/>
            </a:lvl1pPr>
          </a:lstStyle>
          <a:p>
            <a:pPr lvl="0"/>
            <a:r>
              <a:rPr lang="en-US"/>
              <a:t>EDIT MASTER TEXT STYLES</a:t>
            </a:r>
          </a:p>
        </p:txBody>
      </p:sp>
    </p:spTree>
    <p:extLst>
      <p:ext uri="{BB962C8B-B14F-4D97-AF65-F5344CB8AC3E}">
        <p14:creationId xmlns:p14="http://schemas.microsoft.com/office/powerpoint/2010/main" val="23127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section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
        <p:nvSpPr>
          <p:cNvPr id="4" name="Rectangle 3"/>
          <p:cNvSpPr/>
          <p:nvPr/>
        </p:nvSpPr>
        <p:spPr>
          <a:xfrm>
            <a:off x="1219200" y="5300682"/>
            <a:ext cx="10972800" cy="1557319"/>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a:p>
        </p:txBody>
      </p:sp>
      <p:sp>
        <p:nvSpPr>
          <p:cNvPr id="2" name="Title 1"/>
          <p:cNvSpPr>
            <a:spLocks noGrp="1"/>
          </p:cNvSpPr>
          <p:nvPr>
            <p:ph type="title"/>
          </p:nvPr>
        </p:nvSpPr>
        <p:spPr>
          <a:xfrm>
            <a:off x="0" y="3840481"/>
            <a:ext cx="12192000" cy="1460201"/>
          </a:xfrm>
          <a:noFill/>
        </p:spPr>
        <p:txBody>
          <a:bodyPr lIns="914400" tIns="182880" anchor="t" anchorCtr="0"/>
          <a:lstStyle>
            <a:lvl1pPr algn="l">
              <a:defRPr sz="2667">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7F88D330-12DE-8944-B8A0-807802961FF0}"/>
              </a:ext>
            </a:extLst>
          </p:cNvPr>
          <p:cNvCxnSpPr>
            <a:cxnSpLocks/>
          </p:cNvCxnSpPr>
          <p:nvPr userDrawn="1"/>
        </p:nvCxnSpPr>
        <p:spPr>
          <a:xfrm>
            <a:off x="1219200" y="3843455"/>
            <a:ext cx="10972800" cy="0"/>
          </a:xfrm>
          <a:prstGeom prst="line">
            <a:avLst/>
          </a:prstGeom>
          <a:ln>
            <a:solidFill>
              <a:srgbClr val="005993"/>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A78BC12-E924-BE4D-BEBD-471F495E8003}"/>
              </a:ext>
            </a:extLst>
          </p:cNvPr>
          <p:cNvCxnSpPr>
            <a:cxnSpLocks/>
          </p:cNvCxnSpPr>
          <p:nvPr userDrawn="1"/>
        </p:nvCxnSpPr>
        <p:spPr>
          <a:xfrm>
            <a:off x="1219200" y="5291255"/>
            <a:ext cx="10972800" cy="0"/>
          </a:xfrm>
          <a:prstGeom prst="line">
            <a:avLst/>
          </a:prstGeom>
          <a:ln>
            <a:solidFill>
              <a:srgbClr val="00599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59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a:lstStyle/>
          <a:p>
            <a:r>
              <a:rPr lang="en-US"/>
              <a:t>Click to edit Master title style</a:t>
            </a:r>
          </a:p>
        </p:txBody>
      </p:sp>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Tree>
    <p:extLst>
      <p:ext uri="{BB962C8B-B14F-4D97-AF65-F5344CB8AC3E}">
        <p14:creationId xmlns:p14="http://schemas.microsoft.com/office/powerpoint/2010/main" val="343793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365760" tIns="365760" rIns="365760" bIns="365760"/>
          <a:lstStyle>
            <a:lvl1pPr>
              <a:defRPr sz="3733"/>
            </a:lvl1pPr>
          </a:lstStyle>
          <a:p>
            <a:r>
              <a:rPr lang="en-US"/>
              <a:t>Click to edit Master title style</a:t>
            </a:r>
          </a:p>
        </p:txBody>
      </p:sp>
      <p:sp>
        <p:nvSpPr>
          <p:cNvPr id="3" name="Content Placeholder 2"/>
          <p:cNvSpPr>
            <a:spLocks noGrp="1"/>
          </p:cNvSpPr>
          <p:nvPr>
            <p:ph idx="1" hasCustomPrompt="1"/>
          </p:nvPr>
        </p:nvSpPr>
        <p:spPr/>
        <p:txBody>
          <a:bodyPr lIns="457200" t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3B2219B-A352-AE49-8A34-F169F5F50B5A}" type="slidenum">
              <a:rPr lang="en-US" smtClean="0"/>
              <a:pPr/>
              <a:t>‹#›</a:t>
            </a:fld>
            <a:endParaRPr lang="en-US"/>
          </a:p>
        </p:txBody>
      </p:sp>
    </p:spTree>
    <p:extLst>
      <p:ext uri="{BB962C8B-B14F-4D97-AF65-F5344CB8AC3E}">
        <p14:creationId xmlns:p14="http://schemas.microsoft.com/office/powerpoint/2010/main" val="145168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6697-8C60-47F0-A0D8-66EC2C818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96BAF-FB11-475F-99C1-C14D58F1D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56A90-6515-49A1-9954-558E761E773C}"/>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575317A2-17B6-4C2E-8450-F8B697A4C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4FB1-034A-44AD-8242-1330A7347E8C}"/>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2830225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Rectangle 5"/>
          <p:cNvSpPr/>
          <p:nvPr userDrawn="1"/>
        </p:nvSpPr>
        <p:spPr>
          <a:xfrm>
            <a:off x="0" y="1705132"/>
            <a:ext cx="12192000" cy="4655483"/>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83B2219B-A352-AE49-8A34-F169F5F50B5A}" type="slidenum">
              <a:rPr lang="en-US" smtClean="0"/>
              <a:pPr/>
              <a:t>‹#›</a:t>
            </a:fld>
            <a:endParaRPr lang="en-US"/>
          </a:p>
        </p:txBody>
      </p:sp>
      <p:sp>
        <p:nvSpPr>
          <p:cNvPr id="3" name="Content Placeholder 2"/>
          <p:cNvSpPr>
            <a:spLocks noGrp="1"/>
          </p:cNvSpPr>
          <p:nvPr>
            <p:ph sz="half" idx="1"/>
          </p:nvPr>
        </p:nvSpPr>
        <p:spPr>
          <a:xfrm>
            <a:off x="1" y="1706878"/>
            <a:ext cx="6094099" cy="4313935"/>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4380" y="1706878"/>
            <a:ext cx="6077621" cy="4315551"/>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a:cxnSpLocks/>
            <a:stCxn id="6" idx="0"/>
            <a:endCxn id="6" idx="2"/>
          </p:cNvCxnSpPr>
          <p:nvPr userDrawn="1"/>
        </p:nvCxnSpPr>
        <p:spPr>
          <a:xfrm>
            <a:off x="6096000" y="1705132"/>
            <a:ext cx="0" cy="465548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0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
        <p:nvSpPr>
          <p:cNvPr id="7" name="Rectangle 6"/>
          <p:cNvSpPr/>
          <p:nvPr userDrawn="1"/>
        </p:nvSpPr>
        <p:spPr>
          <a:xfrm>
            <a:off x="0" y="1706877"/>
            <a:ext cx="12192000" cy="4551047"/>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a:cxnSpLocks/>
          </p:cNvCxnSpPr>
          <p:nvPr userDrawn="1"/>
        </p:nvCxnSpPr>
        <p:spPr>
          <a:xfrm flipV="1">
            <a:off x="4064000" y="1449494"/>
            <a:ext cx="0" cy="480843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userDrawn="1"/>
        </p:nvCxnSpPr>
        <p:spPr>
          <a:xfrm flipV="1">
            <a:off x="8128000" y="1449494"/>
            <a:ext cx="0" cy="480843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a:spLocks noGrp="1"/>
          </p:cNvSpPr>
          <p:nvPr>
            <p:ph sz="half" idx="1"/>
          </p:nvPr>
        </p:nvSpPr>
        <p:spPr>
          <a:xfrm>
            <a:off x="0" y="1706875"/>
            <a:ext cx="4059936"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sz="half" idx="11"/>
          </p:nvPr>
        </p:nvSpPr>
        <p:spPr>
          <a:xfrm>
            <a:off x="4066051" y="1706875"/>
            <a:ext cx="4059936"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p:cNvSpPr>
            <a:spLocks noGrp="1"/>
          </p:cNvSpPr>
          <p:nvPr>
            <p:ph sz="half" idx="12"/>
          </p:nvPr>
        </p:nvSpPr>
        <p:spPr>
          <a:xfrm>
            <a:off x="8132064" y="1706875"/>
            <a:ext cx="4059936"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
        <p:nvSpPr>
          <p:cNvPr id="7" name="Rectangle 6"/>
          <p:cNvSpPr/>
          <p:nvPr userDrawn="1"/>
        </p:nvSpPr>
        <p:spPr>
          <a:xfrm>
            <a:off x="0" y="1706877"/>
            <a:ext cx="12192000" cy="4551047"/>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a:cxnSpLocks/>
          </p:cNvCxnSpPr>
          <p:nvPr userDrawn="1"/>
        </p:nvCxnSpPr>
        <p:spPr>
          <a:xfrm flipV="1">
            <a:off x="3048000" y="1664832"/>
            <a:ext cx="0" cy="480843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userDrawn="1"/>
        </p:nvCxnSpPr>
        <p:spPr>
          <a:xfrm flipV="1">
            <a:off x="6096000" y="1664832"/>
            <a:ext cx="0" cy="480843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a:spLocks noGrp="1"/>
          </p:cNvSpPr>
          <p:nvPr>
            <p:ph sz="half" idx="1" hasCustomPrompt="1"/>
          </p:nvPr>
        </p:nvSpPr>
        <p:spPr>
          <a:xfrm>
            <a:off x="0" y="1706875"/>
            <a:ext cx="3048000"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Content Placeholder 2"/>
          <p:cNvSpPr>
            <a:spLocks noGrp="1"/>
          </p:cNvSpPr>
          <p:nvPr>
            <p:ph sz="half" idx="11" hasCustomPrompt="1"/>
          </p:nvPr>
        </p:nvSpPr>
        <p:spPr>
          <a:xfrm>
            <a:off x="3048000" y="1706875"/>
            <a:ext cx="3048000"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half" idx="12" hasCustomPrompt="1"/>
          </p:nvPr>
        </p:nvSpPr>
        <p:spPr>
          <a:xfrm>
            <a:off x="6096000" y="1706875"/>
            <a:ext cx="3048000"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B6583074-8A85-1C4C-9E74-9170459BD77E}"/>
              </a:ext>
            </a:extLst>
          </p:cNvPr>
          <p:cNvCxnSpPr>
            <a:cxnSpLocks/>
          </p:cNvCxnSpPr>
          <p:nvPr userDrawn="1"/>
        </p:nvCxnSpPr>
        <p:spPr>
          <a:xfrm flipV="1">
            <a:off x="9144000" y="1664832"/>
            <a:ext cx="0" cy="4808431"/>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6DA72502-D74E-C54B-A6FD-9176A2592501}"/>
              </a:ext>
            </a:extLst>
          </p:cNvPr>
          <p:cNvSpPr>
            <a:spLocks noGrp="1"/>
          </p:cNvSpPr>
          <p:nvPr>
            <p:ph sz="half" idx="13" hasCustomPrompt="1"/>
          </p:nvPr>
        </p:nvSpPr>
        <p:spPr>
          <a:xfrm>
            <a:off x="9144000" y="1706880"/>
            <a:ext cx="3048000" cy="3156579"/>
          </a:xfrm>
        </p:spPr>
        <p:txBody>
          <a:bodyPr lIns="182880"/>
          <a:lstStyle>
            <a:lvl1pPr>
              <a:spcBef>
                <a:spcPts val="1200"/>
              </a:spcBef>
              <a:defRPr sz="2667"/>
            </a:lvl1pPr>
            <a:lvl2pPr>
              <a:spcBef>
                <a:spcPts val="600"/>
              </a:spcBef>
              <a:defRPr sz="2667"/>
            </a:lvl2pPr>
            <a:lvl3pPr>
              <a:spcBef>
                <a:spcPts val="600"/>
              </a:spcBef>
              <a:defRPr sz="2667"/>
            </a:lvl3pPr>
            <a:lvl4pPr>
              <a:spcBef>
                <a:spcPts val="600"/>
              </a:spcBef>
              <a:defRPr sz="2667"/>
            </a:lvl4pPr>
            <a:lvl5pPr>
              <a:spcBef>
                <a:spcPts val="600"/>
              </a:spcBef>
              <a:defRPr sz="2667"/>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193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thi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B2219B-A352-AE49-8A34-F169F5F50B5A}" type="slidenum">
              <a:rPr lang="en-US" smtClean="0"/>
              <a:pPr/>
              <a:t>‹#›</a:t>
            </a:fld>
            <a:endParaRPr lang="en-US"/>
          </a:p>
        </p:txBody>
      </p:sp>
      <p:sp>
        <p:nvSpPr>
          <p:cNvPr id="6" name="Rectangle 5"/>
          <p:cNvSpPr/>
          <p:nvPr userDrawn="1"/>
        </p:nvSpPr>
        <p:spPr>
          <a:xfrm>
            <a:off x="0" y="1706877"/>
            <a:ext cx="4876800" cy="4767072"/>
          </a:xfrm>
          <a:prstGeom prst="rect">
            <a:avLst/>
          </a:prstGeom>
          <a:solidFill>
            <a:srgbClr val="D2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flipV="1">
            <a:off x="4047068" y="1706880"/>
            <a:ext cx="8144933" cy="18627"/>
          </a:xfrm>
          <a:prstGeom prst="line">
            <a:avLst/>
          </a:prstGeom>
          <a:ln w="38100" cmpd="sng">
            <a:solidFill>
              <a:srgbClr val="D2DADA"/>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4055535" y="6425184"/>
            <a:ext cx="8144933" cy="18627"/>
          </a:xfrm>
          <a:prstGeom prst="line">
            <a:avLst/>
          </a:prstGeom>
          <a:ln w="38100" cmpd="sng">
            <a:solidFill>
              <a:srgbClr val="D2DADA"/>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half" idx="11"/>
          </p:nvPr>
        </p:nvSpPr>
        <p:spPr>
          <a:xfrm>
            <a:off x="0" y="1706877"/>
            <a:ext cx="4876800" cy="4616027"/>
          </a:xfrm>
        </p:spPr>
        <p:txBody>
          <a:bodyPr lIns="182880"/>
          <a:lstStyle>
            <a:lvl1pPr>
              <a:spcBef>
                <a:spcPts val="1200"/>
              </a:spcBef>
              <a:defRPr sz="2667"/>
            </a:lvl1pPr>
            <a:lvl2pPr>
              <a:spcBef>
                <a:spcPts val="600"/>
              </a:spcBef>
              <a:defRPr sz="2000"/>
            </a:lvl2pPr>
            <a:lvl3pPr>
              <a:spcBef>
                <a:spcPts val="600"/>
              </a:spcBef>
              <a:defRPr sz="2000"/>
            </a:lvl3pPr>
            <a:lvl4pPr>
              <a:spcBef>
                <a:spcPts val="600"/>
              </a:spcBef>
              <a:defRPr sz="2000"/>
            </a:lvl4pPr>
            <a:lvl5pPr>
              <a:spcBef>
                <a:spcPts val="600"/>
              </a:spcBef>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51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3B2219B-A352-AE49-8A34-F169F5F50B5A}" type="slidenum">
              <a:rPr lang="en-US" smtClean="0"/>
              <a:pPr/>
              <a:t>‹#›</a:t>
            </a:fld>
            <a:endParaRPr lang="en-US"/>
          </a:p>
        </p:txBody>
      </p:sp>
    </p:spTree>
    <p:extLst>
      <p:ext uri="{BB962C8B-B14F-4D97-AF65-F5344CB8AC3E}">
        <p14:creationId xmlns:p14="http://schemas.microsoft.com/office/powerpoint/2010/main" val="28942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7337-F905-4267-9BB3-5A7F9A34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49A4C-A0BE-498C-A1EA-4B2F800C9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1C724-0545-47FE-885B-068307ADEA01}"/>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40EAEA83-5BAA-461B-89D2-D3DC3373A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C70A7-083B-48BE-A8A0-572D6AF080EC}"/>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2402017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F4B9-DE61-4D21-9963-676053FD29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4C9985-C0A1-4F18-8313-6B02CAC3B2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F9674C-289D-41C9-8172-59BCE45A14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F25AB-553B-4C20-8AD8-D001DB488B9A}"/>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6" name="Footer Placeholder 5">
            <a:extLst>
              <a:ext uri="{FF2B5EF4-FFF2-40B4-BE49-F238E27FC236}">
                <a16:creationId xmlns:a16="http://schemas.microsoft.com/office/drawing/2014/main" id="{18AA98D5-F58B-40E9-8533-B5078F751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5853D-97B8-463C-B8CF-C0AA4C71D838}"/>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261123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ACB4-0256-4633-B24F-8463FDCA7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C8D9F-6740-4F25-9863-789672D20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343FC-2FAC-4B4F-9F3D-BCF17CA0B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4D1463-2DE3-4730-BE4B-75F0F7956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6D48-EC13-4F5D-8947-B36543A192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505502-8819-4461-95D9-B213EA96CE33}"/>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8" name="Footer Placeholder 7">
            <a:extLst>
              <a:ext uri="{FF2B5EF4-FFF2-40B4-BE49-F238E27FC236}">
                <a16:creationId xmlns:a16="http://schemas.microsoft.com/office/drawing/2014/main" id="{B4F9F951-7C89-4239-8907-81F861BF6A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E69D51-3D02-42F7-8E43-0031EF313C0E}"/>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324304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157C-097A-4662-8865-383515E735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CE6EC1-B002-47CA-BB3C-0727A484B24D}"/>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4" name="Footer Placeholder 3">
            <a:extLst>
              <a:ext uri="{FF2B5EF4-FFF2-40B4-BE49-F238E27FC236}">
                <a16:creationId xmlns:a16="http://schemas.microsoft.com/office/drawing/2014/main" id="{3617B03C-40A0-4691-A173-C9416F403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444CA3-0A3C-48D2-827B-ABF3EC8DD5DC}"/>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3499175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08C125-CCEE-4C19-84E5-ABDF2603B809}"/>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3" name="Footer Placeholder 2">
            <a:extLst>
              <a:ext uri="{FF2B5EF4-FFF2-40B4-BE49-F238E27FC236}">
                <a16:creationId xmlns:a16="http://schemas.microsoft.com/office/drawing/2014/main" id="{9DBA071B-EBF5-46ED-93BC-66441E78C5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C061B4-39FE-436B-BBAB-D30A1A165D69}"/>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74510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CF4B-2D11-4FAF-B3E0-0CFB98E70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C15B4-C3E1-40C2-8AA2-B845227A2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39483-9ED6-4C37-84FA-98D30C1C8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219848-3035-4291-948C-91C07C1D4211}"/>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6" name="Footer Placeholder 5">
            <a:extLst>
              <a:ext uri="{FF2B5EF4-FFF2-40B4-BE49-F238E27FC236}">
                <a16:creationId xmlns:a16="http://schemas.microsoft.com/office/drawing/2014/main" id="{68448FB8-C95F-4DE4-A4A5-095C9EDF2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54F35-21FC-4091-B072-D2F379E6BE34}"/>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140433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3CAB-7452-4607-AA70-839F25229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BB7572-28CD-49CC-B0D1-9FB6DFB05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2E8FB8-0BC9-440E-A40C-4518A92175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FA1B5-2153-4F91-8C1E-7C9366F061EB}"/>
              </a:ext>
            </a:extLst>
          </p:cNvPr>
          <p:cNvSpPr>
            <a:spLocks noGrp="1"/>
          </p:cNvSpPr>
          <p:nvPr>
            <p:ph type="dt" sz="half" idx="10"/>
          </p:nvPr>
        </p:nvSpPr>
        <p:spPr/>
        <p:txBody>
          <a:bodyPr/>
          <a:lstStyle/>
          <a:p>
            <a:fld id="{895C1044-64F0-4A28-952C-1FD4DD89C89B}" type="datetimeFigureOut">
              <a:rPr lang="en-US" smtClean="0"/>
              <a:t>3/16/21</a:t>
            </a:fld>
            <a:endParaRPr lang="en-US"/>
          </a:p>
        </p:txBody>
      </p:sp>
      <p:sp>
        <p:nvSpPr>
          <p:cNvPr id="6" name="Footer Placeholder 5">
            <a:extLst>
              <a:ext uri="{FF2B5EF4-FFF2-40B4-BE49-F238E27FC236}">
                <a16:creationId xmlns:a16="http://schemas.microsoft.com/office/drawing/2014/main" id="{60225913-2DE6-49C5-A66B-8FAF060EA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D8F63-6EE3-4F48-9B8C-38364CBF8014}"/>
              </a:ext>
            </a:extLst>
          </p:cNvPr>
          <p:cNvSpPr>
            <a:spLocks noGrp="1"/>
          </p:cNvSpPr>
          <p:nvPr>
            <p:ph type="sldNum" sz="quarter" idx="12"/>
          </p:nvPr>
        </p:nvSpPr>
        <p:spPr/>
        <p:txBody>
          <a:bodyPr/>
          <a:lstStyle/>
          <a:p>
            <a:fld id="{9CB3C1B3-0C6E-4854-9414-197B483B60A4}" type="slidenum">
              <a:rPr lang="en-US" smtClean="0"/>
              <a:t>‹#›</a:t>
            </a:fld>
            <a:endParaRPr lang="en-US"/>
          </a:p>
        </p:txBody>
      </p:sp>
    </p:spTree>
    <p:extLst>
      <p:ext uri="{BB962C8B-B14F-4D97-AF65-F5344CB8AC3E}">
        <p14:creationId xmlns:p14="http://schemas.microsoft.com/office/powerpoint/2010/main" val="388461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FEE16-A19F-4F59-8E9B-403F6B158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E5440-EE43-4A37-84CB-DC488C690C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16539-BC75-4840-AA5D-27FD0BD0E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1044-64F0-4A28-952C-1FD4DD89C89B}" type="datetimeFigureOut">
              <a:rPr lang="en-US" smtClean="0"/>
              <a:t>3/16/21</a:t>
            </a:fld>
            <a:endParaRPr lang="en-US"/>
          </a:p>
        </p:txBody>
      </p:sp>
      <p:sp>
        <p:nvSpPr>
          <p:cNvPr id="5" name="Footer Placeholder 4">
            <a:extLst>
              <a:ext uri="{FF2B5EF4-FFF2-40B4-BE49-F238E27FC236}">
                <a16:creationId xmlns:a16="http://schemas.microsoft.com/office/drawing/2014/main" id="{CB838443-187A-439F-A09B-A54C554F2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0A53F1-09B8-4015-A670-D2C2EB0C1B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C1B3-0C6E-4854-9414-197B483B60A4}" type="slidenum">
              <a:rPr lang="en-US" smtClean="0"/>
              <a:t>‹#›</a:t>
            </a:fld>
            <a:endParaRPr lang="en-US"/>
          </a:p>
        </p:txBody>
      </p:sp>
    </p:spTree>
    <p:extLst>
      <p:ext uri="{BB962C8B-B14F-4D97-AF65-F5344CB8AC3E}">
        <p14:creationId xmlns:p14="http://schemas.microsoft.com/office/powerpoint/2010/main" val="4035830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
            <a:ext cx="12192000" cy="1706880"/>
          </a:xfrm>
          <a:prstGeom prst="rect">
            <a:avLst/>
          </a:prstGeom>
        </p:spPr>
        <p:txBody>
          <a:bodyPr vert="horz" lIns="365760" tIns="365760" rIns="365760" bIns="365760" rtlCol="0" anchor="t" anchorCtr="0">
            <a:noAutofit/>
          </a:bodyPr>
          <a:lstStyle/>
          <a:p>
            <a:r>
              <a:rPr lang="en-US"/>
              <a:t>Click to edit Master title style</a:t>
            </a:r>
          </a:p>
        </p:txBody>
      </p:sp>
      <p:sp>
        <p:nvSpPr>
          <p:cNvPr id="3" name="Text Placeholder 2"/>
          <p:cNvSpPr>
            <a:spLocks noGrp="1"/>
          </p:cNvSpPr>
          <p:nvPr>
            <p:ph type="body" idx="1"/>
          </p:nvPr>
        </p:nvSpPr>
        <p:spPr>
          <a:xfrm>
            <a:off x="0" y="1706880"/>
            <a:ext cx="12192000" cy="4632960"/>
          </a:xfrm>
          <a:prstGeom prst="rect">
            <a:avLst/>
          </a:prstGeom>
        </p:spPr>
        <p:txBody>
          <a:bodyPr vert="horz" lIns="457200" tIns="182880" rIns="18288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9347200" y="6595323"/>
            <a:ext cx="2844800" cy="221044"/>
          </a:xfrm>
          <a:prstGeom prst="rect">
            <a:avLst/>
          </a:prstGeom>
        </p:spPr>
        <p:txBody>
          <a:bodyPr vert="horz" lIns="91440" tIns="45720" rIns="91440" bIns="45720" rtlCol="0" anchor="ctr"/>
          <a:lstStyle>
            <a:lvl1pPr algn="r">
              <a:defRPr sz="1200">
                <a:solidFill>
                  <a:schemeClr val="tx1">
                    <a:tint val="75000"/>
                  </a:schemeClr>
                </a:solidFill>
                <a:latin typeface="Franklin Gothic Book"/>
                <a:cs typeface="Franklin Gothic Book"/>
              </a:defRPr>
            </a:lvl1pPr>
          </a:lstStyle>
          <a:p>
            <a:fld id="{83B2219B-A352-AE49-8A34-F169F5F50B5A}" type="slidenum">
              <a:rPr lang="en-US" smtClean="0"/>
              <a:pPr/>
              <a:t>‹#›</a:t>
            </a:fld>
            <a:endParaRPr lang="en-US"/>
          </a:p>
        </p:txBody>
      </p:sp>
    </p:spTree>
    <p:extLst>
      <p:ext uri="{BB962C8B-B14F-4D97-AF65-F5344CB8AC3E}">
        <p14:creationId xmlns:p14="http://schemas.microsoft.com/office/powerpoint/2010/main" val="13556554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100000"/>
        </a:lnSpc>
        <a:spcBef>
          <a:spcPct val="0"/>
        </a:spcBef>
        <a:buNone/>
        <a:defRPr sz="3733" b="0" i="0" kern="1200">
          <a:solidFill>
            <a:schemeClr val="tx1"/>
          </a:solidFill>
          <a:latin typeface="Franklin Gothic Book" panose="020B0503020102020204" pitchFamily="34" charset="0"/>
          <a:ea typeface="+mj-ea"/>
          <a:cs typeface="Franklin Gothic Book" panose="020B0503020102020204" pitchFamily="34" charset="0"/>
        </a:defRPr>
      </a:lvl1pPr>
    </p:titleStyle>
    <p:bodyStyle>
      <a:lvl1pPr marL="228594"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1pPr>
      <a:lvl2pPr marL="741344" indent="-284156"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2pPr>
      <a:lvl3pPr marL="1142971"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3pPr>
      <a:lvl4pPr marL="1600160"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microsoft.com/office/2007/relationships/hdphoto" Target="../media/hdphoto10.wdp"/><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microsoft.com/office/2007/relationships/hdphoto" Target="../media/hdphoto11.wdp"/></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microsoft.com/office/2007/relationships/hdphoto" Target="../media/hdphoto13.wdp"/></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microsoft.com/office/2007/relationships/hdphoto" Target="../media/hdphoto14.wdp"/></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microsoft.com/office/2007/relationships/hdphoto" Target="../media/hdphoto16.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microsoft.com/office/2007/relationships/hdphoto" Target="../media/hdphoto17.wdp"/></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microsoft.com/office/2007/relationships/hdphoto" Target="../media/hdphoto18.wdp"/></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microsoft.com/office/2007/relationships/hdphoto" Target="../media/hdphoto19.wdp"/></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microsoft.com/office/2007/relationships/hdphoto" Target="../media/hdphoto20.wdp"/></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microsoft.com/office/2007/relationships/hdphoto" Target="../media/hdphoto21.wdp"/></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microsoft.com/office/2007/relationships/hdphoto" Target="../media/hdphoto2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microsoft.com/office/2007/relationships/hdphoto" Target="../media/hdphoto23.wdp"/></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microsoft.com/office/2007/relationships/hdphoto" Target="../media/hdphoto24.wdp"/></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microsoft.com/office/2007/relationships/hdphoto" Target="../media/hdphoto25.wdp"/></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microsoft.com/office/2007/relationships/hdphoto" Target="../media/hdphoto26.wdp"/></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microsoft.com/office/2007/relationships/hdphoto" Target="../media/hdphoto27.wdp"/></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microsoft.com/office/2007/relationships/hdphoto" Target="../media/hdphoto28.wdp"/></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microsoft.com/office/2007/relationships/hdphoto" Target="../media/hdphoto29.wdp"/></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microsoft.com/office/2007/relationships/hdphoto" Target="../media/hdphoto30.wdp"/></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microsoft.com/office/2007/relationships/hdphoto" Target="../media/hdphoto31.wdp"/></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3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0AC3A5-1D25-8D45-BFD6-1C241C2A3895}"/>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708" t="21597" r="11357" b="6531"/>
          <a:stretch/>
        </p:blipFill>
        <p:spPr>
          <a:xfrm>
            <a:off x="0" y="-5"/>
            <a:ext cx="12192000" cy="6858004"/>
          </a:xfrm>
          <a:prstGeom prst="rect">
            <a:avLst/>
          </a:prstGeom>
        </p:spPr>
      </p:pic>
      <p:sp>
        <p:nvSpPr>
          <p:cNvPr id="7" name="Rectangle 6">
            <a:extLst>
              <a:ext uri="{FF2B5EF4-FFF2-40B4-BE49-F238E27FC236}">
                <a16:creationId xmlns:a16="http://schemas.microsoft.com/office/drawing/2014/main" id="{1E1A3C74-A4BC-CA46-BD4D-DC18F3FD0DBD}"/>
              </a:ext>
            </a:extLst>
          </p:cNvPr>
          <p:cNvSpPr/>
          <p:nvPr/>
        </p:nvSpPr>
        <p:spPr>
          <a:xfrm>
            <a:off x="-9024" y="-5"/>
            <a:ext cx="12192000" cy="6857997"/>
          </a:xfrm>
          <a:prstGeom prst="rect">
            <a:avLst/>
          </a:prstGeom>
          <a:gradFill>
            <a:gsLst>
              <a:gs pos="0">
                <a:schemeClr val="bg1">
                  <a:alpha val="62000"/>
                </a:schemeClr>
              </a:gs>
              <a:gs pos="100000">
                <a:schemeClr val="bg1">
                  <a:alpha val="43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a:extLst>
              <a:ext uri="{FF2B5EF4-FFF2-40B4-BE49-F238E27FC236}">
                <a16:creationId xmlns:a16="http://schemas.microsoft.com/office/drawing/2014/main" id="{E1AA7D57-A423-9740-A6FB-F0ADED260633}"/>
              </a:ext>
            </a:extLst>
          </p:cNvPr>
          <p:cNvSpPr/>
          <p:nvPr/>
        </p:nvSpPr>
        <p:spPr>
          <a:xfrm>
            <a:off x="0" y="6075850"/>
            <a:ext cx="12182976" cy="483577"/>
          </a:xfrm>
          <a:custGeom>
            <a:avLst/>
            <a:gdLst>
              <a:gd name="connsiteX0" fmla="*/ 0 w 3037581"/>
              <a:gd name="connsiteY0" fmla="*/ 0 h 1822549"/>
              <a:gd name="connsiteX1" fmla="*/ 3037581 w 3037581"/>
              <a:gd name="connsiteY1" fmla="*/ 0 h 1822549"/>
              <a:gd name="connsiteX2" fmla="*/ 3037581 w 3037581"/>
              <a:gd name="connsiteY2" fmla="*/ 1822549 h 1822549"/>
              <a:gd name="connsiteX3" fmla="*/ 0 w 3037581"/>
              <a:gd name="connsiteY3" fmla="*/ 1822549 h 1822549"/>
              <a:gd name="connsiteX4" fmla="*/ 0 w 3037581"/>
              <a:gd name="connsiteY4" fmla="*/ 0 h 1822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581" h="1822549">
                <a:moveTo>
                  <a:pt x="0" y="0"/>
                </a:moveTo>
                <a:lnTo>
                  <a:pt x="3037581" y="0"/>
                </a:lnTo>
                <a:lnTo>
                  <a:pt x="3037581" y="1822549"/>
                </a:lnTo>
                <a:lnTo>
                  <a:pt x="0" y="1822549"/>
                </a:lnTo>
                <a:lnTo>
                  <a:pt x="0" y="0"/>
                </a:lnTo>
                <a:close/>
              </a:path>
            </a:pathLst>
          </a:custGeom>
          <a:solidFill>
            <a:schemeClr val="bg1">
              <a:alpha val="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algn="ctr" defTabSz="977876">
              <a:lnSpc>
                <a:spcPct val="90000"/>
              </a:lnSpc>
              <a:spcBef>
                <a:spcPct val="0"/>
              </a:spcBef>
              <a:spcAft>
                <a:spcPct val="35000"/>
              </a:spcAft>
            </a:pPr>
            <a:r>
              <a:rPr lang="en-US" sz="1600" dirty="0">
                <a:solidFill>
                  <a:schemeClr val="tx1"/>
                </a:solidFill>
              </a:rPr>
              <a:t>Led by the RAND Corporation in partnership with Vizient/CDN; funded by the Patient-Centered Outcomes Research Institute (PCORI) </a:t>
            </a:r>
          </a:p>
        </p:txBody>
      </p:sp>
      <p:pic>
        <p:nvPicPr>
          <p:cNvPr id="5" name="Picture 4">
            <a:extLst>
              <a:ext uri="{FF2B5EF4-FFF2-40B4-BE49-F238E27FC236}">
                <a16:creationId xmlns:a16="http://schemas.microsoft.com/office/drawing/2014/main" id="{3582F66D-33F0-8345-A5B7-FDA3E4F57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2894" y="3122949"/>
            <a:ext cx="7186212" cy="3672953"/>
          </a:xfrm>
          <a:prstGeom prst="rect">
            <a:avLst/>
          </a:prstGeom>
        </p:spPr>
      </p:pic>
      <p:sp>
        <p:nvSpPr>
          <p:cNvPr id="2" name="Title 1">
            <a:extLst>
              <a:ext uri="{FF2B5EF4-FFF2-40B4-BE49-F238E27FC236}">
                <a16:creationId xmlns:a16="http://schemas.microsoft.com/office/drawing/2014/main" id="{7A84EDBC-5D02-594C-9BB1-70FA8C2D0B7C}"/>
              </a:ext>
            </a:extLst>
          </p:cNvPr>
          <p:cNvSpPr>
            <a:spLocks noGrp="1"/>
          </p:cNvSpPr>
          <p:nvPr>
            <p:ph type="ctrTitle"/>
          </p:nvPr>
        </p:nvSpPr>
        <p:spPr>
          <a:noFill/>
        </p:spPr>
        <p:txBody>
          <a:bodyPr vert="horz" lIns="365760" tIns="457200" rIns="365760" bIns="45720" rtlCol="0" anchor="ctr">
            <a:noAutofit/>
          </a:bodyPr>
          <a:lstStyle/>
          <a:p>
            <a:pPr algn="ctr"/>
            <a:r>
              <a:rPr lang="en-US" sz="4800" dirty="0">
                <a:latin typeface="Franklin Gothic Book" panose="020B0503020102020204" pitchFamily="34" charset="0"/>
              </a:rPr>
              <a:t>Stress First Aid for Health Care Workers during the COVID-19 Pandemic</a:t>
            </a:r>
          </a:p>
        </p:txBody>
      </p:sp>
      <p:sp>
        <p:nvSpPr>
          <p:cNvPr id="3" name="TextBox 2">
            <a:extLst>
              <a:ext uri="{FF2B5EF4-FFF2-40B4-BE49-F238E27FC236}">
                <a16:creationId xmlns:a16="http://schemas.microsoft.com/office/drawing/2014/main" id="{E7C6C572-507F-E74F-A055-338DEFC56A9F}"/>
              </a:ext>
            </a:extLst>
          </p:cNvPr>
          <p:cNvSpPr txBox="1"/>
          <p:nvPr/>
        </p:nvSpPr>
        <p:spPr>
          <a:xfrm rot="16200000">
            <a:off x="11614758" y="5767811"/>
            <a:ext cx="923651" cy="230832"/>
          </a:xfrm>
          <a:prstGeom prst="rect">
            <a:avLst/>
          </a:prstGeom>
          <a:noFill/>
        </p:spPr>
        <p:txBody>
          <a:bodyPr wrap="none" rtlCol="0">
            <a:spAutoFit/>
          </a:bodyPr>
          <a:lstStyle/>
          <a:p>
            <a:r>
              <a:rPr lang="en-US" sz="900">
                <a:solidFill>
                  <a:schemeClr val="bg1">
                    <a:lumMod val="50000"/>
                  </a:schemeClr>
                </a:solidFill>
              </a:rPr>
              <a:t>Getty/Tempura</a:t>
            </a:r>
          </a:p>
        </p:txBody>
      </p:sp>
      <p:sp>
        <p:nvSpPr>
          <p:cNvPr id="8" name="TextBox 7">
            <a:extLst>
              <a:ext uri="{FF2B5EF4-FFF2-40B4-BE49-F238E27FC236}">
                <a16:creationId xmlns:a16="http://schemas.microsoft.com/office/drawing/2014/main" id="{9785734D-E8BD-A647-8459-FF045BEAC343}"/>
              </a:ext>
            </a:extLst>
          </p:cNvPr>
          <p:cNvSpPr txBox="1"/>
          <p:nvPr/>
        </p:nvSpPr>
        <p:spPr>
          <a:xfrm>
            <a:off x="9024" y="6457348"/>
            <a:ext cx="12192000" cy="338554"/>
          </a:xfrm>
          <a:prstGeom prst="rect">
            <a:avLst/>
          </a:prstGeom>
          <a:noFill/>
        </p:spPr>
        <p:txBody>
          <a:bodyPr wrap="square" rtlCol="0">
            <a:spAutoFit/>
          </a:bodyPr>
          <a:lstStyle/>
          <a:p>
            <a:pPr algn="ctr"/>
            <a:r>
              <a:rPr lang="en-US" sz="1600" i="1" dirty="0">
                <a:solidFill>
                  <a:schemeClr val="tx1">
                    <a:lumMod val="50000"/>
                    <a:lumOff val="50000"/>
                  </a:schemeClr>
                </a:solidFill>
              </a:rPr>
              <a:t>Presentation  based on slides developed by Dr. Patricia Watson at U.S. Department of Veterans Affairs and National Center for PTSD</a:t>
            </a:r>
          </a:p>
        </p:txBody>
      </p:sp>
    </p:spTree>
    <p:extLst>
      <p:ext uri="{BB962C8B-B14F-4D97-AF65-F5344CB8AC3E}">
        <p14:creationId xmlns:p14="http://schemas.microsoft.com/office/powerpoint/2010/main" val="318203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p:txBody>
          <a:bodyPr anchor="t" anchorCtr="0">
            <a:normAutofit/>
          </a:bodyPr>
          <a:lstStyle/>
          <a:p>
            <a:pPr eaLnBrk="1" hangingPunct="1">
              <a:defRPr/>
            </a:pPr>
            <a:r>
              <a:rPr lang="en-US" sz="3730" dirty="0">
                <a:ea typeface="ＭＳ Ｐゴシック" charset="0"/>
                <a:cs typeface="ＭＳ Ｐゴシック" charset="0"/>
              </a:rPr>
              <a:t>Check:  Why is it Needed?</a:t>
            </a:r>
          </a:p>
        </p:txBody>
      </p:sp>
      <p:sp>
        <p:nvSpPr>
          <p:cNvPr id="82946" name="Content Placeholder 2"/>
          <p:cNvSpPr>
            <a:spLocks noGrp="1"/>
          </p:cNvSpPr>
          <p:nvPr>
            <p:ph idx="1"/>
          </p:nvPr>
        </p:nvSpPr>
        <p:spPr bwMode="auto">
          <a:xfrm>
            <a:off x="1" y="1706880"/>
            <a:ext cx="6096000" cy="4632960"/>
          </a:xfrm>
        </p:spPr>
        <p:txBody>
          <a:bodyPr vert="horz" lIns="548640" tIns="45720" rIns="91440" bIns="45720" numCol="1" rtlCol="0" anchor="t" anchorCtr="0" compatLnSpc="1">
            <a:prstTxWarp prst="textNoShape">
              <a:avLst/>
            </a:prstTxWarp>
            <a:noAutofit/>
          </a:bodyPr>
          <a:lstStyle/>
          <a:p>
            <a:pPr>
              <a:spcBef>
                <a:spcPts val="1200"/>
              </a:spcBef>
              <a:buFont typeface="Arial" panose="020B0604020202020204" pitchFamily="34" charset="0"/>
              <a:buChar char="•"/>
            </a:pPr>
            <a:r>
              <a:rPr lang="en-US" sz="2400" dirty="0">
                <a:ea typeface="ＭＳ Ｐゴシック"/>
                <a:cs typeface="Arial" charset="0"/>
              </a:rPr>
              <a:t>Those injured by stress may be the last to recognize it</a:t>
            </a:r>
          </a:p>
          <a:p>
            <a:pPr>
              <a:spcBef>
                <a:spcPts val="1200"/>
              </a:spcBef>
              <a:buFont typeface="Arial" panose="020B0604020202020204" pitchFamily="34" charset="0"/>
              <a:buChar char="•"/>
            </a:pPr>
            <a:r>
              <a:rPr lang="en-US" sz="2400" dirty="0">
                <a:ea typeface="ＭＳ Ｐゴシック"/>
                <a:cs typeface="Arial" charset="0"/>
              </a:rPr>
              <a:t>Stigma can be an obstacle to asking for help</a:t>
            </a:r>
          </a:p>
          <a:p>
            <a:pPr>
              <a:spcBef>
                <a:spcPts val="1200"/>
              </a:spcBef>
              <a:buFont typeface="Arial" panose="020B0604020202020204" pitchFamily="34" charset="0"/>
              <a:buChar char="•"/>
            </a:pPr>
            <a:r>
              <a:rPr lang="en-US" sz="2400" dirty="0">
                <a:ea typeface="ＭＳ Ｐゴシック"/>
                <a:cs typeface="Arial" charset="0"/>
              </a:rPr>
              <a:t>Stress zones and needs change over time</a:t>
            </a:r>
          </a:p>
          <a:p>
            <a:pPr>
              <a:spcBef>
                <a:spcPts val="1200"/>
              </a:spcBef>
              <a:buFont typeface="Arial" panose="020B0604020202020204" pitchFamily="34" charset="0"/>
              <a:buChar char="•"/>
            </a:pPr>
            <a:r>
              <a:rPr lang="en-US" sz="2400" dirty="0">
                <a:ea typeface="ＭＳ Ｐゴシック"/>
                <a:cs typeface="Arial" charset="0"/>
              </a:rPr>
              <a:t>Risks from stress injuries may last a long time</a:t>
            </a:r>
          </a:p>
        </p:txBody>
      </p:sp>
      <p:pic>
        <p:nvPicPr>
          <p:cNvPr id="3" name="Picture 2">
            <a:extLst>
              <a:ext uri="{FF2B5EF4-FFF2-40B4-BE49-F238E27FC236}">
                <a16:creationId xmlns:a16="http://schemas.microsoft.com/office/drawing/2014/main" id="{197EF55C-630D-504A-B80D-85802E83524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843"/>
                    </a14:imgEffect>
                    <a14:imgEffect>
                      <a14:saturation sat="76000"/>
                    </a14:imgEffect>
                  </a14:imgLayer>
                </a14:imgProps>
              </a:ext>
              <a:ext uri="{28A0092B-C50C-407E-A947-70E740481C1C}">
                <a14:useLocalDpi xmlns:a14="http://schemas.microsoft.com/office/drawing/2010/main" val="0"/>
              </a:ext>
            </a:extLst>
          </a:blip>
          <a:srcRect l="42863" r="5646"/>
          <a:stretch/>
        </p:blipFill>
        <p:spPr>
          <a:xfrm>
            <a:off x="6879771" y="-6"/>
            <a:ext cx="5312229" cy="6858006"/>
          </a:xfrm>
          <a:prstGeom prst="rect">
            <a:avLst/>
          </a:prstGeom>
        </p:spPr>
      </p:pic>
    </p:spTree>
    <p:extLst>
      <p:ext uri="{BB962C8B-B14F-4D97-AF65-F5344CB8AC3E}">
        <p14:creationId xmlns:p14="http://schemas.microsoft.com/office/powerpoint/2010/main" val="33654302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DCB908-F601-9D42-A0E3-2EB989A9AA05}"/>
              </a:ext>
            </a:extLst>
          </p:cNvPr>
          <p:cNvPicPr>
            <a:picLocks noChangeAspect="1"/>
          </p:cNvPicPr>
          <p:nvPr/>
        </p:nvPicPr>
        <p:blipFill rotWithShape="1">
          <a:blip r:embed="rId3">
            <a:alphaModFix amt="37000"/>
            <a:extLst>
              <a:ext uri="{BEBA8EAE-BF5A-486C-A8C5-ECC9F3942E4B}">
                <a14:imgProps xmlns:a14="http://schemas.microsoft.com/office/drawing/2010/main">
                  <a14:imgLayer r:embed="rId4">
                    <a14:imgEffect>
                      <a14:colorTemperature colorTemp="7843"/>
                    </a14:imgEffect>
                    <a14:imgEffect>
                      <a14:saturation sat="0"/>
                    </a14:imgEffect>
                  </a14:imgLayer>
                </a14:imgProps>
              </a:ext>
              <a:ext uri="{28A0092B-C50C-407E-A947-70E740481C1C}">
                <a14:useLocalDpi xmlns:a14="http://schemas.microsoft.com/office/drawing/2010/main" val="0"/>
              </a:ext>
            </a:extLst>
          </a:blip>
          <a:srcRect l="5" t="7442" r="111" b="7852"/>
          <a:stretch/>
        </p:blipFill>
        <p:spPr>
          <a:xfrm>
            <a:off x="0" y="0"/>
            <a:ext cx="12192000" cy="6872919"/>
          </a:xfrm>
          <a:prstGeom prst="rect">
            <a:avLst/>
          </a:prstGeom>
        </p:spPr>
      </p:pic>
      <p:sp>
        <p:nvSpPr>
          <p:cNvPr id="4" name="Freeform 3">
            <a:extLst>
              <a:ext uri="{FF2B5EF4-FFF2-40B4-BE49-F238E27FC236}">
                <a16:creationId xmlns:a16="http://schemas.microsoft.com/office/drawing/2014/main" id="{CA0F5633-EB8C-9943-8DEF-690AE21D05F9}"/>
              </a:ext>
            </a:extLst>
          </p:cNvPr>
          <p:cNvSpPr/>
          <p:nvPr/>
        </p:nvSpPr>
        <p:spPr>
          <a:xfrm>
            <a:off x="472801" y="2445930"/>
            <a:ext cx="5486400" cy="3530664"/>
          </a:xfrm>
          <a:custGeom>
            <a:avLst/>
            <a:gdLst>
              <a:gd name="connsiteX0" fmla="*/ 0 w 11051580"/>
              <a:gd name="connsiteY0" fmla="*/ 0 h 2165625"/>
              <a:gd name="connsiteX1" fmla="*/ 11051580 w 11051580"/>
              <a:gd name="connsiteY1" fmla="*/ 0 h 2165625"/>
              <a:gd name="connsiteX2" fmla="*/ 11051580 w 11051580"/>
              <a:gd name="connsiteY2" fmla="*/ 2165625 h 2165625"/>
              <a:gd name="connsiteX3" fmla="*/ 0 w 11051580"/>
              <a:gd name="connsiteY3" fmla="*/ 2165625 h 2165625"/>
              <a:gd name="connsiteX4" fmla="*/ 0 w 11051580"/>
              <a:gd name="connsiteY4" fmla="*/ 0 h 2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1580" h="2165625">
                <a:moveTo>
                  <a:pt x="0" y="0"/>
                </a:moveTo>
                <a:lnTo>
                  <a:pt x="11051580" y="0"/>
                </a:lnTo>
                <a:lnTo>
                  <a:pt x="11051580" y="2165625"/>
                </a:lnTo>
                <a:lnTo>
                  <a:pt x="0" y="2165625"/>
                </a:lnTo>
                <a:lnTo>
                  <a:pt x="0" y="0"/>
                </a:lnTo>
                <a:close/>
              </a:path>
            </a:pathLst>
          </a:custGeom>
          <a:ln w="25400">
            <a:solidFill>
              <a:srgbClr val="005993"/>
            </a:solidFill>
          </a:ln>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520700" rIns="182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Becoming more isolated from others</a:t>
            </a:r>
          </a:p>
          <a:p>
            <a:pPr marL="228600" lvl="1" indent="-228600" algn="l" defTabSz="889000">
              <a:lnSpc>
                <a:spcPct val="90000"/>
              </a:lnSpc>
              <a:spcBef>
                <a:spcPct val="0"/>
              </a:spcBef>
              <a:spcAft>
                <a:spcPct val="15000"/>
              </a:spcAft>
              <a:buChar char="•"/>
            </a:pPr>
            <a:r>
              <a:rPr lang="en-US" sz="2000" kern="1200" dirty="0"/>
              <a:t>Uncharacteristic behavior</a:t>
            </a:r>
          </a:p>
          <a:p>
            <a:pPr marL="228600" lvl="1" indent="-228600" algn="l" defTabSz="889000">
              <a:lnSpc>
                <a:spcPct val="90000"/>
              </a:lnSpc>
              <a:spcBef>
                <a:spcPct val="0"/>
              </a:spcBef>
              <a:spcAft>
                <a:spcPct val="15000"/>
              </a:spcAft>
              <a:buChar char="•"/>
            </a:pPr>
            <a:r>
              <a:rPr lang="en-US" sz="2000" kern="1200" dirty="0"/>
              <a:t>Making mistakes</a:t>
            </a:r>
          </a:p>
          <a:p>
            <a:pPr marL="228600" lvl="1" indent="-228600" algn="l" defTabSz="889000">
              <a:lnSpc>
                <a:spcPct val="90000"/>
              </a:lnSpc>
              <a:spcBef>
                <a:spcPct val="0"/>
              </a:spcBef>
              <a:spcAft>
                <a:spcPct val="15000"/>
              </a:spcAft>
              <a:buChar char="•"/>
            </a:pPr>
            <a:r>
              <a:rPr lang="en-US" sz="2000" kern="1200" dirty="0"/>
              <a:t>Becoming more isolated from others</a:t>
            </a:r>
          </a:p>
          <a:p>
            <a:pPr marL="228600" lvl="1" indent="-228600" algn="l" defTabSz="889000">
              <a:lnSpc>
                <a:spcPct val="90000"/>
              </a:lnSpc>
              <a:spcBef>
                <a:spcPct val="0"/>
              </a:spcBef>
              <a:spcAft>
                <a:spcPct val="15000"/>
              </a:spcAft>
              <a:buChar char="•"/>
            </a:pPr>
            <a:r>
              <a:rPr lang="en-US" sz="2000" kern="1200" dirty="0"/>
              <a:t>Compulsive behavior</a:t>
            </a:r>
          </a:p>
        </p:txBody>
      </p:sp>
      <p:sp>
        <p:nvSpPr>
          <p:cNvPr id="5" name="Freeform 4">
            <a:extLst>
              <a:ext uri="{FF2B5EF4-FFF2-40B4-BE49-F238E27FC236}">
                <a16:creationId xmlns:a16="http://schemas.microsoft.com/office/drawing/2014/main" id="{6144C4E6-BE12-2947-AD6B-C4A6009C7543}"/>
              </a:ext>
            </a:extLst>
          </p:cNvPr>
          <p:cNvSpPr/>
          <p:nvPr/>
        </p:nvSpPr>
        <p:spPr>
          <a:xfrm>
            <a:off x="944194" y="2076930"/>
            <a:ext cx="4740684" cy="738000"/>
          </a:xfrm>
          <a:custGeom>
            <a:avLst/>
            <a:gdLst>
              <a:gd name="connsiteX0" fmla="*/ 0 w 8530913"/>
              <a:gd name="connsiteY0" fmla="*/ 123002 h 738000"/>
              <a:gd name="connsiteX1" fmla="*/ 123002 w 8530913"/>
              <a:gd name="connsiteY1" fmla="*/ 0 h 738000"/>
              <a:gd name="connsiteX2" fmla="*/ 8407911 w 8530913"/>
              <a:gd name="connsiteY2" fmla="*/ 0 h 738000"/>
              <a:gd name="connsiteX3" fmla="*/ 8530913 w 8530913"/>
              <a:gd name="connsiteY3" fmla="*/ 123002 h 738000"/>
              <a:gd name="connsiteX4" fmla="*/ 8530913 w 8530913"/>
              <a:gd name="connsiteY4" fmla="*/ 614998 h 738000"/>
              <a:gd name="connsiteX5" fmla="*/ 8407911 w 8530913"/>
              <a:gd name="connsiteY5" fmla="*/ 738000 h 738000"/>
              <a:gd name="connsiteX6" fmla="*/ 123002 w 8530913"/>
              <a:gd name="connsiteY6" fmla="*/ 738000 h 738000"/>
              <a:gd name="connsiteX7" fmla="*/ 0 w 8530913"/>
              <a:gd name="connsiteY7" fmla="*/ 614998 h 738000"/>
              <a:gd name="connsiteX8" fmla="*/ 0 w 8530913"/>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0913" h="738000">
                <a:moveTo>
                  <a:pt x="0" y="123002"/>
                </a:moveTo>
                <a:cubicBezTo>
                  <a:pt x="0" y="55070"/>
                  <a:pt x="55070" y="0"/>
                  <a:pt x="123002" y="0"/>
                </a:cubicBezTo>
                <a:lnTo>
                  <a:pt x="8407911" y="0"/>
                </a:lnTo>
                <a:cubicBezTo>
                  <a:pt x="8475843" y="0"/>
                  <a:pt x="8530913" y="55070"/>
                  <a:pt x="8530913" y="123002"/>
                </a:cubicBezTo>
                <a:lnTo>
                  <a:pt x="8530913" y="614998"/>
                </a:lnTo>
                <a:cubicBezTo>
                  <a:pt x="8530913" y="682930"/>
                  <a:pt x="8475843" y="738000"/>
                  <a:pt x="8407911" y="738000"/>
                </a:cubicBezTo>
                <a:lnTo>
                  <a:pt x="123002" y="738000"/>
                </a:lnTo>
                <a:cubicBezTo>
                  <a:pt x="55070" y="738000"/>
                  <a:pt x="0" y="682930"/>
                  <a:pt x="0" y="614998"/>
                </a:cubicBezTo>
                <a:lnTo>
                  <a:pt x="0" y="123002"/>
                </a:lnTo>
                <a:close/>
              </a:path>
            </a:pathLst>
          </a:custGeom>
          <a:solidFill>
            <a:srgbClr val="005993"/>
          </a:solidFill>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txBody>
          <a:bodyPr spcFirstLastPara="0" vert="horz" wrap="square" lIns="328432" tIns="36026" rIns="328432" bIns="36026"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a typeface="ＭＳ Ｐゴシック" charset="0"/>
                <a:cs typeface="Calibri"/>
              </a:rPr>
              <a:t>Signs: Significant and persistent negative changes in behavior / habits</a:t>
            </a:r>
          </a:p>
        </p:txBody>
      </p:sp>
      <p:sp>
        <p:nvSpPr>
          <p:cNvPr id="7" name="Freeform 6">
            <a:extLst>
              <a:ext uri="{FF2B5EF4-FFF2-40B4-BE49-F238E27FC236}">
                <a16:creationId xmlns:a16="http://schemas.microsoft.com/office/drawing/2014/main" id="{3CD9A77E-BB8E-C047-87F8-2D70AB539F32}"/>
              </a:ext>
            </a:extLst>
          </p:cNvPr>
          <p:cNvSpPr/>
          <p:nvPr/>
        </p:nvSpPr>
        <p:spPr>
          <a:xfrm>
            <a:off x="6232801" y="2445930"/>
            <a:ext cx="5486400" cy="3530664"/>
          </a:xfrm>
          <a:custGeom>
            <a:avLst/>
            <a:gdLst>
              <a:gd name="connsiteX0" fmla="*/ 0 w 11051580"/>
              <a:gd name="connsiteY0" fmla="*/ 0 h 2756250"/>
              <a:gd name="connsiteX1" fmla="*/ 11051580 w 11051580"/>
              <a:gd name="connsiteY1" fmla="*/ 0 h 2756250"/>
              <a:gd name="connsiteX2" fmla="*/ 11051580 w 11051580"/>
              <a:gd name="connsiteY2" fmla="*/ 2756250 h 2756250"/>
              <a:gd name="connsiteX3" fmla="*/ 0 w 11051580"/>
              <a:gd name="connsiteY3" fmla="*/ 2756250 h 2756250"/>
              <a:gd name="connsiteX4" fmla="*/ 0 w 11051580"/>
              <a:gd name="connsiteY4" fmla="*/ 0 h 275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1580" h="2756250">
                <a:moveTo>
                  <a:pt x="0" y="0"/>
                </a:moveTo>
                <a:lnTo>
                  <a:pt x="11051580" y="0"/>
                </a:lnTo>
                <a:lnTo>
                  <a:pt x="11051580" y="2756250"/>
                </a:lnTo>
                <a:lnTo>
                  <a:pt x="0" y="2756250"/>
                </a:lnTo>
                <a:lnTo>
                  <a:pt x="0" y="0"/>
                </a:lnTo>
                <a:close/>
              </a:path>
            </a:pathLst>
          </a:custGeom>
          <a:ln w="25400">
            <a:solidFill>
              <a:srgbClr val="005993"/>
            </a:solidFill>
          </a:ln>
        </p:spPr>
        <p:style>
          <a:lnRef idx="1">
            <a:schemeClr val="accent1">
              <a:shade val="80000"/>
              <a:hueOff val="135292"/>
              <a:satOff val="19902"/>
              <a:lumOff val="1690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2880" tIns="520700" rIns="18288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Sleep changes or nightmares</a:t>
            </a:r>
          </a:p>
          <a:p>
            <a:pPr marL="228600" lvl="1" indent="-228600" algn="l" defTabSz="889000">
              <a:lnSpc>
                <a:spcPct val="90000"/>
              </a:lnSpc>
              <a:spcBef>
                <a:spcPct val="0"/>
              </a:spcBef>
              <a:spcAft>
                <a:spcPct val="15000"/>
              </a:spcAft>
              <a:buChar char="•"/>
            </a:pPr>
            <a:r>
              <a:rPr lang="en-US" sz="2000" kern="1200" dirty="0"/>
              <a:t>Loss of focus, memory, or the ability to think rationally</a:t>
            </a:r>
          </a:p>
          <a:p>
            <a:pPr marL="228600" lvl="1" indent="-228600" algn="l" defTabSz="889000">
              <a:lnSpc>
                <a:spcPct val="90000"/>
              </a:lnSpc>
              <a:spcBef>
                <a:spcPct val="0"/>
              </a:spcBef>
              <a:spcAft>
                <a:spcPct val="15000"/>
              </a:spcAft>
              <a:buChar char="•"/>
            </a:pPr>
            <a:r>
              <a:rPr lang="en-US" sz="2000" kern="1200" dirty="0"/>
              <a:t>Intense feelings </a:t>
            </a:r>
          </a:p>
          <a:p>
            <a:pPr marL="228600" lvl="1" indent="-228600" algn="l" defTabSz="889000">
              <a:lnSpc>
                <a:spcPct val="90000"/>
              </a:lnSpc>
              <a:spcBef>
                <a:spcPct val="0"/>
              </a:spcBef>
              <a:spcAft>
                <a:spcPct val="15000"/>
              </a:spcAft>
              <a:buChar char="•"/>
            </a:pPr>
            <a:r>
              <a:rPr lang="en-US" sz="2000" kern="1200" dirty="0"/>
              <a:t>Inability to engage in or enjoy things you usually like</a:t>
            </a:r>
          </a:p>
          <a:p>
            <a:pPr marL="228600" lvl="1" indent="-228600" algn="l" defTabSz="889000">
              <a:lnSpc>
                <a:spcPct val="90000"/>
              </a:lnSpc>
              <a:spcBef>
                <a:spcPct val="0"/>
              </a:spcBef>
              <a:spcAft>
                <a:spcPct val="15000"/>
              </a:spcAft>
              <a:buChar char="•"/>
            </a:pPr>
            <a:r>
              <a:rPr lang="en-US" sz="2000" kern="1200" dirty="0"/>
              <a:t>Feeling unusually numb or uncaring</a:t>
            </a:r>
          </a:p>
          <a:p>
            <a:pPr marL="228600" lvl="1" indent="-228600" algn="l" defTabSz="889000">
              <a:lnSpc>
                <a:spcPct val="90000"/>
              </a:lnSpc>
              <a:spcBef>
                <a:spcPct val="0"/>
              </a:spcBef>
              <a:spcAft>
                <a:spcPct val="15000"/>
              </a:spcAft>
              <a:buChar char="•"/>
            </a:pPr>
            <a:r>
              <a:rPr lang="en-US" sz="2000" kern="1200" dirty="0"/>
              <a:t>Compulsive behavior</a:t>
            </a:r>
          </a:p>
          <a:p>
            <a:pPr marL="228600" lvl="1" indent="-228600" algn="l" defTabSz="889000">
              <a:lnSpc>
                <a:spcPct val="90000"/>
              </a:lnSpc>
              <a:spcBef>
                <a:spcPct val="0"/>
              </a:spcBef>
              <a:spcAft>
                <a:spcPct val="15000"/>
              </a:spcAft>
              <a:buChar char="•"/>
            </a:pPr>
            <a:r>
              <a:rPr lang="en-US" sz="2000" kern="1200" dirty="0"/>
              <a:t>Wanting to avoid situations or reminders</a:t>
            </a:r>
          </a:p>
        </p:txBody>
      </p:sp>
      <p:sp>
        <p:nvSpPr>
          <p:cNvPr id="8" name="Freeform 7">
            <a:extLst>
              <a:ext uri="{FF2B5EF4-FFF2-40B4-BE49-F238E27FC236}">
                <a16:creationId xmlns:a16="http://schemas.microsoft.com/office/drawing/2014/main" id="{4C00EA8E-A9A0-1B47-83C8-D6C14178C3D4}"/>
              </a:ext>
            </a:extLst>
          </p:cNvPr>
          <p:cNvSpPr/>
          <p:nvPr/>
        </p:nvSpPr>
        <p:spPr>
          <a:xfrm>
            <a:off x="6704194" y="2076930"/>
            <a:ext cx="4740683" cy="738000"/>
          </a:xfrm>
          <a:custGeom>
            <a:avLst/>
            <a:gdLst>
              <a:gd name="connsiteX0" fmla="*/ 0 w 8545225"/>
              <a:gd name="connsiteY0" fmla="*/ 123002 h 738000"/>
              <a:gd name="connsiteX1" fmla="*/ 123002 w 8545225"/>
              <a:gd name="connsiteY1" fmla="*/ 0 h 738000"/>
              <a:gd name="connsiteX2" fmla="*/ 8422223 w 8545225"/>
              <a:gd name="connsiteY2" fmla="*/ 0 h 738000"/>
              <a:gd name="connsiteX3" fmla="*/ 8545225 w 8545225"/>
              <a:gd name="connsiteY3" fmla="*/ 123002 h 738000"/>
              <a:gd name="connsiteX4" fmla="*/ 8545225 w 8545225"/>
              <a:gd name="connsiteY4" fmla="*/ 614998 h 738000"/>
              <a:gd name="connsiteX5" fmla="*/ 8422223 w 8545225"/>
              <a:gd name="connsiteY5" fmla="*/ 738000 h 738000"/>
              <a:gd name="connsiteX6" fmla="*/ 123002 w 8545225"/>
              <a:gd name="connsiteY6" fmla="*/ 738000 h 738000"/>
              <a:gd name="connsiteX7" fmla="*/ 0 w 8545225"/>
              <a:gd name="connsiteY7" fmla="*/ 614998 h 738000"/>
              <a:gd name="connsiteX8" fmla="*/ 0 w 8545225"/>
              <a:gd name="connsiteY8" fmla="*/ 123002 h 7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5225" h="738000">
                <a:moveTo>
                  <a:pt x="0" y="123002"/>
                </a:moveTo>
                <a:cubicBezTo>
                  <a:pt x="0" y="55070"/>
                  <a:pt x="55070" y="0"/>
                  <a:pt x="123002" y="0"/>
                </a:cubicBezTo>
                <a:lnTo>
                  <a:pt x="8422223" y="0"/>
                </a:lnTo>
                <a:cubicBezTo>
                  <a:pt x="8490155" y="0"/>
                  <a:pt x="8545225" y="55070"/>
                  <a:pt x="8545225" y="123002"/>
                </a:cubicBezTo>
                <a:lnTo>
                  <a:pt x="8545225" y="614998"/>
                </a:lnTo>
                <a:cubicBezTo>
                  <a:pt x="8545225" y="682930"/>
                  <a:pt x="8490155" y="738000"/>
                  <a:pt x="8422223" y="738000"/>
                </a:cubicBezTo>
                <a:lnTo>
                  <a:pt x="123002" y="738000"/>
                </a:lnTo>
                <a:cubicBezTo>
                  <a:pt x="55070" y="738000"/>
                  <a:pt x="0" y="682930"/>
                  <a:pt x="0" y="614998"/>
                </a:cubicBezTo>
                <a:lnTo>
                  <a:pt x="0" y="123002"/>
                </a:lnTo>
                <a:close/>
              </a:path>
            </a:pathLst>
          </a:custGeom>
          <a:solidFill>
            <a:srgbClr val="005993"/>
          </a:solidFill>
        </p:spPr>
        <p:style>
          <a:lnRef idx="0">
            <a:schemeClr val="lt1">
              <a:hueOff val="0"/>
              <a:satOff val="0"/>
              <a:lumOff val="0"/>
              <a:alphaOff val="0"/>
            </a:schemeClr>
          </a:lnRef>
          <a:fillRef idx="3">
            <a:scrgbClr r="0" g="0" b="0"/>
          </a:fillRef>
          <a:effectRef idx="2">
            <a:schemeClr val="accent1">
              <a:shade val="80000"/>
              <a:hueOff val="135292"/>
              <a:satOff val="19902"/>
              <a:lumOff val="16904"/>
              <a:alphaOff val="0"/>
            </a:schemeClr>
          </a:effectRef>
          <a:fontRef idx="minor">
            <a:schemeClr val="lt1"/>
          </a:fontRef>
        </p:style>
        <p:txBody>
          <a:bodyPr spcFirstLastPara="0" vert="horz" wrap="square" lIns="328432" tIns="36026" rIns="328432" bIns="36026"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ea typeface="ＭＳ Ｐゴシック" charset="0"/>
                <a:cs typeface="Calibri"/>
              </a:rPr>
              <a:t>Symptoms: Not feeling in control of one’s body, emotions or thinking</a:t>
            </a:r>
            <a:endParaRPr lang="en-US" sz="2000" kern="1200" dirty="0">
              <a:solidFill>
                <a:schemeClr val="bg1"/>
              </a:solidFill>
            </a:endParaRPr>
          </a:p>
        </p:txBody>
      </p:sp>
      <p:sp>
        <p:nvSpPr>
          <p:cNvPr id="6" name="Rectangle 4">
            <a:extLst>
              <a:ext uri="{FF2B5EF4-FFF2-40B4-BE49-F238E27FC236}">
                <a16:creationId xmlns:a16="http://schemas.microsoft.com/office/drawing/2014/main" id="{F12FD433-2EBC-7640-9B98-FEFBD5D43F94}"/>
              </a:ext>
            </a:extLst>
          </p:cNvPr>
          <p:cNvSpPr>
            <a:spLocks noGrp="1" noChangeArrowheads="1"/>
          </p:cNvSpPr>
          <p:nvPr>
            <p:ph type="title"/>
          </p:nvPr>
        </p:nvSpPr>
        <p:spPr/>
        <p:txBody>
          <a:bodyPr vert="horz" lIns="457200" tIns="457200" rIns="91416" bIns="457200" rtlCol="0" anchor="t" anchorCtr="0">
            <a:noAutofit/>
          </a:bodyPr>
          <a:lstStyle/>
          <a:p>
            <a:pPr>
              <a:defRPr/>
            </a:pPr>
            <a:r>
              <a:rPr lang="en-US" sz="3730" dirty="0"/>
              <a:t>Check : Indicators of Severe Stress Reactions</a:t>
            </a:r>
          </a:p>
        </p:txBody>
      </p:sp>
    </p:spTree>
    <p:extLst>
      <p:ext uri="{BB962C8B-B14F-4D97-AF65-F5344CB8AC3E}">
        <p14:creationId xmlns:p14="http://schemas.microsoft.com/office/powerpoint/2010/main" val="203928470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38D878B-8B39-C54C-85D4-31804FBCA8D6}"/>
              </a:ext>
            </a:extLst>
          </p:cNvPr>
          <p:cNvPicPr>
            <a:picLocks noChangeAspect="1"/>
          </p:cNvPicPr>
          <p:nvPr/>
        </p:nvPicPr>
        <p:blipFill rotWithShape="1">
          <a:blip r:embed="rId3">
            <a:alphaModFix amt="37000"/>
            <a:extLst>
              <a:ext uri="{BEBA8EAE-BF5A-486C-A8C5-ECC9F3942E4B}">
                <a14:imgProps xmlns:a14="http://schemas.microsoft.com/office/drawing/2010/main">
                  <a14:imgLayer r:embed="rId4">
                    <a14:imgEffect>
                      <a14:colorTemperature colorTemp="7843"/>
                    </a14:imgEffect>
                    <a14:imgEffect>
                      <a14:saturation sat="0"/>
                    </a14:imgEffect>
                  </a14:imgLayer>
                </a14:imgProps>
              </a:ext>
              <a:ext uri="{28A0092B-C50C-407E-A947-70E740481C1C}">
                <a14:useLocalDpi xmlns:a14="http://schemas.microsoft.com/office/drawing/2010/main" val="0"/>
              </a:ext>
            </a:extLst>
          </a:blip>
          <a:srcRect l="5" t="7442" r="111" b="7852"/>
          <a:stretch/>
        </p:blipFill>
        <p:spPr>
          <a:xfrm>
            <a:off x="0" y="0"/>
            <a:ext cx="12192000" cy="6872919"/>
          </a:xfrm>
          <a:prstGeom prst="rect">
            <a:avLst/>
          </a:prstGeom>
          <a:solidFill>
            <a:schemeClr val="bg1"/>
          </a:solidFill>
        </p:spPr>
      </p:pic>
      <p:sp>
        <p:nvSpPr>
          <p:cNvPr id="47106" name="Rectangle 2"/>
          <p:cNvSpPr>
            <a:spLocks noGrp="1" noChangeArrowheads="1"/>
          </p:cNvSpPr>
          <p:nvPr>
            <p:ph type="title"/>
          </p:nvPr>
        </p:nvSpPr>
        <p:spPr/>
        <p:txBody>
          <a:bodyPr lIns="457200" tIns="457200" rIns="457200" bIns="457200">
            <a:noAutofit/>
          </a:bodyPr>
          <a:lstStyle/>
          <a:p>
            <a:r>
              <a:rPr lang="en-US" sz="3730" dirty="0"/>
              <a:t>Check Skill: </a:t>
            </a:r>
            <a:r>
              <a:rPr lang="en-US" sz="3730" dirty="0">
                <a:cs typeface="Arial"/>
              </a:rPr>
              <a:t>OSCAR</a:t>
            </a:r>
          </a:p>
        </p:txBody>
      </p:sp>
      <p:grpSp>
        <p:nvGrpSpPr>
          <p:cNvPr id="2" name="Group 1">
            <a:extLst>
              <a:ext uri="{FF2B5EF4-FFF2-40B4-BE49-F238E27FC236}">
                <a16:creationId xmlns:a16="http://schemas.microsoft.com/office/drawing/2014/main" id="{F27BDA01-927A-7E46-A6BE-D922369AD90A}"/>
              </a:ext>
            </a:extLst>
          </p:cNvPr>
          <p:cNvGrpSpPr/>
          <p:nvPr/>
        </p:nvGrpSpPr>
        <p:grpSpPr>
          <a:xfrm>
            <a:off x="543711" y="2290792"/>
            <a:ext cx="11104578" cy="3497266"/>
            <a:chOff x="1083460" y="1470660"/>
            <a:chExt cx="11104578" cy="3497266"/>
          </a:xfrm>
        </p:grpSpPr>
        <p:sp>
          <p:nvSpPr>
            <p:cNvPr id="3" name="Freeform 2">
              <a:extLst>
                <a:ext uri="{FF2B5EF4-FFF2-40B4-BE49-F238E27FC236}">
                  <a16:creationId xmlns:a16="http://schemas.microsoft.com/office/drawing/2014/main" id="{FD9D1DD0-29D2-9B41-9B23-C854DC421E19}"/>
                </a:ext>
              </a:extLst>
            </p:cNvPr>
            <p:cNvSpPr/>
            <p:nvPr/>
          </p:nvSpPr>
          <p:spPr>
            <a:xfrm>
              <a:off x="1083460" y="1470660"/>
              <a:ext cx="2265365" cy="679609"/>
            </a:xfrm>
            <a:custGeom>
              <a:avLst/>
              <a:gdLst>
                <a:gd name="connsiteX0" fmla="*/ 0 w 2265365"/>
                <a:gd name="connsiteY0" fmla="*/ 0 h 679609"/>
                <a:gd name="connsiteX1" fmla="*/ 2061482 w 2265365"/>
                <a:gd name="connsiteY1" fmla="*/ 0 h 679609"/>
                <a:gd name="connsiteX2" fmla="*/ 2265365 w 2265365"/>
                <a:gd name="connsiteY2" fmla="*/ 339805 h 679609"/>
                <a:gd name="connsiteX3" fmla="*/ 2061482 w 2265365"/>
                <a:gd name="connsiteY3" fmla="*/ 679609 h 679609"/>
                <a:gd name="connsiteX4" fmla="*/ 0 w 2265365"/>
                <a:gd name="connsiteY4" fmla="*/ 679609 h 679609"/>
                <a:gd name="connsiteX5" fmla="*/ 203883 w 2265365"/>
                <a:gd name="connsiteY5" fmla="*/ 339805 h 679609"/>
                <a:gd name="connsiteX6" fmla="*/ 0 w 2265365"/>
                <a:gd name="connsiteY6" fmla="*/ 0 h 6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65" h="679609">
                  <a:moveTo>
                    <a:pt x="0" y="0"/>
                  </a:moveTo>
                  <a:lnTo>
                    <a:pt x="2061482" y="0"/>
                  </a:lnTo>
                  <a:lnTo>
                    <a:pt x="2265365" y="339805"/>
                  </a:lnTo>
                  <a:lnTo>
                    <a:pt x="2061482" y="679609"/>
                  </a:lnTo>
                  <a:lnTo>
                    <a:pt x="0" y="679609"/>
                  </a:lnTo>
                  <a:lnTo>
                    <a:pt x="203883" y="339805"/>
                  </a:lnTo>
                  <a:lnTo>
                    <a:pt x="0" y="0"/>
                  </a:lnTo>
                  <a:close/>
                </a:path>
              </a:pathLst>
            </a:custGeom>
            <a:solidFill>
              <a:srgbClr val="005993"/>
            </a:solidFill>
            <a:ln>
              <a:noFill/>
            </a:ln>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87796" tIns="83913" rIns="287796" bIns="83913" numCol="1" spcCol="1270" anchor="ctr" anchorCtr="0">
              <a:noAutofit/>
            </a:bodyPr>
            <a:lstStyle/>
            <a:p>
              <a:pPr marL="0" lvl="0" indent="0" algn="ctr" defTabSz="1244600">
                <a:lnSpc>
                  <a:spcPct val="90000"/>
                </a:lnSpc>
                <a:spcBef>
                  <a:spcPct val="0"/>
                </a:spcBef>
                <a:spcAft>
                  <a:spcPct val="35000"/>
                </a:spcAft>
                <a:buNone/>
              </a:pPr>
              <a:r>
                <a:rPr lang="en-US" sz="2800" kern="1200" dirty="0"/>
                <a:t>Observe</a:t>
              </a:r>
            </a:p>
          </p:txBody>
        </p:sp>
        <p:sp>
          <p:nvSpPr>
            <p:cNvPr id="4" name="Freeform 3">
              <a:extLst>
                <a:ext uri="{FF2B5EF4-FFF2-40B4-BE49-F238E27FC236}">
                  <a16:creationId xmlns:a16="http://schemas.microsoft.com/office/drawing/2014/main" id="{F31D44C4-6D1C-494D-AAF2-B126DF551EA1}"/>
                </a:ext>
              </a:extLst>
            </p:cNvPr>
            <p:cNvSpPr/>
            <p:nvPr/>
          </p:nvSpPr>
          <p:spPr>
            <a:xfrm>
              <a:off x="1083460" y="2150269"/>
              <a:ext cx="2061482" cy="2817657"/>
            </a:xfrm>
            <a:custGeom>
              <a:avLst/>
              <a:gdLst>
                <a:gd name="connsiteX0" fmla="*/ 0 w 2061482"/>
                <a:gd name="connsiteY0" fmla="*/ 0 h 3475195"/>
                <a:gd name="connsiteX1" fmla="*/ 2061482 w 2061482"/>
                <a:gd name="connsiteY1" fmla="*/ 0 h 3475195"/>
                <a:gd name="connsiteX2" fmla="*/ 2061482 w 2061482"/>
                <a:gd name="connsiteY2" fmla="*/ 3475195 h 3475195"/>
                <a:gd name="connsiteX3" fmla="*/ 0 w 2061482"/>
                <a:gd name="connsiteY3" fmla="*/ 3475195 h 3475195"/>
                <a:gd name="connsiteX4" fmla="*/ 0 w 2061482"/>
                <a:gd name="connsiteY4" fmla="*/ 0 h 3475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482" h="3475195">
                  <a:moveTo>
                    <a:pt x="0" y="0"/>
                  </a:moveTo>
                  <a:lnTo>
                    <a:pt x="2061482" y="0"/>
                  </a:lnTo>
                  <a:lnTo>
                    <a:pt x="2061482" y="3475195"/>
                  </a:lnTo>
                  <a:lnTo>
                    <a:pt x="0" y="3475195"/>
                  </a:lnTo>
                  <a:lnTo>
                    <a:pt x="0" y="0"/>
                  </a:lnTo>
                  <a:close/>
                </a:path>
              </a:pathLst>
            </a:custGeom>
            <a:solidFill>
              <a:schemeClr val="bg1"/>
            </a:solidFill>
            <a:ln>
              <a:solidFill>
                <a:srgbClr val="005993">
                  <a:alpha val="90000"/>
                </a:srgb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2903" tIns="162903" rIns="162903" bIns="325806" numCol="1" spcCol="1270" anchor="t" anchorCtr="0">
              <a:noAutofit/>
            </a:bodyPr>
            <a:lstStyle/>
            <a:p>
              <a:pPr marL="0" lvl="0" indent="0" algn="l" defTabSz="889000">
                <a:lnSpc>
                  <a:spcPct val="90000"/>
                </a:lnSpc>
                <a:spcBef>
                  <a:spcPct val="0"/>
                </a:spcBef>
                <a:spcAft>
                  <a:spcPct val="35000"/>
                </a:spcAft>
                <a:buNone/>
              </a:pPr>
              <a:r>
                <a:rPr lang="en-US" sz="2000" kern="1200" dirty="0"/>
                <a:t> Actively observe behaviors; look for patterns</a:t>
              </a:r>
            </a:p>
          </p:txBody>
        </p:sp>
        <p:sp>
          <p:nvSpPr>
            <p:cNvPr id="5" name="Freeform 4">
              <a:extLst>
                <a:ext uri="{FF2B5EF4-FFF2-40B4-BE49-F238E27FC236}">
                  <a16:creationId xmlns:a16="http://schemas.microsoft.com/office/drawing/2014/main" id="{AD6496B2-E7CF-4046-9CF5-818353F73EE7}"/>
                </a:ext>
              </a:extLst>
            </p:cNvPr>
            <p:cNvSpPr/>
            <p:nvPr/>
          </p:nvSpPr>
          <p:spPr>
            <a:xfrm>
              <a:off x="3293264" y="1470660"/>
              <a:ext cx="2265365" cy="679609"/>
            </a:xfrm>
            <a:custGeom>
              <a:avLst/>
              <a:gdLst>
                <a:gd name="connsiteX0" fmla="*/ 0 w 2265365"/>
                <a:gd name="connsiteY0" fmla="*/ 0 h 679609"/>
                <a:gd name="connsiteX1" fmla="*/ 2061482 w 2265365"/>
                <a:gd name="connsiteY1" fmla="*/ 0 h 679609"/>
                <a:gd name="connsiteX2" fmla="*/ 2265365 w 2265365"/>
                <a:gd name="connsiteY2" fmla="*/ 339805 h 679609"/>
                <a:gd name="connsiteX3" fmla="*/ 2061482 w 2265365"/>
                <a:gd name="connsiteY3" fmla="*/ 679609 h 679609"/>
                <a:gd name="connsiteX4" fmla="*/ 0 w 2265365"/>
                <a:gd name="connsiteY4" fmla="*/ 679609 h 679609"/>
                <a:gd name="connsiteX5" fmla="*/ 203883 w 2265365"/>
                <a:gd name="connsiteY5" fmla="*/ 339805 h 679609"/>
                <a:gd name="connsiteX6" fmla="*/ 0 w 2265365"/>
                <a:gd name="connsiteY6" fmla="*/ 0 h 6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65" h="679609">
                  <a:moveTo>
                    <a:pt x="0" y="0"/>
                  </a:moveTo>
                  <a:lnTo>
                    <a:pt x="2061482" y="0"/>
                  </a:lnTo>
                  <a:lnTo>
                    <a:pt x="2265365" y="339805"/>
                  </a:lnTo>
                  <a:lnTo>
                    <a:pt x="2061482" y="679609"/>
                  </a:lnTo>
                  <a:lnTo>
                    <a:pt x="0" y="679609"/>
                  </a:lnTo>
                  <a:lnTo>
                    <a:pt x="203883" y="339805"/>
                  </a:lnTo>
                  <a:lnTo>
                    <a:pt x="0" y="0"/>
                  </a:lnTo>
                  <a:close/>
                </a:path>
              </a:pathLst>
            </a:custGeom>
            <a:solidFill>
              <a:srgbClr val="005993"/>
            </a:solidFill>
            <a:ln>
              <a:noFill/>
            </a:ln>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287796" tIns="83913" rIns="287796" bIns="83913" numCol="1" spcCol="1270" anchor="ctr" anchorCtr="0">
              <a:noAutofit/>
            </a:bodyPr>
            <a:lstStyle/>
            <a:p>
              <a:pPr marL="0" lvl="0" indent="0" algn="ctr" defTabSz="1244600">
                <a:lnSpc>
                  <a:spcPct val="90000"/>
                </a:lnSpc>
                <a:spcBef>
                  <a:spcPct val="0"/>
                </a:spcBef>
                <a:spcAft>
                  <a:spcPct val="35000"/>
                </a:spcAft>
                <a:buNone/>
              </a:pPr>
              <a:r>
                <a:rPr lang="en-US" sz="2800" kern="1200"/>
                <a:t>State</a:t>
              </a:r>
            </a:p>
          </p:txBody>
        </p:sp>
        <p:sp>
          <p:nvSpPr>
            <p:cNvPr id="6" name="Freeform 5">
              <a:extLst>
                <a:ext uri="{FF2B5EF4-FFF2-40B4-BE49-F238E27FC236}">
                  <a16:creationId xmlns:a16="http://schemas.microsoft.com/office/drawing/2014/main" id="{D764233B-38F1-B543-A6A6-5F2E33A356A0}"/>
                </a:ext>
              </a:extLst>
            </p:cNvPr>
            <p:cNvSpPr/>
            <p:nvPr/>
          </p:nvSpPr>
          <p:spPr>
            <a:xfrm>
              <a:off x="3293264" y="2150269"/>
              <a:ext cx="2061482" cy="2817657"/>
            </a:xfrm>
            <a:custGeom>
              <a:avLst/>
              <a:gdLst>
                <a:gd name="connsiteX0" fmla="*/ 0 w 2061482"/>
                <a:gd name="connsiteY0" fmla="*/ 0 h 3475195"/>
                <a:gd name="connsiteX1" fmla="*/ 2061482 w 2061482"/>
                <a:gd name="connsiteY1" fmla="*/ 0 h 3475195"/>
                <a:gd name="connsiteX2" fmla="*/ 2061482 w 2061482"/>
                <a:gd name="connsiteY2" fmla="*/ 3475195 h 3475195"/>
                <a:gd name="connsiteX3" fmla="*/ 0 w 2061482"/>
                <a:gd name="connsiteY3" fmla="*/ 3475195 h 3475195"/>
                <a:gd name="connsiteX4" fmla="*/ 0 w 2061482"/>
                <a:gd name="connsiteY4" fmla="*/ 0 h 3475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482" h="3475195">
                  <a:moveTo>
                    <a:pt x="0" y="0"/>
                  </a:moveTo>
                  <a:lnTo>
                    <a:pt x="2061482" y="0"/>
                  </a:lnTo>
                  <a:lnTo>
                    <a:pt x="2061482" y="3475195"/>
                  </a:lnTo>
                  <a:lnTo>
                    <a:pt x="0" y="3475195"/>
                  </a:lnTo>
                  <a:lnTo>
                    <a:pt x="0" y="0"/>
                  </a:lnTo>
                  <a:close/>
                </a:path>
              </a:pathLst>
            </a:custGeom>
            <a:solidFill>
              <a:schemeClr val="bg1"/>
            </a:solidFill>
            <a:ln>
              <a:solidFill>
                <a:srgbClr val="005993">
                  <a:alpha val="90000"/>
                </a:srgbClr>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162903" rIns="162903" bIns="325806" numCol="1" spcCol="1270" anchor="t" anchorCtr="0">
              <a:noAutofit/>
            </a:bodyPr>
            <a:lstStyle/>
            <a:p>
              <a:pPr marL="0" lvl="0" indent="0" algn="l" defTabSz="889000">
                <a:lnSpc>
                  <a:spcPct val="90000"/>
                </a:lnSpc>
                <a:spcBef>
                  <a:spcPct val="0"/>
                </a:spcBef>
                <a:spcAft>
                  <a:spcPct val="35000"/>
                </a:spcAft>
                <a:buNone/>
              </a:pPr>
              <a:r>
                <a:rPr lang="en-US" sz="2000" kern="1200" dirty="0"/>
                <a:t> State your observations of the behaviors; just the facts without interpretations or judgments</a:t>
              </a:r>
            </a:p>
          </p:txBody>
        </p:sp>
        <p:sp>
          <p:nvSpPr>
            <p:cNvPr id="7" name="Freeform 6">
              <a:extLst>
                <a:ext uri="{FF2B5EF4-FFF2-40B4-BE49-F238E27FC236}">
                  <a16:creationId xmlns:a16="http://schemas.microsoft.com/office/drawing/2014/main" id="{3088CE36-9B84-944D-A3AF-68899A994A1D}"/>
                </a:ext>
              </a:extLst>
            </p:cNvPr>
            <p:cNvSpPr/>
            <p:nvPr/>
          </p:nvSpPr>
          <p:spPr>
            <a:xfrm>
              <a:off x="5503067" y="1470660"/>
              <a:ext cx="2265365" cy="679609"/>
            </a:xfrm>
            <a:custGeom>
              <a:avLst/>
              <a:gdLst>
                <a:gd name="connsiteX0" fmla="*/ 0 w 2265365"/>
                <a:gd name="connsiteY0" fmla="*/ 0 h 679609"/>
                <a:gd name="connsiteX1" fmla="*/ 2061482 w 2265365"/>
                <a:gd name="connsiteY1" fmla="*/ 0 h 679609"/>
                <a:gd name="connsiteX2" fmla="*/ 2265365 w 2265365"/>
                <a:gd name="connsiteY2" fmla="*/ 339805 h 679609"/>
                <a:gd name="connsiteX3" fmla="*/ 2061482 w 2265365"/>
                <a:gd name="connsiteY3" fmla="*/ 679609 h 679609"/>
                <a:gd name="connsiteX4" fmla="*/ 0 w 2265365"/>
                <a:gd name="connsiteY4" fmla="*/ 679609 h 679609"/>
                <a:gd name="connsiteX5" fmla="*/ 203883 w 2265365"/>
                <a:gd name="connsiteY5" fmla="*/ 339805 h 679609"/>
                <a:gd name="connsiteX6" fmla="*/ 0 w 2265365"/>
                <a:gd name="connsiteY6" fmla="*/ 0 h 6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65" h="679609">
                  <a:moveTo>
                    <a:pt x="0" y="0"/>
                  </a:moveTo>
                  <a:lnTo>
                    <a:pt x="2061482" y="0"/>
                  </a:lnTo>
                  <a:lnTo>
                    <a:pt x="2265365" y="339805"/>
                  </a:lnTo>
                  <a:lnTo>
                    <a:pt x="2061482" y="679609"/>
                  </a:lnTo>
                  <a:lnTo>
                    <a:pt x="0" y="679609"/>
                  </a:lnTo>
                  <a:lnTo>
                    <a:pt x="203883" y="339805"/>
                  </a:lnTo>
                  <a:lnTo>
                    <a:pt x="0" y="0"/>
                  </a:lnTo>
                  <a:close/>
                </a:path>
              </a:pathLst>
            </a:custGeom>
            <a:solidFill>
              <a:srgbClr val="005993"/>
            </a:solidFill>
            <a:ln>
              <a:noFill/>
            </a:ln>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87796" tIns="83913" rIns="287796" bIns="83913" numCol="1" spcCol="1270" anchor="ctr" anchorCtr="0">
              <a:noAutofit/>
            </a:bodyPr>
            <a:lstStyle/>
            <a:p>
              <a:pPr marL="0" lvl="0" indent="0" algn="ctr" defTabSz="1244600">
                <a:lnSpc>
                  <a:spcPct val="90000"/>
                </a:lnSpc>
                <a:spcBef>
                  <a:spcPct val="0"/>
                </a:spcBef>
                <a:spcAft>
                  <a:spcPct val="35000"/>
                </a:spcAft>
                <a:buNone/>
              </a:pPr>
              <a:r>
                <a:rPr lang="en-US" sz="2800" kern="1200"/>
                <a:t>Clarify</a:t>
              </a:r>
            </a:p>
          </p:txBody>
        </p:sp>
        <p:sp>
          <p:nvSpPr>
            <p:cNvPr id="8" name="Freeform 7">
              <a:extLst>
                <a:ext uri="{FF2B5EF4-FFF2-40B4-BE49-F238E27FC236}">
                  <a16:creationId xmlns:a16="http://schemas.microsoft.com/office/drawing/2014/main" id="{CC08EB2C-44EC-084B-9019-99FE9FF336DB}"/>
                </a:ext>
              </a:extLst>
            </p:cNvPr>
            <p:cNvSpPr/>
            <p:nvPr/>
          </p:nvSpPr>
          <p:spPr>
            <a:xfrm>
              <a:off x="5503067" y="2150269"/>
              <a:ext cx="2061482" cy="2817657"/>
            </a:xfrm>
            <a:custGeom>
              <a:avLst/>
              <a:gdLst>
                <a:gd name="connsiteX0" fmla="*/ 0 w 2061482"/>
                <a:gd name="connsiteY0" fmla="*/ 0 h 3475195"/>
                <a:gd name="connsiteX1" fmla="*/ 2061482 w 2061482"/>
                <a:gd name="connsiteY1" fmla="*/ 0 h 3475195"/>
                <a:gd name="connsiteX2" fmla="*/ 2061482 w 2061482"/>
                <a:gd name="connsiteY2" fmla="*/ 3475195 h 3475195"/>
                <a:gd name="connsiteX3" fmla="*/ 0 w 2061482"/>
                <a:gd name="connsiteY3" fmla="*/ 3475195 h 3475195"/>
                <a:gd name="connsiteX4" fmla="*/ 0 w 2061482"/>
                <a:gd name="connsiteY4" fmla="*/ 0 h 3475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482" h="3475195">
                  <a:moveTo>
                    <a:pt x="0" y="0"/>
                  </a:moveTo>
                  <a:lnTo>
                    <a:pt x="2061482" y="0"/>
                  </a:lnTo>
                  <a:lnTo>
                    <a:pt x="2061482" y="3475195"/>
                  </a:lnTo>
                  <a:lnTo>
                    <a:pt x="0" y="3475195"/>
                  </a:lnTo>
                  <a:lnTo>
                    <a:pt x="0" y="0"/>
                  </a:lnTo>
                  <a:close/>
                </a:path>
              </a:pathLst>
            </a:custGeom>
            <a:solidFill>
              <a:schemeClr val="bg1"/>
            </a:solidFill>
            <a:ln>
              <a:solidFill>
                <a:srgbClr val="005993">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2903" tIns="162903" rIns="162903" bIns="325806" numCol="1" spcCol="1270" anchor="t" anchorCtr="0">
              <a:noAutofit/>
            </a:bodyPr>
            <a:lstStyle/>
            <a:p>
              <a:pPr marL="0" lvl="0" indent="0" algn="l" defTabSz="889000">
                <a:lnSpc>
                  <a:spcPct val="90000"/>
                </a:lnSpc>
                <a:spcBef>
                  <a:spcPct val="0"/>
                </a:spcBef>
                <a:spcAft>
                  <a:spcPct val="35000"/>
                </a:spcAft>
                <a:buNone/>
              </a:pPr>
              <a:r>
                <a:rPr lang="en-US" sz="2000" kern="1200" dirty="0"/>
                <a:t>State why you are concerned about the behavior to validate why you are addressing the issue</a:t>
              </a:r>
            </a:p>
          </p:txBody>
        </p:sp>
        <p:sp>
          <p:nvSpPr>
            <p:cNvPr id="9" name="Freeform 8">
              <a:extLst>
                <a:ext uri="{FF2B5EF4-FFF2-40B4-BE49-F238E27FC236}">
                  <a16:creationId xmlns:a16="http://schemas.microsoft.com/office/drawing/2014/main" id="{AC806B40-E734-2D42-8C5D-497192729CC5}"/>
                </a:ext>
              </a:extLst>
            </p:cNvPr>
            <p:cNvSpPr/>
            <p:nvPr/>
          </p:nvSpPr>
          <p:spPr>
            <a:xfrm>
              <a:off x="7712870" y="1470660"/>
              <a:ext cx="2265365" cy="679609"/>
            </a:xfrm>
            <a:custGeom>
              <a:avLst/>
              <a:gdLst>
                <a:gd name="connsiteX0" fmla="*/ 0 w 2265365"/>
                <a:gd name="connsiteY0" fmla="*/ 0 h 679609"/>
                <a:gd name="connsiteX1" fmla="*/ 2061482 w 2265365"/>
                <a:gd name="connsiteY1" fmla="*/ 0 h 679609"/>
                <a:gd name="connsiteX2" fmla="*/ 2265365 w 2265365"/>
                <a:gd name="connsiteY2" fmla="*/ 339805 h 679609"/>
                <a:gd name="connsiteX3" fmla="*/ 2061482 w 2265365"/>
                <a:gd name="connsiteY3" fmla="*/ 679609 h 679609"/>
                <a:gd name="connsiteX4" fmla="*/ 0 w 2265365"/>
                <a:gd name="connsiteY4" fmla="*/ 679609 h 679609"/>
                <a:gd name="connsiteX5" fmla="*/ 203883 w 2265365"/>
                <a:gd name="connsiteY5" fmla="*/ 339805 h 679609"/>
                <a:gd name="connsiteX6" fmla="*/ 0 w 2265365"/>
                <a:gd name="connsiteY6" fmla="*/ 0 h 6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65" h="679609">
                  <a:moveTo>
                    <a:pt x="0" y="0"/>
                  </a:moveTo>
                  <a:lnTo>
                    <a:pt x="2061482" y="0"/>
                  </a:lnTo>
                  <a:lnTo>
                    <a:pt x="2265365" y="339805"/>
                  </a:lnTo>
                  <a:lnTo>
                    <a:pt x="2061482" y="679609"/>
                  </a:lnTo>
                  <a:lnTo>
                    <a:pt x="0" y="679609"/>
                  </a:lnTo>
                  <a:lnTo>
                    <a:pt x="203883" y="339805"/>
                  </a:lnTo>
                  <a:lnTo>
                    <a:pt x="0" y="0"/>
                  </a:lnTo>
                  <a:close/>
                </a:path>
              </a:pathLst>
            </a:custGeom>
            <a:solidFill>
              <a:srgbClr val="005993"/>
            </a:solidFill>
            <a:ln>
              <a:noFill/>
            </a:ln>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87796" tIns="83913" rIns="287796" bIns="83913" numCol="1" spcCol="1270" anchor="ctr" anchorCtr="0">
              <a:noAutofit/>
            </a:bodyPr>
            <a:lstStyle/>
            <a:p>
              <a:pPr marL="0" lvl="0" indent="0" algn="ctr" defTabSz="1244600">
                <a:lnSpc>
                  <a:spcPct val="90000"/>
                </a:lnSpc>
                <a:spcBef>
                  <a:spcPct val="0"/>
                </a:spcBef>
                <a:spcAft>
                  <a:spcPct val="35000"/>
                </a:spcAft>
                <a:buNone/>
              </a:pPr>
              <a:r>
                <a:rPr lang="en-US" sz="2800" kern="1200"/>
                <a:t>Ask</a:t>
              </a:r>
            </a:p>
          </p:txBody>
        </p:sp>
        <p:sp>
          <p:nvSpPr>
            <p:cNvPr id="10" name="Freeform 9">
              <a:extLst>
                <a:ext uri="{FF2B5EF4-FFF2-40B4-BE49-F238E27FC236}">
                  <a16:creationId xmlns:a16="http://schemas.microsoft.com/office/drawing/2014/main" id="{CAA55F82-8434-774E-B4AC-F03B03FCBC32}"/>
                </a:ext>
              </a:extLst>
            </p:cNvPr>
            <p:cNvSpPr/>
            <p:nvPr/>
          </p:nvSpPr>
          <p:spPr>
            <a:xfrm>
              <a:off x="7712870" y="2150269"/>
              <a:ext cx="2061482" cy="2817657"/>
            </a:xfrm>
            <a:custGeom>
              <a:avLst/>
              <a:gdLst>
                <a:gd name="connsiteX0" fmla="*/ 0 w 2061482"/>
                <a:gd name="connsiteY0" fmla="*/ 0 h 3475195"/>
                <a:gd name="connsiteX1" fmla="*/ 2061482 w 2061482"/>
                <a:gd name="connsiteY1" fmla="*/ 0 h 3475195"/>
                <a:gd name="connsiteX2" fmla="*/ 2061482 w 2061482"/>
                <a:gd name="connsiteY2" fmla="*/ 3475195 h 3475195"/>
                <a:gd name="connsiteX3" fmla="*/ 0 w 2061482"/>
                <a:gd name="connsiteY3" fmla="*/ 3475195 h 3475195"/>
                <a:gd name="connsiteX4" fmla="*/ 0 w 2061482"/>
                <a:gd name="connsiteY4" fmla="*/ 0 h 3475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482" h="3475195">
                  <a:moveTo>
                    <a:pt x="0" y="0"/>
                  </a:moveTo>
                  <a:lnTo>
                    <a:pt x="2061482" y="0"/>
                  </a:lnTo>
                  <a:lnTo>
                    <a:pt x="2061482" y="3475195"/>
                  </a:lnTo>
                  <a:lnTo>
                    <a:pt x="0" y="3475195"/>
                  </a:lnTo>
                  <a:lnTo>
                    <a:pt x="0" y="0"/>
                  </a:lnTo>
                  <a:close/>
                </a:path>
              </a:pathLst>
            </a:custGeom>
            <a:solidFill>
              <a:schemeClr val="bg1"/>
            </a:solidFill>
            <a:ln>
              <a:solidFill>
                <a:srgbClr val="005993">
                  <a:alpha val="90000"/>
                </a:srgbClr>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2903" tIns="162903" rIns="162903" bIns="325806" numCol="1" spcCol="1270" anchor="t" anchorCtr="0">
              <a:noAutofit/>
            </a:bodyPr>
            <a:lstStyle/>
            <a:p>
              <a:pPr marL="0" lvl="0" indent="0" algn="l" defTabSz="889000">
                <a:lnSpc>
                  <a:spcPct val="90000"/>
                </a:lnSpc>
                <a:spcBef>
                  <a:spcPct val="0"/>
                </a:spcBef>
                <a:spcAft>
                  <a:spcPct val="35000"/>
                </a:spcAft>
                <a:buNone/>
              </a:pPr>
              <a:r>
                <a:rPr lang="en-US" sz="2000" kern="1200" dirty="0"/>
                <a:t>Try to understand the other person's perception of the behaviors</a:t>
              </a:r>
            </a:p>
          </p:txBody>
        </p:sp>
        <p:sp>
          <p:nvSpPr>
            <p:cNvPr id="11" name="Freeform 10">
              <a:extLst>
                <a:ext uri="{FF2B5EF4-FFF2-40B4-BE49-F238E27FC236}">
                  <a16:creationId xmlns:a16="http://schemas.microsoft.com/office/drawing/2014/main" id="{D5D06C43-030C-8247-BF39-9A6E4CF2EB84}"/>
                </a:ext>
              </a:extLst>
            </p:cNvPr>
            <p:cNvSpPr/>
            <p:nvPr/>
          </p:nvSpPr>
          <p:spPr>
            <a:xfrm>
              <a:off x="9922673" y="1470660"/>
              <a:ext cx="2265365" cy="679609"/>
            </a:xfrm>
            <a:custGeom>
              <a:avLst/>
              <a:gdLst>
                <a:gd name="connsiteX0" fmla="*/ 0 w 2265365"/>
                <a:gd name="connsiteY0" fmla="*/ 0 h 679609"/>
                <a:gd name="connsiteX1" fmla="*/ 2061482 w 2265365"/>
                <a:gd name="connsiteY1" fmla="*/ 0 h 679609"/>
                <a:gd name="connsiteX2" fmla="*/ 2265365 w 2265365"/>
                <a:gd name="connsiteY2" fmla="*/ 339805 h 679609"/>
                <a:gd name="connsiteX3" fmla="*/ 2061482 w 2265365"/>
                <a:gd name="connsiteY3" fmla="*/ 679609 h 679609"/>
                <a:gd name="connsiteX4" fmla="*/ 0 w 2265365"/>
                <a:gd name="connsiteY4" fmla="*/ 679609 h 679609"/>
                <a:gd name="connsiteX5" fmla="*/ 203883 w 2265365"/>
                <a:gd name="connsiteY5" fmla="*/ 339805 h 679609"/>
                <a:gd name="connsiteX6" fmla="*/ 0 w 2265365"/>
                <a:gd name="connsiteY6" fmla="*/ 0 h 6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5365" h="679609">
                  <a:moveTo>
                    <a:pt x="0" y="0"/>
                  </a:moveTo>
                  <a:lnTo>
                    <a:pt x="2061482" y="0"/>
                  </a:lnTo>
                  <a:lnTo>
                    <a:pt x="2265365" y="339805"/>
                  </a:lnTo>
                  <a:lnTo>
                    <a:pt x="2061482" y="679609"/>
                  </a:lnTo>
                  <a:lnTo>
                    <a:pt x="0" y="679609"/>
                  </a:lnTo>
                  <a:lnTo>
                    <a:pt x="203883" y="339805"/>
                  </a:lnTo>
                  <a:lnTo>
                    <a:pt x="0" y="0"/>
                  </a:lnTo>
                  <a:close/>
                </a:path>
              </a:pathLst>
            </a:custGeom>
            <a:solidFill>
              <a:srgbClr val="005993"/>
            </a:solidFill>
            <a:ln>
              <a:noFill/>
            </a:ln>
          </p:spPr>
          <p:style>
            <a:lnRef idx="2">
              <a:schemeClr val="accent6">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287796" tIns="83913" rIns="287796" bIns="83913" numCol="1" spcCol="1270" anchor="ctr" anchorCtr="0">
              <a:noAutofit/>
            </a:bodyPr>
            <a:lstStyle/>
            <a:p>
              <a:pPr marL="0" lvl="0" indent="0" algn="ctr" defTabSz="1244600">
                <a:lnSpc>
                  <a:spcPct val="90000"/>
                </a:lnSpc>
                <a:spcBef>
                  <a:spcPct val="0"/>
                </a:spcBef>
                <a:spcAft>
                  <a:spcPct val="35000"/>
                </a:spcAft>
                <a:buNone/>
              </a:pPr>
              <a:r>
                <a:rPr lang="en-US" sz="2800" kern="1200"/>
                <a:t>Respond</a:t>
              </a:r>
            </a:p>
          </p:txBody>
        </p:sp>
        <p:sp>
          <p:nvSpPr>
            <p:cNvPr id="12" name="Freeform 11">
              <a:extLst>
                <a:ext uri="{FF2B5EF4-FFF2-40B4-BE49-F238E27FC236}">
                  <a16:creationId xmlns:a16="http://schemas.microsoft.com/office/drawing/2014/main" id="{A4A88EDF-EC10-6A42-A414-3A0276C72B80}"/>
                </a:ext>
              </a:extLst>
            </p:cNvPr>
            <p:cNvSpPr/>
            <p:nvPr/>
          </p:nvSpPr>
          <p:spPr>
            <a:xfrm>
              <a:off x="9922673" y="2150269"/>
              <a:ext cx="2061482" cy="2817657"/>
            </a:xfrm>
            <a:custGeom>
              <a:avLst/>
              <a:gdLst>
                <a:gd name="connsiteX0" fmla="*/ 0 w 2061482"/>
                <a:gd name="connsiteY0" fmla="*/ 0 h 3475195"/>
                <a:gd name="connsiteX1" fmla="*/ 2061482 w 2061482"/>
                <a:gd name="connsiteY1" fmla="*/ 0 h 3475195"/>
                <a:gd name="connsiteX2" fmla="*/ 2061482 w 2061482"/>
                <a:gd name="connsiteY2" fmla="*/ 3475195 h 3475195"/>
                <a:gd name="connsiteX3" fmla="*/ 0 w 2061482"/>
                <a:gd name="connsiteY3" fmla="*/ 3475195 h 3475195"/>
                <a:gd name="connsiteX4" fmla="*/ 0 w 2061482"/>
                <a:gd name="connsiteY4" fmla="*/ 0 h 3475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482" h="3475195">
                  <a:moveTo>
                    <a:pt x="0" y="0"/>
                  </a:moveTo>
                  <a:lnTo>
                    <a:pt x="2061482" y="0"/>
                  </a:lnTo>
                  <a:lnTo>
                    <a:pt x="2061482" y="3475195"/>
                  </a:lnTo>
                  <a:lnTo>
                    <a:pt x="0" y="3475195"/>
                  </a:lnTo>
                  <a:lnTo>
                    <a:pt x="0" y="0"/>
                  </a:lnTo>
                  <a:close/>
                </a:path>
              </a:pathLst>
            </a:custGeom>
            <a:solidFill>
              <a:schemeClr val="bg1"/>
            </a:solidFill>
            <a:ln>
              <a:solidFill>
                <a:srgbClr val="005993">
                  <a:alpha val="90000"/>
                </a:srgbClr>
              </a:solid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62903" tIns="162903" rIns="162903" bIns="325806" numCol="1" spcCol="1270" anchor="t" anchorCtr="0">
              <a:noAutofit/>
            </a:bodyPr>
            <a:lstStyle/>
            <a:p>
              <a:pPr marL="0" lvl="0" indent="0" algn="l" defTabSz="889000">
                <a:lnSpc>
                  <a:spcPct val="90000"/>
                </a:lnSpc>
                <a:spcBef>
                  <a:spcPct val="0"/>
                </a:spcBef>
                <a:spcAft>
                  <a:spcPct val="35000"/>
                </a:spcAft>
                <a:buNone/>
              </a:pPr>
              <a:r>
                <a:rPr lang="en-US" sz="2000" kern="1200" dirty="0"/>
                <a:t>Provide Guided Options. Clarify concern if indicated; discuss desired behaviors and state options in behavioral terms</a:t>
              </a:r>
            </a:p>
          </p:txBody>
        </p:sp>
      </p:grpSp>
    </p:spTree>
    <p:extLst>
      <p:ext uri="{BB962C8B-B14F-4D97-AF65-F5344CB8AC3E}">
        <p14:creationId xmlns:p14="http://schemas.microsoft.com/office/powerpoint/2010/main" val="248332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CB5A5-DB8B-9644-A359-FBFD9CE423DB}"/>
              </a:ext>
            </a:extLst>
          </p:cNvPr>
          <p:cNvPicPr>
            <a:picLocks noChangeAspect="1"/>
          </p:cNvPicPr>
          <p:nvPr/>
        </p:nvPicPr>
        <p:blipFill rotWithShape="1">
          <a:blip r:embed="rId3">
            <a:alphaModFix amt="37000"/>
            <a:extLst>
              <a:ext uri="{BEBA8EAE-BF5A-486C-A8C5-ECC9F3942E4B}">
                <a14:imgProps xmlns:a14="http://schemas.microsoft.com/office/drawing/2010/main">
                  <a14:imgLayer r:embed="rId4">
                    <a14:imgEffect>
                      <a14:colorTemperature colorTemp="7843"/>
                    </a14:imgEffect>
                    <a14:imgEffect>
                      <a14:saturation sat="0"/>
                    </a14:imgEffect>
                  </a14:imgLayer>
                </a14:imgProps>
              </a:ext>
              <a:ext uri="{28A0092B-C50C-407E-A947-70E740481C1C}">
                <a14:useLocalDpi xmlns:a14="http://schemas.microsoft.com/office/drawing/2010/main" val="0"/>
              </a:ext>
            </a:extLst>
          </a:blip>
          <a:srcRect l="5" t="7442" r="111" b="7852"/>
          <a:stretch/>
        </p:blipFill>
        <p:spPr>
          <a:xfrm>
            <a:off x="0" y="0"/>
            <a:ext cx="12192000" cy="6872919"/>
          </a:xfrm>
          <a:prstGeom prst="rect">
            <a:avLst/>
          </a:prstGeom>
        </p:spPr>
      </p:pic>
      <p:sp>
        <p:nvSpPr>
          <p:cNvPr id="70658" name="Rectangle 2"/>
          <p:cNvSpPr>
            <a:spLocks noGrp="1" noChangeArrowheads="1"/>
          </p:cNvSpPr>
          <p:nvPr>
            <p:ph type="title" idx="4294967295"/>
          </p:nvPr>
        </p:nvSpPr>
        <p:spPr>
          <a:xfrm>
            <a:off x="0" y="-11171"/>
            <a:ext cx="6421437" cy="1677988"/>
          </a:xfrm>
          <a:effectLst/>
        </p:spPr>
        <p:txBody>
          <a:bodyPr lIns="457200" tIns="0">
            <a:normAutofit/>
          </a:bodyPr>
          <a:lstStyle/>
          <a:p>
            <a:pPr eaLnBrk="1" hangingPunct="1">
              <a:defRPr/>
            </a:pPr>
            <a:r>
              <a:rPr lang="en-US" sz="3730" dirty="0">
                <a:latin typeface="Franklin Gothic Book" panose="020B0503020102020204" pitchFamily="34" charset="0"/>
                <a:ea typeface="ＭＳ Ｐゴシック" charset="0"/>
                <a:cs typeface="ＭＳ Ｐゴシック" charset="0"/>
              </a:rPr>
              <a:t>Check Example</a:t>
            </a:r>
          </a:p>
        </p:txBody>
      </p:sp>
      <p:sp>
        <p:nvSpPr>
          <p:cNvPr id="52226" name="Rectangle 3"/>
          <p:cNvSpPr>
            <a:spLocks noGrp="1" noChangeArrowheads="1"/>
          </p:cNvSpPr>
          <p:nvPr>
            <p:ph idx="4294967295"/>
          </p:nvPr>
        </p:nvSpPr>
        <p:spPr>
          <a:xfrm>
            <a:off x="374432" y="2807605"/>
            <a:ext cx="8345208" cy="2799582"/>
          </a:xfrm>
          <a:prstGeom prst="wedgeRoundRectCallout">
            <a:avLst>
              <a:gd name="adj1" fmla="val -991"/>
              <a:gd name="adj2" fmla="val 56378"/>
              <a:gd name="adj3" fmla="val 16667"/>
            </a:avLst>
          </a:prstGeom>
          <a:solidFill>
            <a:srgbClr val="005993"/>
          </a:solidFill>
        </p:spPr>
        <p:txBody>
          <a:bodyPr lIns="91440" tIns="91440" rIns="91440" bIns="91440" anchor="ctr" anchorCtr="0">
            <a:noAutofit/>
          </a:bodyPr>
          <a:lstStyle/>
          <a:p>
            <a:pPr marL="0" indent="0">
              <a:buNone/>
            </a:pPr>
            <a:r>
              <a:rPr lang="en-US" sz="2400" dirty="0">
                <a:solidFill>
                  <a:schemeClr val="bg1"/>
                </a:solidFill>
                <a:latin typeface="Franklin Gothic Book" panose="020B0503020102020204" pitchFamily="34" charset="0"/>
                <a:ea typeface="ＭＳ Ｐゴシック" charset="0"/>
                <a:cs typeface="ＭＳ Ｐゴシック" charset="0"/>
              </a:rPr>
              <a:t>I try to get to know each of my staff individually, so I know their baselines and what could potentially be a red flag. Instead of staying in my office, I make a point to sit and talk with them during breaks. That helped when one of my staff members had a pregnant wife, and we responded to a stillborn birth. After that call I took a little extra time to sit and talk with him, to make sure that he was okay.</a:t>
            </a:r>
          </a:p>
        </p:txBody>
      </p:sp>
    </p:spTree>
    <p:extLst>
      <p:ext uri="{BB962C8B-B14F-4D97-AF65-F5344CB8AC3E}">
        <p14:creationId xmlns:p14="http://schemas.microsoft.com/office/powerpoint/2010/main" val="41553765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ln w="38100">
            <a:noFill/>
          </a:ln>
        </p:spPr>
        <p:txBody>
          <a:bodyPr vert="horz" wrap="square" lIns="365760" tIns="365760" rIns="365760" bIns="365760" numCol="1" rtlCol="0" anchor="t" anchorCtr="0" compatLnSpc="1">
            <a:prstTxWarp prst="textNoShape">
              <a:avLst/>
            </a:prstTxWarp>
            <a:noAutofit/>
          </a:bodyPr>
          <a:lstStyle/>
          <a:p>
            <a:pPr>
              <a:defRPr/>
            </a:pPr>
            <a:r>
              <a:rPr lang="en-GB" sz="3730" dirty="0">
                <a:ea typeface="ＭＳ Ｐゴシック" charset="0"/>
                <a:cs typeface="ＭＳ Ｐゴシック" charset="0"/>
              </a:rPr>
              <a:t>Coordinate Actions</a:t>
            </a:r>
            <a:endParaRPr lang="en-US" sz="3730" dirty="0"/>
          </a:p>
        </p:txBody>
      </p:sp>
      <p:sp>
        <p:nvSpPr>
          <p:cNvPr id="15" name="Content Placeholder 14">
            <a:extLst>
              <a:ext uri="{FF2B5EF4-FFF2-40B4-BE49-F238E27FC236}">
                <a16:creationId xmlns:a16="http://schemas.microsoft.com/office/drawing/2014/main" id="{6F419EEF-2CB2-3645-A0AD-3C28EB2EC7F0}"/>
              </a:ext>
            </a:extLst>
          </p:cNvPr>
          <p:cNvSpPr>
            <a:spLocks noGrp="1"/>
          </p:cNvSpPr>
          <p:nvPr>
            <p:ph idx="1"/>
          </p:nvPr>
        </p:nvSpPr>
        <p:spPr>
          <a:xfrm>
            <a:off x="0" y="1480637"/>
            <a:ext cx="12192000" cy="4632960"/>
          </a:xfrm>
        </p:spPr>
        <p:txBody>
          <a:bodyPr/>
          <a:lstStyle/>
          <a:p>
            <a:r>
              <a:rPr lang="en-US" sz="2400" dirty="0"/>
              <a:t>Collaborate</a:t>
            </a:r>
          </a:p>
          <a:p>
            <a:pPr marL="457200" lvl="1" indent="-228600" defTabSz="1066800">
              <a:buClr>
                <a:schemeClr val="tx1"/>
              </a:buClr>
              <a:buFont typeface="Arial" panose="020B0604020202020204" pitchFamily="34" charset="0"/>
              <a:buChar char="•"/>
            </a:pPr>
            <a:r>
              <a:rPr lang="en-US" sz="2000" dirty="0"/>
              <a:t>To promote recovery</a:t>
            </a:r>
          </a:p>
          <a:p>
            <a:pPr marL="457200" lvl="1" indent="-228600" defTabSz="1066800">
              <a:buClr>
                <a:schemeClr val="tx1"/>
              </a:buClr>
              <a:buFont typeface="Arial" panose="020B0604020202020204" pitchFamily="34" charset="0"/>
              <a:buChar char="•"/>
            </a:pPr>
            <a:r>
              <a:rPr lang="en-US" sz="2000" dirty="0"/>
              <a:t>To ensure safety</a:t>
            </a:r>
          </a:p>
          <a:p>
            <a:pPr marL="457200" lvl="1" indent="-228600" defTabSz="1066800">
              <a:buClr>
                <a:schemeClr val="tx1"/>
              </a:buClr>
              <a:buFont typeface="Arial" panose="020B0604020202020204" pitchFamily="34" charset="0"/>
              <a:buChar char="•"/>
            </a:pPr>
            <a:r>
              <a:rPr lang="en-US" sz="2000" dirty="0"/>
              <a:t>To get more information</a:t>
            </a:r>
          </a:p>
          <a:p>
            <a:pPr marL="228600" indent="-228600" defTabSz="1066800">
              <a:buClr>
                <a:schemeClr val="tx1"/>
              </a:buClr>
              <a:buFont typeface="Arial" panose="020B0604020202020204" pitchFamily="34" charset="0"/>
              <a:buChar char="•"/>
            </a:pPr>
            <a:r>
              <a:rPr lang="en-US" sz="2400" dirty="0"/>
              <a:t>Inform</a:t>
            </a:r>
          </a:p>
          <a:p>
            <a:pPr marL="457200" lvl="1" indent="-228600" defTabSz="1066800">
              <a:buClr>
                <a:schemeClr val="tx1"/>
              </a:buClr>
              <a:buSzPct val="90000"/>
              <a:buFont typeface="Arial" panose="020B0604020202020204" pitchFamily="34" charset="0"/>
              <a:buChar char="•"/>
            </a:pPr>
            <a:r>
              <a:rPr lang="en-US" sz="2000" dirty="0"/>
              <a:t>Chain of command</a:t>
            </a:r>
          </a:p>
          <a:p>
            <a:pPr marL="457200" lvl="1" indent="-228600" defTabSz="1066800">
              <a:buClr>
                <a:schemeClr val="tx1"/>
              </a:buClr>
              <a:buSzPct val="90000"/>
              <a:buFont typeface="Arial" panose="020B0604020202020204" pitchFamily="34" charset="0"/>
              <a:buChar char="•"/>
            </a:pPr>
            <a:r>
              <a:rPr lang="en-US" sz="2000" dirty="0"/>
              <a:t>Family</a:t>
            </a:r>
          </a:p>
          <a:p>
            <a:pPr marL="457200" lvl="1" indent="-228600" defTabSz="1066800">
              <a:buClr>
                <a:schemeClr val="tx1"/>
              </a:buClr>
              <a:buSzPct val="90000"/>
              <a:buFont typeface="Arial" panose="020B0604020202020204" pitchFamily="34" charset="0"/>
              <a:buChar char="•"/>
            </a:pPr>
            <a:r>
              <a:rPr lang="en-US" sz="2000" dirty="0"/>
              <a:t>Peers</a:t>
            </a:r>
          </a:p>
          <a:p>
            <a:pPr marL="228600" indent="-228600" defTabSz="1066800">
              <a:buClr>
                <a:schemeClr val="tx1"/>
              </a:buClr>
              <a:buSzPct val="90000"/>
              <a:buFont typeface="Arial" panose="020B0604020202020204" pitchFamily="34" charset="0"/>
              <a:buChar char="•"/>
            </a:pPr>
            <a:r>
              <a:rPr lang="en-US" sz="2400" dirty="0"/>
              <a:t>Refer</a:t>
            </a:r>
          </a:p>
          <a:p>
            <a:pPr marL="457200" lvl="1" indent="-228600" defTabSz="1066800">
              <a:buClr>
                <a:schemeClr val="tx1"/>
              </a:buClr>
              <a:buFont typeface="Arial" panose="020B0604020202020204" pitchFamily="34" charset="0"/>
              <a:buChar char="•"/>
            </a:pPr>
            <a:r>
              <a:rPr lang="en-US" sz="2000" dirty="0"/>
              <a:t>Recommend resources</a:t>
            </a:r>
          </a:p>
          <a:p>
            <a:pPr marL="457200" lvl="1" indent="-228600" defTabSz="1066800">
              <a:buClr>
                <a:schemeClr val="tx1"/>
              </a:buClr>
              <a:buFont typeface="Arial" panose="020B0604020202020204" pitchFamily="34" charset="0"/>
              <a:buChar char="•"/>
            </a:pPr>
            <a:r>
              <a:rPr lang="en-US" sz="2000" dirty="0"/>
              <a:t>Consultation</a:t>
            </a:r>
          </a:p>
          <a:p>
            <a:pPr marL="457200" lvl="1" indent="-228600" defTabSz="1066800">
              <a:buClr>
                <a:schemeClr val="tx1"/>
              </a:buClr>
              <a:buFont typeface="Arial" panose="020B0604020202020204" pitchFamily="34" charset="0"/>
              <a:buChar char="•"/>
            </a:pPr>
            <a:r>
              <a:rPr lang="en-US" sz="2000" dirty="0"/>
              <a:t>Direct hand-off</a:t>
            </a:r>
          </a:p>
          <a:p>
            <a:pPr marL="741350" lvl="1" indent="-228600" defTabSz="1066800">
              <a:buClr>
                <a:schemeClr val="tx1"/>
              </a:buClr>
              <a:buSzPct val="90000"/>
              <a:buFont typeface="Arial" panose="020B0604020202020204" pitchFamily="34" charset="0"/>
              <a:buChar char="•"/>
            </a:pPr>
            <a:endParaRPr lang="en-US" sz="2000" dirty="0"/>
          </a:p>
          <a:p>
            <a:pPr marL="741350" lvl="1" indent="-228600" defTabSz="1066800">
              <a:buClr>
                <a:schemeClr val="tx1"/>
              </a:buClr>
              <a:buFont typeface="Arial" panose="020B0604020202020204" pitchFamily="34" charset="0"/>
              <a:buChar char="•"/>
            </a:pPr>
            <a:endParaRPr lang="en-US" sz="2000" dirty="0"/>
          </a:p>
          <a:p>
            <a:endParaRPr lang="en-US" dirty="0"/>
          </a:p>
        </p:txBody>
      </p:sp>
      <p:pic>
        <p:nvPicPr>
          <p:cNvPr id="14" name="Picture 13">
            <a:extLst>
              <a:ext uri="{FF2B5EF4-FFF2-40B4-BE49-F238E27FC236}">
                <a16:creationId xmlns:a16="http://schemas.microsoft.com/office/drawing/2014/main" id="{5567043C-6247-1A41-8B4E-5FB673FE9E34}"/>
              </a:ext>
            </a:extLst>
          </p:cNvPr>
          <p:cNvPicPr>
            <a:picLocks noChangeAspect="1"/>
          </p:cNvPicPr>
          <p:nvPr/>
        </p:nvPicPr>
        <p:blipFill rotWithShape="1">
          <a:blip r:embed="rId3">
            <a:extLst>
              <a:ext uri="{28A0092B-C50C-407E-A947-70E740481C1C}">
                <a14:useLocalDpi xmlns:a14="http://schemas.microsoft.com/office/drawing/2010/main" val="0"/>
              </a:ext>
            </a:extLst>
          </a:blip>
          <a:srcRect l="13953" r="15386"/>
          <a:stretch/>
        </p:blipFill>
        <p:spPr>
          <a:xfrm>
            <a:off x="4901939" y="-4"/>
            <a:ext cx="7290062" cy="6858004"/>
          </a:xfrm>
          <a:prstGeom prst="rect">
            <a:avLst/>
          </a:prstGeom>
        </p:spPr>
      </p:pic>
    </p:spTree>
    <p:extLst>
      <p:ext uri="{BB962C8B-B14F-4D97-AF65-F5344CB8AC3E}">
        <p14:creationId xmlns:p14="http://schemas.microsoft.com/office/powerpoint/2010/main" val="24144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8B24F7-2DEF-8B47-80A7-27AE50F97CFA}"/>
              </a:ext>
            </a:extLst>
          </p:cNvPr>
          <p:cNvPicPr>
            <a:picLocks noChangeAspect="1"/>
          </p:cNvPicPr>
          <p:nvPr/>
        </p:nvPicPr>
        <p:blipFill rotWithShape="1">
          <a:blip r:embed="rId3">
            <a:alphaModFix amt="54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49" b="15379"/>
          <a:stretch/>
        </p:blipFill>
        <p:spPr>
          <a:xfrm>
            <a:off x="0" y="-1"/>
            <a:ext cx="12222328" cy="6858001"/>
          </a:xfrm>
          <a:prstGeom prst="rect">
            <a:avLst/>
          </a:prstGeom>
        </p:spPr>
      </p:pic>
      <p:sp>
        <p:nvSpPr>
          <p:cNvPr id="4" name="Slide Number Placeholder 3"/>
          <p:cNvSpPr>
            <a:spLocks noGrp="1"/>
          </p:cNvSpPr>
          <p:nvPr>
            <p:ph type="sldNum" sz="quarter" idx="11"/>
          </p:nvPr>
        </p:nvSpPr>
        <p:spPr>
          <a:prstGeom prst="rect">
            <a:avLst/>
          </a:prstGeom>
        </p:spPr>
        <p:txBody>
          <a:bodyPr vert="horz" lIns="91392" tIns="45696" rIns="91392" bIns="45696" numCol="1" anchorCtr="0" compatLnSpc="1">
            <a:prstTxWarp prst="textNoShape">
              <a:avLst/>
            </a:prstTxWarp>
            <a:normAutofit/>
          </a:bodyPr>
          <a:lstStyle>
            <a:defPPr>
              <a:defRPr lang="en-US"/>
            </a:defPPr>
            <a:lvl1pPr algn="r" defTabSz="456926" rtl="0" fontAlgn="base">
              <a:spcBef>
                <a:spcPct val="0"/>
              </a:spcBef>
              <a:spcAft>
                <a:spcPct val="0"/>
              </a:spcAft>
              <a:defRPr sz="1000" kern="1200">
                <a:solidFill>
                  <a:srgbClr val="898989"/>
                </a:solidFill>
                <a:latin typeface="Georgia" pitchFamily="-112" charset="0"/>
                <a:ea typeface="ＭＳ Ｐゴシック" pitchFamily="-112" charset="-128"/>
                <a:cs typeface="+mn-cs"/>
              </a:defRPr>
            </a:lvl1pPr>
            <a:lvl2pPr marL="456926" algn="l" defTabSz="456926" rtl="0" fontAlgn="base">
              <a:spcBef>
                <a:spcPct val="0"/>
              </a:spcBef>
              <a:spcAft>
                <a:spcPct val="0"/>
              </a:spcAft>
              <a:defRPr kern="1200">
                <a:solidFill>
                  <a:schemeClr val="tx1"/>
                </a:solidFill>
                <a:latin typeface="Arial" charset="0"/>
                <a:ea typeface="ＭＳ Ｐゴシック" pitchFamily="-112" charset="-128"/>
                <a:cs typeface="+mn-cs"/>
              </a:defRPr>
            </a:lvl2pPr>
            <a:lvl3pPr marL="913852" algn="l" defTabSz="456926" rtl="0" fontAlgn="base">
              <a:spcBef>
                <a:spcPct val="0"/>
              </a:spcBef>
              <a:spcAft>
                <a:spcPct val="0"/>
              </a:spcAft>
              <a:defRPr kern="1200">
                <a:solidFill>
                  <a:schemeClr val="tx1"/>
                </a:solidFill>
                <a:latin typeface="Arial" charset="0"/>
                <a:ea typeface="ＭＳ Ｐゴシック" pitchFamily="-112" charset="-128"/>
                <a:cs typeface="+mn-cs"/>
              </a:defRPr>
            </a:lvl3pPr>
            <a:lvl4pPr marL="1370778" algn="l" defTabSz="456926" rtl="0" fontAlgn="base">
              <a:spcBef>
                <a:spcPct val="0"/>
              </a:spcBef>
              <a:spcAft>
                <a:spcPct val="0"/>
              </a:spcAft>
              <a:defRPr kern="1200">
                <a:solidFill>
                  <a:schemeClr val="tx1"/>
                </a:solidFill>
                <a:latin typeface="Arial" charset="0"/>
                <a:ea typeface="ＭＳ Ｐゴシック" pitchFamily="-112" charset="-128"/>
                <a:cs typeface="+mn-cs"/>
              </a:defRPr>
            </a:lvl4pPr>
            <a:lvl5pPr marL="1827703" algn="l" defTabSz="456926" rtl="0" fontAlgn="base">
              <a:spcBef>
                <a:spcPct val="0"/>
              </a:spcBef>
              <a:spcAft>
                <a:spcPct val="0"/>
              </a:spcAft>
              <a:defRPr kern="1200">
                <a:solidFill>
                  <a:schemeClr val="tx1"/>
                </a:solidFill>
                <a:latin typeface="Arial" charset="0"/>
                <a:ea typeface="ＭＳ Ｐゴシック" pitchFamily="-112" charset="-128"/>
                <a:cs typeface="+mn-cs"/>
              </a:defRPr>
            </a:lvl5pPr>
            <a:lvl6pPr marL="2284628" algn="l" defTabSz="913852" rtl="0" eaLnBrk="1" latinLnBrk="0" hangingPunct="1">
              <a:defRPr kern="1200">
                <a:solidFill>
                  <a:schemeClr val="tx1"/>
                </a:solidFill>
                <a:latin typeface="Arial" charset="0"/>
                <a:ea typeface="ＭＳ Ｐゴシック" pitchFamily="-112" charset="-128"/>
                <a:cs typeface="+mn-cs"/>
              </a:defRPr>
            </a:lvl6pPr>
            <a:lvl7pPr marL="2741554" algn="l" defTabSz="913852" rtl="0" eaLnBrk="1" latinLnBrk="0" hangingPunct="1">
              <a:defRPr kern="1200">
                <a:solidFill>
                  <a:schemeClr val="tx1"/>
                </a:solidFill>
                <a:latin typeface="Arial" charset="0"/>
                <a:ea typeface="ＭＳ Ｐゴシック" pitchFamily="-112" charset="-128"/>
                <a:cs typeface="+mn-cs"/>
              </a:defRPr>
            </a:lvl7pPr>
            <a:lvl8pPr marL="3198480" algn="l" defTabSz="913852" rtl="0" eaLnBrk="1" latinLnBrk="0" hangingPunct="1">
              <a:defRPr kern="1200">
                <a:solidFill>
                  <a:schemeClr val="tx1"/>
                </a:solidFill>
                <a:latin typeface="Arial" charset="0"/>
                <a:ea typeface="ＭＳ Ｐゴシック" pitchFamily="-112" charset="-128"/>
                <a:cs typeface="+mn-cs"/>
              </a:defRPr>
            </a:lvl8pPr>
            <a:lvl9pPr marL="3655406" algn="l" defTabSz="913852" rtl="0" eaLnBrk="1" latinLnBrk="0" hangingPunct="1">
              <a:defRPr kern="1200">
                <a:solidFill>
                  <a:schemeClr val="tx1"/>
                </a:solidFill>
                <a:latin typeface="Arial" charset="0"/>
                <a:ea typeface="ＭＳ Ｐゴシック" pitchFamily="-112" charset="-128"/>
                <a:cs typeface="+mn-cs"/>
              </a:defRPr>
            </a:lvl9pPr>
          </a:lstStyle>
          <a:p>
            <a:pPr eaLnBrk="0" hangingPunct="0">
              <a:spcAft>
                <a:spcPts val="600"/>
              </a:spcAft>
              <a:defRPr/>
            </a:pPr>
            <a:fld id="{7D289494-1986-4CB1-B52D-544AF26A9464}" type="slidenum">
              <a:rPr lang="en-US" altLang="en-US" sz="1200">
                <a:solidFill>
                  <a:srgbClr val="595959"/>
                </a:solidFill>
              </a:rPr>
              <a:pPr eaLnBrk="0" hangingPunct="0">
                <a:spcAft>
                  <a:spcPts val="600"/>
                </a:spcAft>
                <a:defRPr/>
              </a:pPr>
              <a:t>15</a:t>
            </a:fld>
            <a:endParaRPr lang="en-US" altLang="en-US" sz="1200">
              <a:solidFill>
                <a:srgbClr val="595959"/>
              </a:solidFill>
            </a:endParaRPr>
          </a:p>
        </p:txBody>
      </p:sp>
      <p:sp>
        <p:nvSpPr>
          <p:cNvPr id="2" name="Title 1"/>
          <p:cNvSpPr>
            <a:spLocks noGrp="1"/>
          </p:cNvSpPr>
          <p:nvPr>
            <p:ph type="title" idx="4294967295"/>
          </p:nvPr>
        </p:nvSpPr>
        <p:spPr>
          <a:xfrm>
            <a:off x="0" y="0"/>
            <a:ext cx="7455107" cy="1677988"/>
          </a:xfrm>
        </p:spPr>
        <p:txBody>
          <a:bodyPr lIns="365760" tIns="365760" rIns="365760" bIns="365760" anchor="t" anchorCtr="0">
            <a:normAutofit/>
          </a:bodyPr>
          <a:lstStyle/>
          <a:p>
            <a:r>
              <a:rPr lang="en-US" sz="3730" dirty="0">
                <a:latin typeface="Franklin Gothic Book" panose="020B0503020102020204" pitchFamily="34" charset="0"/>
                <a:ea typeface="ＭＳ Ｐゴシック" charset="0"/>
                <a:cs typeface="ＭＳ Ｐゴシック" charset="0"/>
              </a:rPr>
              <a:t>Coordinate Example</a:t>
            </a:r>
            <a:endParaRPr lang="en-US" sz="3730" i="1" dirty="0">
              <a:latin typeface="Franklin Gothic Book" panose="020B0503020102020204" pitchFamily="34" charset="0"/>
            </a:endParaRPr>
          </a:p>
        </p:txBody>
      </p:sp>
      <p:sp>
        <p:nvSpPr>
          <p:cNvPr id="3" name="Content Placeholder 2"/>
          <p:cNvSpPr>
            <a:spLocks noGrp="1"/>
          </p:cNvSpPr>
          <p:nvPr>
            <p:ph idx="4294967295"/>
          </p:nvPr>
        </p:nvSpPr>
        <p:spPr>
          <a:xfrm>
            <a:off x="4796852" y="1677988"/>
            <a:ext cx="7268148" cy="4403360"/>
          </a:xfrm>
          <a:prstGeom prst="wedgeRoundRectCallout">
            <a:avLst>
              <a:gd name="adj1" fmla="val -47250"/>
              <a:gd name="adj2" fmla="val 55501"/>
              <a:gd name="adj3" fmla="val 16667"/>
            </a:avLst>
          </a:prstGeom>
          <a:solidFill>
            <a:srgbClr val="005993"/>
          </a:solidFill>
        </p:spPr>
        <p:txBody>
          <a:bodyPr lIns="91440" tIns="91440" rIns="91440" bIns="91440" anchor="ctr" anchorCtr="0">
            <a:noAutofit/>
          </a:bodyPr>
          <a:lstStyle/>
          <a:p>
            <a:pPr marL="114232" indent="0">
              <a:buNone/>
            </a:pPr>
            <a:r>
              <a:rPr lang="en-US" sz="2400" dirty="0">
                <a:solidFill>
                  <a:schemeClr val="bg1"/>
                </a:solidFill>
                <a:latin typeface="Franklin Gothic Book" panose="020B0503020102020204" pitchFamily="34" charset="0"/>
              </a:rPr>
              <a:t>One of our team members reported to work and was unusually quiet and distracted.  During her break, I asked if everything was okay.  She explained that her  2-year old child had just been diagnosed with autism and she just did not know where to begin to get the needed services.  I told her that I knew someone on another shift who had a child with autism and she and her husband had become resource ‘experts’ who had offered to help others.  I offered to make an email introduction to her.  At her next shift, she told me how helpful the referral had been.</a:t>
            </a:r>
          </a:p>
        </p:txBody>
      </p:sp>
    </p:spTree>
    <p:extLst>
      <p:ext uri="{BB962C8B-B14F-4D97-AF65-F5344CB8AC3E}">
        <p14:creationId xmlns:p14="http://schemas.microsoft.com/office/powerpoint/2010/main" val="398371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5214E74-B173-CC41-8219-5A5B0A619EBF}"/>
              </a:ext>
            </a:extLst>
          </p:cNvPr>
          <p:cNvPicPr>
            <a:picLocks noChangeAspect="1"/>
          </p:cNvPicPr>
          <p:nvPr/>
        </p:nvPicPr>
        <p:blipFill rotWithShape="1">
          <a:blip r:embed="rId3">
            <a:alphaModFix amt="54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49" b="15379"/>
          <a:stretch/>
        </p:blipFill>
        <p:spPr>
          <a:xfrm>
            <a:off x="0" y="-1"/>
            <a:ext cx="12222328" cy="6858001"/>
          </a:xfrm>
          <a:prstGeom prst="rect">
            <a:avLst/>
          </a:prstGeom>
        </p:spPr>
      </p:pic>
      <p:sp>
        <p:nvSpPr>
          <p:cNvPr id="5" name="Freeform 4">
            <a:extLst>
              <a:ext uri="{FF2B5EF4-FFF2-40B4-BE49-F238E27FC236}">
                <a16:creationId xmlns:a16="http://schemas.microsoft.com/office/drawing/2014/main" id="{47AE93BF-5BF8-8F41-9232-261472282809}"/>
              </a:ext>
            </a:extLst>
          </p:cNvPr>
          <p:cNvSpPr/>
          <p:nvPr/>
        </p:nvSpPr>
        <p:spPr>
          <a:xfrm>
            <a:off x="1120279" y="1635790"/>
            <a:ext cx="5666806" cy="988588"/>
          </a:xfrm>
          <a:custGeom>
            <a:avLst/>
            <a:gdLst>
              <a:gd name="connsiteX0" fmla="*/ 0 w 2330243"/>
              <a:gd name="connsiteY0" fmla="*/ 0 h 988588"/>
              <a:gd name="connsiteX1" fmla="*/ 2330243 w 2330243"/>
              <a:gd name="connsiteY1" fmla="*/ 0 h 988588"/>
              <a:gd name="connsiteX2" fmla="*/ 2330243 w 2330243"/>
              <a:gd name="connsiteY2" fmla="*/ 988588 h 988588"/>
              <a:gd name="connsiteX3" fmla="*/ 0 w 2330243"/>
              <a:gd name="connsiteY3" fmla="*/ 988588 h 988588"/>
              <a:gd name="connsiteX4" fmla="*/ 0 w 2330243"/>
              <a:gd name="connsiteY4" fmla="*/ 0 h 9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3" h="988588">
                <a:moveTo>
                  <a:pt x="0" y="0"/>
                </a:moveTo>
                <a:lnTo>
                  <a:pt x="2330243" y="0"/>
                </a:lnTo>
                <a:lnTo>
                  <a:pt x="2330243" y="988588"/>
                </a:lnTo>
                <a:lnTo>
                  <a:pt x="0" y="988588"/>
                </a:lnTo>
                <a:lnTo>
                  <a:pt x="0" y="0"/>
                </a:lnTo>
                <a:close/>
              </a:path>
            </a:pathLst>
          </a:custGeom>
          <a:solidFill>
            <a:schemeClr val="bg1"/>
          </a:solidFill>
          <a:ln>
            <a:solidFill>
              <a:schemeClr val="accent1">
                <a:shade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8640" tIns="91440" rIns="91440" bIns="91440" numCol="1" spcCol="1270" anchor="ctr" anchorCtr="0">
            <a:noAutofit/>
          </a:bodyPr>
          <a:lstStyle/>
          <a:p>
            <a:pPr marL="0" lvl="0" indent="0" algn="l" defTabSz="711200">
              <a:lnSpc>
                <a:spcPct val="100000"/>
              </a:lnSpc>
              <a:spcBef>
                <a:spcPct val="0"/>
              </a:spcBef>
              <a:spcAft>
                <a:spcPct val="35000"/>
              </a:spcAft>
              <a:buNone/>
            </a:pPr>
            <a:r>
              <a:rPr lang="en-US" sz="2000" kern="1200" dirty="0">
                <a:solidFill>
                  <a:schemeClr val="tx1"/>
                </a:solidFill>
                <a:latin typeface="Franklin Gothic Book" panose="020B0503020102020204" pitchFamily="34" charset="0"/>
              </a:rPr>
              <a:t>Uncertainty about the strength of your relationship</a:t>
            </a:r>
          </a:p>
        </p:txBody>
      </p:sp>
      <p:sp>
        <p:nvSpPr>
          <p:cNvPr id="74754" name="Rectangle 2"/>
          <p:cNvSpPr>
            <a:spLocks noGrp="1" noChangeArrowheads="1"/>
          </p:cNvSpPr>
          <p:nvPr>
            <p:ph type="title"/>
          </p:nvPr>
        </p:nvSpPr>
        <p:spPr>
          <a:xfrm>
            <a:off x="0" y="0"/>
            <a:ext cx="9516687" cy="1635790"/>
          </a:xfrm>
        </p:spPr>
        <p:txBody>
          <a:bodyPr lIns="365760" tIns="365760" rIns="365760" bIns="365760" anchor="t" anchorCtr="0">
            <a:noAutofit/>
          </a:bodyPr>
          <a:lstStyle/>
          <a:p>
            <a:pPr>
              <a:defRPr/>
            </a:pPr>
            <a:r>
              <a:rPr lang="en-GB" sz="3730" dirty="0">
                <a:latin typeface="Franklin Gothic Book" panose="020B0503020102020204" pitchFamily="34" charset="0"/>
                <a:ea typeface="ＭＳ Ｐゴシック" charset="0"/>
                <a:cs typeface="ＭＳ Ｐゴシック" charset="0"/>
              </a:rPr>
              <a:t>Coordinate: Reasons for Referral</a:t>
            </a:r>
            <a:endParaRPr lang="en-US" sz="3730" dirty="0">
              <a:effectLst>
                <a:outerShdw blurRad="38100" dist="38100" dir="2700000" algn="tl">
                  <a:srgbClr val="000000">
                    <a:alpha val="43137"/>
                  </a:srgbClr>
                </a:outerShdw>
              </a:effectLst>
              <a:latin typeface="Franklin Gothic Book" panose="020B0503020102020204" pitchFamily="34" charset="0"/>
              <a:ea typeface="ＭＳ Ｐゴシック" charset="0"/>
              <a:cs typeface="ＭＳ Ｐゴシック" charset="0"/>
            </a:endParaRPr>
          </a:p>
        </p:txBody>
      </p:sp>
      <p:sp>
        <p:nvSpPr>
          <p:cNvPr id="3" name="Oval 2">
            <a:extLst>
              <a:ext uri="{FF2B5EF4-FFF2-40B4-BE49-F238E27FC236}">
                <a16:creationId xmlns:a16="http://schemas.microsoft.com/office/drawing/2014/main" id="{6541442A-BA20-774E-83DD-B6264E7D33E7}"/>
              </a:ext>
            </a:extLst>
          </p:cNvPr>
          <p:cNvSpPr/>
          <p:nvPr/>
        </p:nvSpPr>
        <p:spPr>
          <a:xfrm>
            <a:off x="553491" y="1635790"/>
            <a:ext cx="988588" cy="988588"/>
          </a:xfrm>
          <a:prstGeom prst="ellipse">
            <a:avLst/>
          </a:prstGeom>
          <a:solidFill>
            <a:srgbClr val="005993"/>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8" name="Freeform 7">
            <a:extLst>
              <a:ext uri="{FF2B5EF4-FFF2-40B4-BE49-F238E27FC236}">
                <a16:creationId xmlns:a16="http://schemas.microsoft.com/office/drawing/2014/main" id="{2DFBDE93-64ED-8842-BDF1-6F45AACB4B26}"/>
              </a:ext>
            </a:extLst>
          </p:cNvPr>
          <p:cNvSpPr/>
          <p:nvPr/>
        </p:nvSpPr>
        <p:spPr>
          <a:xfrm>
            <a:off x="1120278" y="4186348"/>
            <a:ext cx="5666806" cy="988588"/>
          </a:xfrm>
          <a:custGeom>
            <a:avLst/>
            <a:gdLst>
              <a:gd name="connsiteX0" fmla="*/ 0 w 2330243"/>
              <a:gd name="connsiteY0" fmla="*/ 0 h 988588"/>
              <a:gd name="connsiteX1" fmla="*/ 2330243 w 2330243"/>
              <a:gd name="connsiteY1" fmla="*/ 0 h 988588"/>
              <a:gd name="connsiteX2" fmla="*/ 2330243 w 2330243"/>
              <a:gd name="connsiteY2" fmla="*/ 988588 h 988588"/>
              <a:gd name="connsiteX3" fmla="*/ 0 w 2330243"/>
              <a:gd name="connsiteY3" fmla="*/ 988588 h 988588"/>
              <a:gd name="connsiteX4" fmla="*/ 0 w 2330243"/>
              <a:gd name="connsiteY4" fmla="*/ 0 h 9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3" h="988588">
                <a:moveTo>
                  <a:pt x="0" y="0"/>
                </a:moveTo>
                <a:lnTo>
                  <a:pt x="2330243" y="0"/>
                </a:lnTo>
                <a:lnTo>
                  <a:pt x="2330243" y="988588"/>
                </a:lnTo>
                <a:lnTo>
                  <a:pt x="0" y="988588"/>
                </a:lnTo>
                <a:lnTo>
                  <a:pt x="0" y="0"/>
                </a:lnTo>
                <a:close/>
              </a:path>
            </a:pathLst>
          </a:custGeom>
          <a:solidFill>
            <a:schemeClr val="bg1"/>
          </a:solidFill>
          <a:ln>
            <a:solidFill>
              <a:schemeClr val="accent1">
                <a:shade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8640" tIns="91440" rIns="91440" bIns="91440" numCol="1" spcCol="1270" anchor="ctr" anchorCtr="0">
            <a:noAutofit/>
          </a:bodyPr>
          <a:lstStyle/>
          <a:p>
            <a:pPr marL="0" lvl="0" indent="0" algn="l" defTabSz="711200">
              <a:lnSpc>
                <a:spcPct val="100000"/>
              </a:lnSpc>
              <a:spcBef>
                <a:spcPct val="0"/>
              </a:spcBef>
              <a:spcAft>
                <a:spcPct val="35000"/>
              </a:spcAft>
              <a:buNone/>
            </a:pPr>
            <a:r>
              <a:rPr lang="en-US" sz="2000" kern="1200" dirty="0">
                <a:solidFill>
                  <a:schemeClr val="tx1"/>
                </a:solidFill>
                <a:latin typeface="Franklin Gothic Book" panose="020B0503020102020204" pitchFamily="34" charset="0"/>
              </a:rPr>
              <a:t>Poses a threat to self or others</a:t>
            </a:r>
          </a:p>
        </p:txBody>
      </p:sp>
      <p:sp>
        <p:nvSpPr>
          <p:cNvPr id="4" name="Rectangle 3" descr="Slippery">
            <a:extLst>
              <a:ext uri="{FF2B5EF4-FFF2-40B4-BE49-F238E27FC236}">
                <a16:creationId xmlns:a16="http://schemas.microsoft.com/office/drawing/2014/main" id="{97E4EF49-B2AF-4542-8842-7CEC433ADFFD}"/>
              </a:ext>
            </a:extLst>
          </p:cNvPr>
          <p:cNvSpPr/>
          <p:nvPr/>
        </p:nvSpPr>
        <p:spPr>
          <a:xfrm>
            <a:off x="761095" y="1843393"/>
            <a:ext cx="573381" cy="57338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6" name="Oval 5">
            <a:extLst>
              <a:ext uri="{FF2B5EF4-FFF2-40B4-BE49-F238E27FC236}">
                <a16:creationId xmlns:a16="http://schemas.microsoft.com/office/drawing/2014/main" id="{61EF7A4B-CE6A-6E48-ABBE-2C62F7B3B0A1}"/>
              </a:ext>
            </a:extLst>
          </p:cNvPr>
          <p:cNvSpPr/>
          <p:nvPr/>
        </p:nvSpPr>
        <p:spPr>
          <a:xfrm>
            <a:off x="553491" y="4186348"/>
            <a:ext cx="988588" cy="988588"/>
          </a:xfrm>
          <a:prstGeom prst="ellipse">
            <a:avLst/>
          </a:prstGeom>
          <a:solidFill>
            <a:srgbClr val="005993"/>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1" name="Freeform 10">
            <a:extLst>
              <a:ext uri="{FF2B5EF4-FFF2-40B4-BE49-F238E27FC236}">
                <a16:creationId xmlns:a16="http://schemas.microsoft.com/office/drawing/2014/main" id="{DF3236CD-3E1D-EE49-9A12-9538A4BA66BD}"/>
              </a:ext>
            </a:extLst>
          </p:cNvPr>
          <p:cNvSpPr/>
          <p:nvPr/>
        </p:nvSpPr>
        <p:spPr>
          <a:xfrm>
            <a:off x="1120279" y="2911069"/>
            <a:ext cx="5666806" cy="988588"/>
          </a:xfrm>
          <a:custGeom>
            <a:avLst/>
            <a:gdLst>
              <a:gd name="connsiteX0" fmla="*/ 0 w 2330243"/>
              <a:gd name="connsiteY0" fmla="*/ 0 h 988588"/>
              <a:gd name="connsiteX1" fmla="*/ 2330243 w 2330243"/>
              <a:gd name="connsiteY1" fmla="*/ 0 h 988588"/>
              <a:gd name="connsiteX2" fmla="*/ 2330243 w 2330243"/>
              <a:gd name="connsiteY2" fmla="*/ 988588 h 988588"/>
              <a:gd name="connsiteX3" fmla="*/ 0 w 2330243"/>
              <a:gd name="connsiteY3" fmla="*/ 988588 h 988588"/>
              <a:gd name="connsiteX4" fmla="*/ 0 w 2330243"/>
              <a:gd name="connsiteY4" fmla="*/ 0 h 9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3" h="988588">
                <a:moveTo>
                  <a:pt x="0" y="0"/>
                </a:moveTo>
                <a:lnTo>
                  <a:pt x="2330243" y="0"/>
                </a:lnTo>
                <a:lnTo>
                  <a:pt x="2330243" y="988588"/>
                </a:lnTo>
                <a:lnTo>
                  <a:pt x="0" y="988588"/>
                </a:lnTo>
                <a:lnTo>
                  <a:pt x="0" y="0"/>
                </a:lnTo>
                <a:close/>
              </a:path>
            </a:pathLst>
          </a:custGeom>
          <a:solidFill>
            <a:schemeClr val="bg1"/>
          </a:solidFill>
          <a:ln>
            <a:solidFill>
              <a:schemeClr val="accent1">
                <a:shade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8640" tIns="91440" rIns="91440" bIns="91440" numCol="1" spcCol="1270" anchor="ctr" anchorCtr="0">
            <a:noAutofit/>
          </a:bodyPr>
          <a:lstStyle/>
          <a:p>
            <a:pPr marL="0" lvl="0" indent="0" algn="l" defTabSz="711200">
              <a:lnSpc>
                <a:spcPct val="100000"/>
              </a:lnSpc>
              <a:spcBef>
                <a:spcPct val="0"/>
              </a:spcBef>
              <a:spcAft>
                <a:spcPct val="35000"/>
              </a:spcAft>
              <a:buNone/>
            </a:pPr>
            <a:r>
              <a:rPr lang="en-US" sz="2000" kern="1200">
                <a:solidFill>
                  <a:schemeClr val="tx1"/>
                </a:solidFill>
                <a:latin typeface="Franklin Gothic Book" panose="020B0503020102020204" pitchFamily="34" charset="0"/>
              </a:rPr>
              <a:t>Uncertainty regarding stress level, dangerousness or level of impairment</a:t>
            </a:r>
          </a:p>
        </p:txBody>
      </p:sp>
      <p:sp>
        <p:nvSpPr>
          <p:cNvPr id="7" name="Rectangle 6" descr="Warning">
            <a:extLst>
              <a:ext uri="{FF2B5EF4-FFF2-40B4-BE49-F238E27FC236}">
                <a16:creationId xmlns:a16="http://schemas.microsoft.com/office/drawing/2014/main" id="{40913663-AA16-824B-A8C4-0375273B5D04}"/>
              </a:ext>
            </a:extLst>
          </p:cNvPr>
          <p:cNvSpPr/>
          <p:nvPr/>
        </p:nvSpPr>
        <p:spPr>
          <a:xfrm>
            <a:off x="761094" y="4393951"/>
            <a:ext cx="573381" cy="57338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9" name="Oval 8">
            <a:extLst>
              <a:ext uri="{FF2B5EF4-FFF2-40B4-BE49-F238E27FC236}">
                <a16:creationId xmlns:a16="http://schemas.microsoft.com/office/drawing/2014/main" id="{E8335B74-E407-E440-AC49-41AE1DE3831B}"/>
              </a:ext>
            </a:extLst>
          </p:cNvPr>
          <p:cNvSpPr/>
          <p:nvPr/>
        </p:nvSpPr>
        <p:spPr>
          <a:xfrm>
            <a:off x="553491" y="2911069"/>
            <a:ext cx="988588" cy="988588"/>
          </a:xfrm>
          <a:prstGeom prst="ellipse">
            <a:avLst/>
          </a:prstGeom>
          <a:solidFill>
            <a:srgbClr val="005993"/>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4" name="Freeform 13">
            <a:extLst>
              <a:ext uri="{FF2B5EF4-FFF2-40B4-BE49-F238E27FC236}">
                <a16:creationId xmlns:a16="http://schemas.microsoft.com/office/drawing/2014/main" id="{93465C47-4160-9840-BDB6-43E54D060956}"/>
              </a:ext>
            </a:extLst>
          </p:cNvPr>
          <p:cNvSpPr/>
          <p:nvPr/>
        </p:nvSpPr>
        <p:spPr>
          <a:xfrm>
            <a:off x="1120278" y="5382539"/>
            <a:ext cx="5666806" cy="988588"/>
          </a:xfrm>
          <a:custGeom>
            <a:avLst/>
            <a:gdLst>
              <a:gd name="connsiteX0" fmla="*/ 0 w 2330243"/>
              <a:gd name="connsiteY0" fmla="*/ 0 h 988588"/>
              <a:gd name="connsiteX1" fmla="*/ 2330243 w 2330243"/>
              <a:gd name="connsiteY1" fmla="*/ 0 h 988588"/>
              <a:gd name="connsiteX2" fmla="*/ 2330243 w 2330243"/>
              <a:gd name="connsiteY2" fmla="*/ 988588 h 988588"/>
              <a:gd name="connsiteX3" fmla="*/ 0 w 2330243"/>
              <a:gd name="connsiteY3" fmla="*/ 988588 h 988588"/>
              <a:gd name="connsiteX4" fmla="*/ 0 w 2330243"/>
              <a:gd name="connsiteY4" fmla="*/ 0 h 988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43" h="988588">
                <a:moveTo>
                  <a:pt x="0" y="0"/>
                </a:moveTo>
                <a:lnTo>
                  <a:pt x="2330243" y="0"/>
                </a:lnTo>
                <a:lnTo>
                  <a:pt x="2330243" y="988588"/>
                </a:lnTo>
                <a:lnTo>
                  <a:pt x="0" y="988588"/>
                </a:lnTo>
                <a:lnTo>
                  <a:pt x="0" y="0"/>
                </a:lnTo>
                <a:close/>
              </a:path>
            </a:pathLst>
          </a:custGeom>
          <a:solidFill>
            <a:schemeClr val="bg1"/>
          </a:solidFill>
          <a:ln>
            <a:solidFill>
              <a:schemeClr val="accent1">
                <a:shade val="50000"/>
              </a:schemeClr>
            </a:solid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48640" tIns="91440" rIns="91440" bIns="91440" numCol="1" spcCol="1270" anchor="ctr" anchorCtr="0">
            <a:noAutofit/>
          </a:bodyPr>
          <a:lstStyle/>
          <a:p>
            <a:pPr marL="0" lvl="0" indent="0" algn="l" defTabSz="711200">
              <a:lnSpc>
                <a:spcPct val="100000"/>
              </a:lnSpc>
              <a:spcBef>
                <a:spcPct val="0"/>
              </a:spcBef>
              <a:spcAft>
                <a:spcPct val="35000"/>
              </a:spcAft>
              <a:buNone/>
            </a:pPr>
            <a:r>
              <a:rPr lang="en-US" sz="2000" kern="1200">
                <a:solidFill>
                  <a:schemeClr val="tx1"/>
                </a:solidFill>
                <a:latin typeface="Franklin Gothic Book" panose="020B0503020102020204" pitchFamily="34" charset="0"/>
              </a:rPr>
              <a:t>Worsening over time or failure to improve</a:t>
            </a:r>
          </a:p>
        </p:txBody>
      </p:sp>
      <p:sp>
        <p:nvSpPr>
          <p:cNvPr id="10" name="Rectangle 9" descr="Handshake">
            <a:extLst>
              <a:ext uri="{FF2B5EF4-FFF2-40B4-BE49-F238E27FC236}">
                <a16:creationId xmlns:a16="http://schemas.microsoft.com/office/drawing/2014/main" id="{3CFDE47F-14B8-C94C-8AE3-BCBEC7DE3CEB}"/>
              </a:ext>
            </a:extLst>
          </p:cNvPr>
          <p:cNvSpPr/>
          <p:nvPr/>
        </p:nvSpPr>
        <p:spPr>
          <a:xfrm>
            <a:off x="761095" y="3118673"/>
            <a:ext cx="573381" cy="57338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24D42A16-62EC-2649-9E6F-DFAD58069F7C}"/>
              </a:ext>
            </a:extLst>
          </p:cNvPr>
          <p:cNvSpPr/>
          <p:nvPr/>
        </p:nvSpPr>
        <p:spPr>
          <a:xfrm>
            <a:off x="553491" y="5382539"/>
            <a:ext cx="988588" cy="988588"/>
          </a:xfrm>
          <a:prstGeom prst="ellipse">
            <a:avLst/>
          </a:prstGeom>
          <a:solidFill>
            <a:srgbClr val="005993"/>
          </a:solidFill>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3" name="Rectangle 12" descr="Downward trend">
            <a:extLst>
              <a:ext uri="{FF2B5EF4-FFF2-40B4-BE49-F238E27FC236}">
                <a16:creationId xmlns:a16="http://schemas.microsoft.com/office/drawing/2014/main" id="{80BABFE2-6266-7E46-AD82-8A423E248419}"/>
              </a:ext>
            </a:extLst>
          </p:cNvPr>
          <p:cNvSpPr/>
          <p:nvPr/>
        </p:nvSpPr>
        <p:spPr>
          <a:xfrm>
            <a:off x="761094" y="5590143"/>
            <a:ext cx="573381" cy="573381"/>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5693676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931FDDB-83ED-5642-8364-9BE77CC55B42}"/>
              </a:ext>
            </a:extLst>
          </p:cNvPr>
          <p:cNvPicPr>
            <a:picLocks noChangeAspect="1"/>
          </p:cNvPicPr>
          <p:nvPr/>
        </p:nvPicPr>
        <p:blipFill rotWithShape="1">
          <a:blip r:embed="rId3">
            <a:alphaModFix amt="54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49" b="15379"/>
          <a:stretch/>
        </p:blipFill>
        <p:spPr>
          <a:xfrm>
            <a:off x="0" y="-1"/>
            <a:ext cx="12222328" cy="6858001"/>
          </a:xfrm>
          <a:prstGeom prst="rect">
            <a:avLst/>
          </a:prstGeom>
        </p:spPr>
      </p:pic>
      <p:sp>
        <p:nvSpPr>
          <p:cNvPr id="4" name="Title 3">
            <a:extLst>
              <a:ext uri="{FF2B5EF4-FFF2-40B4-BE49-F238E27FC236}">
                <a16:creationId xmlns:a16="http://schemas.microsoft.com/office/drawing/2014/main" id="{63D95179-593B-864F-A125-CAD6203C3F14}"/>
              </a:ext>
            </a:extLst>
          </p:cNvPr>
          <p:cNvSpPr>
            <a:spLocks noGrp="1"/>
          </p:cNvSpPr>
          <p:nvPr>
            <p:ph type="title"/>
          </p:nvPr>
        </p:nvSpPr>
        <p:spPr/>
        <p:txBody>
          <a:bodyPr/>
          <a:lstStyle/>
          <a:p>
            <a:r>
              <a:rPr lang="en-US" sz="3730" dirty="0"/>
              <a:t>Coordinate: Help in Overcoming Potential Barriers</a:t>
            </a:r>
          </a:p>
        </p:txBody>
      </p:sp>
      <p:sp>
        <p:nvSpPr>
          <p:cNvPr id="5" name="TextBox 4">
            <a:extLst>
              <a:ext uri="{FF2B5EF4-FFF2-40B4-BE49-F238E27FC236}">
                <a16:creationId xmlns:a16="http://schemas.microsoft.com/office/drawing/2014/main" id="{952D1B38-62DA-A24F-B042-30C4C37D558C}"/>
              </a:ext>
            </a:extLst>
          </p:cNvPr>
          <p:cNvSpPr txBox="1"/>
          <p:nvPr/>
        </p:nvSpPr>
        <p:spPr>
          <a:xfrm>
            <a:off x="514208" y="1954200"/>
            <a:ext cx="5168393" cy="707886"/>
          </a:xfrm>
          <a:prstGeom prst="rect">
            <a:avLst/>
          </a:prstGeom>
          <a:solidFill>
            <a:srgbClr val="005993"/>
          </a:solidFill>
        </p:spPr>
        <p:txBody>
          <a:bodyPr wrap="square" rtlCol="0">
            <a:noAutofit/>
          </a:bodyPr>
          <a:lstStyle/>
          <a:p>
            <a:r>
              <a:rPr lang="en-US" sz="2000" dirty="0">
                <a:solidFill>
                  <a:schemeClr val="bg1"/>
                </a:solidFill>
              </a:rPr>
              <a:t>You have stress injury that impairs your ability to provide SFA  </a:t>
            </a:r>
          </a:p>
        </p:txBody>
      </p:sp>
      <p:sp>
        <p:nvSpPr>
          <p:cNvPr id="7" name="TextBox 6">
            <a:extLst>
              <a:ext uri="{FF2B5EF4-FFF2-40B4-BE49-F238E27FC236}">
                <a16:creationId xmlns:a16="http://schemas.microsoft.com/office/drawing/2014/main" id="{C2417E09-BD2D-EA4C-82E0-5369AED754C5}"/>
              </a:ext>
            </a:extLst>
          </p:cNvPr>
          <p:cNvSpPr txBox="1"/>
          <p:nvPr/>
        </p:nvSpPr>
        <p:spPr>
          <a:xfrm>
            <a:off x="514208" y="3116433"/>
            <a:ext cx="5236143" cy="707886"/>
          </a:xfrm>
          <a:prstGeom prst="rect">
            <a:avLst/>
          </a:prstGeom>
          <a:solidFill>
            <a:srgbClr val="005993"/>
          </a:solidFill>
        </p:spPr>
        <p:txBody>
          <a:bodyPr wrap="square" rtlCol="0">
            <a:noAutofit/>
          </a:bodyPr>
          <a:lstStyle/>
          <a:p>
            <a:r>
              <a:rPr lang="en-US" sz="2000" dirty="0">
                <a:solidFill>
                  <a:schemeClr val="bg1"/>
                </a:solidFill>
              </a:rPr>
              <a:t>You cannot acquire or hold the other person‘s attention or trust</a:t>
            </a:r>
          </a:p>
        </p:txBody>
      </p:sp>
      <p:sp>
        <p:nvSpPr>
          <p:cNvPr id="8" name="TextBox 7">
            <a:extLst>
              <a:ext uri="{FF2B5EF4-FFF2-40B4-BE49-F238E27FC236}">
                <a16:creationId xmlns:a16="http://schemas.microsoft.com/office/drawing/2014/main" id="{4DA631B8-DF8D-F543-BFC9-98479F58392B}"/>
              </a:ext>
            </a:extLst>
          </p:cNvPr>
          <p:cNvSpPr txBox="1"/>
          <p:nvPr/>
        </p:nvSpPr>
        <p:spPr>
          <a:xfrm>
            <a:off x="514208" y="4278666"/>
            <a:ext cx="5236143" cy="707886"/>
          </a:xfrm>
          <a:prstGeom prst="rect">
            <a:avLst/>
          </a:prstGeom>
          <a:solidFill>
            <a:srgbClr val="005993"/>
          </a:solidFill>
        </p:spPr>
        <p:txBody>
          <a:bodyPr wrap="square" rtlCol="0">
            <a:noAutofit/>
          </a:bodyPr>
          <a:lstStyle/>
          <a:p>
            <a:r>
              <a:rPr lang="en-US" sz="2000" dirty="0">
                <a:solidFill>
                  <a:schemeClr val="bg1"/>
                </a:solidFill>
              </a:rPr>
              <a:t>You have negative beliefs about the person, or the person actively resists attempts to help</a:t>
            </a:r>
          </a:p>
        </p:txBody>
      </p:sp>
      <p:sp>
        <p:nvSpPr>
          <p:cNvPr id="9" name="TextBox 8">
            <a:extLst>
              <a:ext uri="{FF2B5EF4-FFF2-40B4-BE49-F238E27FC236}">
                <a16:creationId xmlns:a16="http://schemas.microsoft.com/office/drawing/2014/main" id="{5DCB1C73-0442-2C4B-BD47-489482868E69}"/>
              </a:ext>
            </a:extLst>
          </p:cNvPr>
          <p:cNvSpPr txBox="1"/>
          <p:nvPr/>
        </p:nvSpPr>
        <p:spPr>
          <a:xfrm>
            <a:off x="514208" y="5440898"/>
            <a:ext cx="5322291" cy="704088"/>
          </a:xfrm>
          <a:prstGeom prst="rect">
            <a:avLst/>
          </a:prstGeom>
          <a:solidFill>
            <a:srgbClr val="005993"/>
          </a:solidFill>
        </p:spPr>
        <p:txBody>
          <a:bodyPr wrap="none" rtlCol="0">
            <a:noAutofit/>
          </a:bodyPr>
          <a:lstStyle/>
          <a:p>
            <a:r>
              <a:rPr lang="en-US" sz="2000" dirty="0">
                <a:solidFill>
                  <a:schemeClr val="bg1"/>
                </a:solidFill>
              </a:rPr>
              <a:t>The person does not get better with SFA actions</a:t>
            </a:r>
          </a:p>
        </p:txBody>
      </p:sp>
      <p:sp>
        <p:nvSpPr>
          <p:cNvPr id="10" name="TextBox 9">
            <a:extLst>
              <a:ext uri="{FF2B5EF4-FFF2-40B4-BE49-F238E27FC236}">
                <a16:creationId xmlns:a16="http://schemas.microsoft.com/office/drawing/2014/main" id="{F27A31BB-F492-624C-810B-D9B72A41D576}"/>
              </a:ext>
            </a:extLst>
          </p:cNvPr>
          <p:cNvSpPr txBox="1"/>
          <p:nvPr/>
        </p:nvSpPr>
        <p:spPr>
          <a:xfrm>
            <a:off x="7447175" y="2108088"/>
            <a:ext cx="2005677" cy="400110"/>
          </a:xfrm>
          <a:prstGeom prst="rect">
            <a:avLst/>
          </a:prstGeom>
          <a:solidFill>
            <a:schemeClr val="bg1"/>
          </a:solidFill>
          <a:ln w="25400" cap="rnd">
            <a:solidFill>
              <a:srgbClr val="005993"/>
            </a:solidFill>
            <a:prstDash val="sysDot"/>
          </a:ln>
        </p:spPr>
        <p:txBody>
          <a:bodyPr wrap="none" rtlCol="0">
            <a:spAutoFit/>
          </a:bodyPr>
          <a:lstStyle/>
          <a:p>
            <a:r>
              <a:rPr lang="en-US" sz="2000" dirty="0"/>
              <a:t>Get help yourself</a:t>
            </a:r>
          </a:p>
        </p:txBody>
      </p:sp>
      <p:sp>
        <p:nvSpPr>
          <p:cNvPr id="11" name="TextBox 10">
            <a:extLst>
              <a:ext uri="{FF2B5EF4-FFF2-40B4-BE49-F238E27FC236}">
                <a16:creationId xmlns:a16="http://schemas.microsoft.com/office/drawing/2014/main" id="{F5F82C92-C62A-0D47-9DFC-21B8001E138C}"/>
              </a:ext>
            </a:extLst>
          </p:cNvPr>
          <p:cNvSpPr txBox="1"/>
          <p:nvPr/>
        </p:nvSpPr>
        <p:spPr>
          <a:xfrm>
            <a:off x="7447175" y="3809682"/>
            <a:ext cx="2950590" cy="1631216"/>
          </a:xfrm>
          <a:prstGeom prst="rect">
            <a:avLst/>
          </a:prstGeom>
          <a:solidFill>
            <a:schemeClr val="bg1"/>
          </a:solidFill>
          <a:ln w="25400" cap="rnd">
            <a:solidFill>
              <a:srgbClr val="005993"/>
            </a:solidFill>
            <a:prstDash val="sysDot"/>
          </a:ln>
        </p:spPr>
        <p:txBody>
          <a:bodyPr wrap="square" rtlCol="0">
            <a:spAutoFit/>
          </a:bodyPr>
          <a:lstStyle/>
          <a:p>
            <a:r>
              <a:rPr lang="en-US" sz="2000" dirty="0"/>
              <a:t>Involve other leaders, coworkers, trained peers, human resources, chaplains, or mental health providers</a:t>
            </a:r>
          </a:p>
        </p:txBody>
      </p:sp>
      <p:cxnSp>
        <p:nvCxnSpPr>
          <p:cNvPr id="13" name="Straight Connector 12">
            <a:extLst>
              <a:ext uri="{FF2B5EF4-FFF2-40B4-BE49-F238E27FC236}">
                <a16:creationId xmlns:a16="http://schemas.microsoft.com/office/drawing/2014/main" id="{E6F07374-598E-0743-9A59-7BE621B62C01}"/>
              </a:ext>
            </a:extLst>
          </p:cNvPr>
          <p:cNvCxnSpPr>
            <a:cxnSpLocks/>
            <a:stCxn id="5" idx="3"/>
            <a:endCxn id="10" idx="1"/>
          </p:cNvCxnSpPr>
          <p:nvPr/>
        </p:nvCxnSpPr>
        <p:spPr>
          <a:xfrm>
            <a:off x="5682601" y="2308143"/>
            <a:ext cx="1764574"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A9566C4-4F89-C94A-B444-7E0346359C2A}"/>
              </a:ext>
            </a:extLst>
          </p:cNvPr>
          <p:cNvCxnSpPr>
            <a:cxnSpLocks/>
          </p:cNvCxnSpPr>
          <p:nvPr/>
        </p:nvCxnSpPr>
        <p:spPr>
          <a:xfrm>
            <a:off x="5710881" y="4636563"/>
            <a:ext cx="1764574"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Elbow Connector 16">
            <a:extLst>
              <a:ext uri="{FF2B5EF4-FFF2-40B4-BE49-F238E27FC236}">
                <a16:creationId xmlns:a16="http://schemas.microsoft.com/office/drawing/2014/main" id="{D3411C72-2BF8-5B46-BE9D-1966A9F6DDC0}"/>
              </a:ext>
            </a:extLst>
          </p:cNvPr>
          <p:cNvCxnSpPr>
            <a:stCxn id="7" idx="3"/>
          </p:cNvCxnSpPr>
          <p:nvPr/>
        </p:nvCxnSpPr>
        <p:spPr>
          <a:xfrm>
            <a:off x="5750351" y="3470376"/>
            <a:ext cx="480767" cy="1154914"/>
          </a:xfrm>
          <a:prstGeom prst="bentConnector2">
            <a:avLst/>
          </a:prstGeom>
          <a:ln cap="rnd">
            <a:solidFill>
              <a:srgbClr val="00599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Elbow Connector 17">
            <a:extLst>
              <a:ext uri="{FF2B5EF4-FFF2-40B4-BE49-F238E27FC236}">
                <a16:creationId xmlns:a16="http://schemas.microsoft.com/office/drawing/2014/main" id="{3182DA6D-D894-8A4F-B36A-CE7C4CA62EDB}"/>
              </a:ext>
            </a:extLst>
          </p:cNvPr>
          <p:cNvCxnSpPr>
            <a:cxnSpLocks/>
          </p:cNvCxnSpPr>
          <p:nvPr/>
        </p:nvCxnSpPr>
        <p:spPr>
          <a:xfrm flipV="1">
            <a:off x="5750351" y="4658519"/>
            <a:ext cx="480767" cy="1154914"/>
          </a:xfrm>
          <a:prstGeom prst="bentConnector2">
            <a:avLst/>
          </a:prstGeom>
          <a:ln cap="rnd">
            <a:solidFill>
              <a:srgbClr val="005993"/>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2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ln w="38100">
            <a:noFill/>
          </a:ln>
        </p:spPr>
        <p:txBody>
          <a:bodyPr vert="horz" lIns="365760" tIns="365760" rIns="365760" bIns="365760" numCol="1" rtlCol="0" anchor="t" anchorCtr="0" compatLnSpc="1">
            <a:prstTxWarp prst="textNoShape">
              <a:avLst/>
            </a:prstTxWarp>
            <a:noAutofit/>
          </a:bodyPr>
          <a:lstStyle/>
          <a:p>
            <a:pPr>
              <a:defRPr/>
            </a:pPr>
            <a:r>
              <a:rPr lang="en-GB" dirty="0">
                <a:ea typeface="ＭＳ Ｐゴシック" charset="0"/>
                <a:cs typeface="ＭＳ Ｐゴシック" charset="0"/>
              </a:rPr>
              <a:t>Cover Actions</a:t>
            </a:r>
            <a:endParaRPr lang="en-US" kern="1200" dirty="0">
              <a:ea typeface="+mj-ea"/>
              <a:cs typeface="+mj-cs"/>
            </a:endParaRPr>
          </a:p>
        </p:txBody>
      </p:sp>
      <p:sp>
        <p:nvSpPr>
          <p:cNvPr id="3" name="Content Placeholder 2">
            <a:extLst>
              <a:ext uri="{FF2B5EF4-FFF2-40B4-BE49-F238E27FC236}">
                <a16:creationId xmlns:a16="http://schemas.microsoft.com/office/drawing/2014/main" id="{ACA66F49-9600-DF44-A682-74A8F43F73D1}"/>
              </a:ext>
            </a:extLst>
          </p:cNvPr>
          <p:cNvSpPr>
            <a:spLocks noGrp="1"/>
          </p:cNvSpPr>
          <p:nvPr>
            <p:ph idx="1"/>
          </p:nvPr>
        </p:nvSpPr>
        <p:spPr>
          <a:xfrm>
            <a:off x="0" y="1706877"/>
            <a:ext cx="7115982" cy="4015661"/>
          </a:xfrm>
        </p:spPr>
        <p:txBody>
          <a:bodyPr numCol="2"/>
          <a:lstStyle/>
          <a:p>
            <a:r>
              <a:rPr lang="en-US" sz="2400" dirty="0"/>
              <a:t>Stand by</a:t>
            </a:r>
          </a:p>
          <a:p>
            <a:pPr marL="457200" lvl="1" indent="-228600" defTabSz="1066800">
              <a:buClr>
                <a:schemeClr val="tx1"/>
              </a:buClr>
              <a:buFont typeface="Arial" panose="020B0604020202020204" pitchFamily="34" charset="0"/>
              <a:buChar char="•"/>
            </a:pPr>
            <a:r>
              <a:rPr lang="en-US" sz="2000" dirty="0"/>
              <a:t>Ready to assist</a:t>
            </a:r>
          </a:p>
          <a:p>
            <a:pPr marL="457200" lvl="1" indent="-228600" defTabSz="1066800">
              <a:buClr>
                <a:schemeClr val="tx1"/>
              </a:buClr>
              <a:buFont typeface="Arial" panose="020B0604020202020204" pitchFamily="34" charset="0"/>
              <a:buChar char="•"/>
            </a:pPr>
            <a:r>
              <a:rPr lang="en-US" sz="2000" dirty="0"/>
              <a:t>Watch and listen</a:t>
            </a:r>
          </a:p>
          <a:p>
            <a:pPr marL="457200" lvl="1" indent="-228600" defTabSz="1066800">
              <a:buClr>
                <a:schemeClr val="tx1"/>
              </a:buClr>
              <a:buFont typeface="Arial" panose="020B0604020202020204" pitchFamily="34" charset="0"/>
              <a:buChar char="•"/>
            </a:pPr>
            <a:r>
              <a:rPr lang="en-US" sz="2000" dirty="0"/>
              <a:t>Hold attention</a:t>
            </a:r>
          </a:p>
          <a:p>
            <a:pPr marL="228600" indent="-228600" defTabSz="1066800">
              <a:buClr>
                <a:schemeClr val="tx1"/>
              </a:buClr>
              <a:buFont typeface="Arial" panose="020B0604020202020204" pitchFamily="34" charset="0"/>
              <a:buChar char="•"/>
            </a:pPr>
            <a:r>
              <a:rPr lang="en-US" sz="2400" dirty="0"/>
              <a:t>Make safe</a:t>
            </a:r>
          </a:p>
          <a:p>
            <a:pPr marL="457200" lvl="1" indent="-228600" defTabSz="1066800">
              <a:buClr>
                <a:schemeClr val="tx1"/>
              </a:buClr>
              <a:buSzPct val="90000"/>
              <a:buFont typeface="Arial" panose="020B0604020202020204" pitchFamily="34" charset="0"/>
              <a:buChar char="•"/>
            </a:pPr>
            <a:r>
              <a:rPr lang="en-US" sz="2000" dirty="0"/>
              <a:t>Authoritative </a:t>
            </a:r>
            <a:br>
              <a:rPr lang="en-US" sz="2000" dirty="0"/>
            </a:br>
            <a:r>
              <a:rPr lang="en-US" sz="2000" dirty="0"/>
              <a:t>presence</a:t>
            </a:r>
          </a:p>
          <a:p>
            <a:pPr marL="457200" lvl="1" indent="-228600" defTabSz="1066800">
              <a:buClr>
                <a:schemeClr val="tx1"/>
              </a:buClr>
              <a:buSzPct val="90000"/>
              <a:buFont typeface="Arial" panose="020B0604020202020204" pitchFamily="34" charset="0"/>
              <a:buChar char="•"/>
            </a:pPr>
            <a:r>
              <a:rPr lang="en-US" sz="2000" dirty="0"/>
              <a:t>Warn</a:t>
            </a:r>
          </a:p>
          <a:p>
            <a:pPr marL="457200" lvl="1" indent="-228600" defTabSz="1066800">
              <a:buClr>
                <a:schemeClr val="tx1"/>
              </a:buClr>
              <a:buSzPct val="90000"/>
              <a:buFont typeface="Arial" panose="020B0604020202020204" pitchFamily="34" charset="0"/>
              <a:buChar char="•"/>
            </a:pPr>
            <a:r>
              <a:rPr lang="en-US" sz="2000" dirty="0"/>
              <a:t>Protect</a:t>
            </a:r>
          </a:p>
          <a:p>
            <a:pPr marL="457200" lvl="1" indent="-228600" defTabSz="1066800">
              <a:buClr>
                <a:schemeClr val="tx1"/>
              </a:buClr>
              <a:buSzPct val="90000"/>
              <a:buFont typeface="Arial" panose="020B0604020202020204" pitchFamily="34" charset="0"/>
              <a:buChar char="•"/>
            </a:pPr>
            <a:r>
              <a:rPr lang="en-US" sz="2000" dirty="0"/>
              <a:t>Assist</a:t>
            </a:r>
          </a:p>
          <a:p>
            <a:pPr marL="228600" indent="-228600" defTabSz="1066800">
              <a:buClr>
                <a:schemeClr val="tx1"/>
              </a:buClr>
              <a:buSzPct val="90000"/>
              <a:buFont typeface="Arial" panose="020B0604020202020204" pitchFamily="34" charset="0"/>
              <a:buChar char="•"/>
            </a:pPr>
            <a:r>
              <a:rPr lang="en-US" sz="2400" dirty="0"/>
              <a:t>Make others safe</a:t>
            </a:r>
          </a:p>
          <a:p>
            <a:pPr marL="457200" lvl="1" indent="-228600" defTabSz="1066800">
              <a:buClr>
                <a:schemeClr val="tx1"/>
              </a:buClr>
              <a:buFont typeface="Arial" panose="020B0604020202020204" pitchFamily="34" charset="0"/>
              <a:buChar char="•"/>
            </a:pPr>
            <a:r>
              <a:rPr lang="en-US" sz="2000" dirty="0"/>
              <a:t>Protect</a:t>
            </a:r>
          </a:p>
          <a:p>
            <a:pPr marL="457200" lvl="1" indent="-228600" defTabSz="1066800">
              <a:buClr>
                <a:schemeClr val="tx1"/>
              </a:buClr>
              <a:buFont typeface="Arial" panose="020B0604020202020204" pitchFamily="34" charset="0"/>
              <a:buChar char="•"/>
            </a:pPr>
            <a:r>
              <a:rPr lang="en-US" sz="2000" dirty="0"/>
              <a:t>Warn</a:t>
            </a:r>
          </a:p>
          <a:p>
            <a:pPr marL="228600" indent="-228600" defTabSz="1066800">
              <a:buClr>
                <a:schemeClr val="tx1"/>
              </a:buClr>
              <a:buFont typeface="Arial" panose="020B0604020202020204" pitchFamily="34" charset="0"/>
              <a:buChar char="•"/>
            </a:pPr>
            <a:r>
              <a:rPr lang="en-US" sz="2400" dirty="0"/>
              <a:t>Encourage perception</a:t>
            </a:r>
          </a:p>
          <a:p>
            <a:pPr marL="457200" lvl="1" indent="-228600" defTabSz="1066800">
              <a:buClr>
                <a:schemeClr val="tx1"/>
              </a:buClr>
              <a:buFont typeface="Arial" panose="020B0604020202020204" pitchFamily="34" charset="0"/>
              <a:buChar char="•"/>
            </a:pPr>
            <a:r>
              <a:rPr lang="en-US" sz="2000" dirty="0"/>
              <a:t>Caring presence</a:t>
            </a:r>
          </a:p>
          <a:p>
            <a:pPr marL="457200" lvl="1" indent="-228600" defTabSz="1066800">
              <a:buClr>
                <a:schemeClr val="tx1"/>
              </a:buClr>
              <a:buFont typeface="Arial" panose="020B0604020202020204" pitchFamily="34" charset="0"/>
              <a:buChar char="•"/>
            </a:pPr>
            <a:r>
              <a:rPr lang="en-US" sz="2000" dirty="0"/>
              <a:t>Listen and communicate</a:t>
            </a:r>
          </a:p>
          <a:p>
            <a:pPr marL="457200" lvl="1" indent="-228600" defTabSz="1066800">
              <a:buClr>
                <a:schemeClr val="tx1"/>
              </a:buClr>
              <a:buFont typeface="Arial" panose="020B0604020202020204" pitchFamily="34" charset="0"/>
              <a:buChar char="•"/>
            </a:pPr>
            <a:r>
              <a:rPr lang="en-US" sz="2000" dirty="0"/>
              <a:t>Reduce chaos</a:t>
            </a:r>
          </a:p>
          <a:p>
            <a:pPr marL="457200" lvl="1" indent="-228600" defTabSz="1066800">
              <a:buClr>
                <a:schemeClr val="tx1"/>
              </a:buClr>
              <a:buFont typeface="Arial" panose="020B0604020202020204" pitchFamily="34" charset="0"/>
              <a:buChar char="•"/>
            </a:pPr>
            <a:r>
              <a:rPr lang="en-US" sz="2000" dirty="0"/>
              <a:t>Reduce danger</a:t>
            </a:r>
          </a:p>
          <a:p>
            <a:pPr marL="741350" lvl="1" indent="-228600" defTabSz="1066800">
              <a:buClr>
                <a:schemeClr val="tx1"/>
              </a:buClr>
              <a:buFont typeface="Arial" panose="020B0604020202020204" pitchFamily="34" charset="0"/>
              <a:buChar char="•"/>
            </a:pPr>
            <a:endParaRPr lang="en-US" sz="2000" dirty="0"/>
          </a:p>
        </p:txBody>
      </p:sp>
      <p:pic>
        <p:nvPicPr>
          <p:cNvPr id="10" name="Picture 9">
            <a:extLst>
              <a:ext uri="{FF2B5EF4-FFF2-40B4-BE49-F238E27FC236}">
                <a16:creationId xmlns:a16="http://schemas.microsoft.com/office/drawing/2014/main" id="{07FDE4B9-095C-394D-830C-AD42DCBE6EB9}"/>
              </a:ext>
            </a:extLst>
          </p:cNvPr>
          <p:cNvPicPr>
            <a:picLocks noChangeAspect="1"/>
          </p:cNvPicPr>
          <p:nvPr/>
        </p:nvPicPr>
        <p:blipFill rotWithShape="1">
          <a:blip r:embed="rId3">
            <a:extLst>
              <a:ext uri="{28A0092B-C50C-407E-A947-70E740481C1C}">
                <a14:useLocalDpi xmlns:a14="http://schemas.microsoft.com/office/drawing/2010/main" val="0"/>
              </a:ext>
            </a:extLst>
          </a:blip>
          <a:srcRect l="29177" r="21621"/>
          <a:stretch/>
        </p:blipFill>
        <p:spPr>
          <a:xfrm>
            <a:off x="7115982" y="-4"/>
            <a:ext cx="5076018" cy="6858003"/>
          </a:xfrm>
          <a:prstGeom prst="rect">
            <a:avLst/>
          </a:prstGeom>
        </p:spPr>
      </p:pic>
    </p:spTree>
    <p:extLst>
      <p:ext uri="{BB962C8B-B14F-4D97-AF65-F5344CB8AC3E}">
        <p14:creationId xmlns:p14="http://schemas.microsoft.com/office/powerpoint/2010/main" val="8762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39486C-8E29-9B40-9D0B-B0220CEE2027}"/>
              </a:ext>
            </a:extLst>
          </p:cNvPr>
          <p:cNvPicPr>
            <a:picLocks noChangeAspect="1"/>
          </p:cNvPicPr>
          <p:nvPr/>
        </p:nvPicPr>
        <p:blipFill rotWithShape="1">
          <a:blip r:embed="rId3">
            <a:alphaModFix amt="71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7706" r="38" b="7706"/>
          <a:stretch/>
        </p:blipFill>
        <p:spPr>
          <a:xfrm>
            <a:off x="0" y="-4"/>
            <a:ext cx="12192000" cy="6858003"/>
          </a:xfrm>
          <a:prstGeom prst="rect">
            <a:avLst/>
          </a:prstGeom>
        </p:spPr>
      </p:pic>
      <p:sp>
        <p:nvSpPr>
          <p:cNvPr id="5" name="Rectangle 4">
            <a:extLst>
              <a:ext uri="{FF2B5EF4-FFF2-40B4-BE49-F238E27FC236}">
                <a16:creationId xmlns:a16="http://schemas.microsoft.com/office/drawing/2014/main" id="{5B4CAE2B-F155-3544-B64B-47464641587D}"/>
              </a:ext>
            </a:extLst>
          </p:cNvPr>
          <p:cNvSpPr/>
          <p:nvPr/>
        </p:nvSpPr>
        <p:spPr>
          <a:xfrm>
            <a:off x="0" y="-4"/>
            <a:ext cx="12192000"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5" name="Title 1"/>
          <p:cNvSpPr>
            <a:spLocks noGrp="1"/>
          </p:cNvSpPr>
          <p:nvPr>
            <p:ph type="title"/>
          </p:nvPr>
        </p:nvSpPr>
        <p:spPr/>
        <p:txBody>
          <a:bodyPr>
            <a:normAutofit/>
          </a:bodyPr>
          <a:lstStyle/>
          <a:p>
            <a:pPr>
              <a:defRPr/>
            </a:pPr>
            <a:r>
              <a:rPr lang="en-GB" sz="3730" dirty="0">
                <a:ea typeface="ＭＳ Ｐゴシック" charset="0"/>
                <a:cs typeface="ＭＳ Ｐゴシック" charset="0"/>
              </a:rPr>
              <a:t>Examples of a Need for Cover</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4" name="Rectangle 3">
            <a:extLst>
              <a:ext uri="{FF2B5EF4-FFF2-40B4-BE49-F238E27FC236}">
                <a16:creationId xmlns:a16="http://schemas.microsoft.com/office/drawing/2014/main" id="{5A55C35C-0DC9-424F-8FA2-77F4E4FCA1D8}"/>
              </a:ext>
            </a:extLst>
          </p:cNvPr>
          <p:cNvSpPr/>
          <p:nvPr/>
        </p:nvSpPr>
        <p:spPr>
          <a:xfrm>
            <a:off x="385398" y="1458002"/>
            <a:ext cx="6345186" cy="6345238"/>
          </a:xfrm>
          <a:prstGeom prst="rect">
            <a:avLst/>
          </a:prstGeom>
        </p:spPr>
        <p:txBody>
          <a:bodyPr/>
          <a:lstStyle/>
          <a:p>
            <a:pPr lvl="0">
              <a:lnSpc>
                <a:spcPct val="90000"/>
              </a:lnSpc>
              <a:spcBef>
                <a:spcPts val="1200"/>
              </a:spcBef>
              <a:spcAft>
                <a:spcPts val="300"/>
              </a:spcAft>
            </a:pPr>
            <a:r>
              <a:rPr lang="en-US" sz="2400" dirty="0"/>
              <a:t>Someone…</a:t>
            </a:r>
          </a:p>
          <a:p>
            <a:pPr marL="228600" lvl="0" indent="-228600">
              <a:lnSpc>
                <a:spcPct val="90000"/>
              </a:lnSpc>
              <a:spcBef>
                <a:spcPts val="1200"/>
              </a:spcBef>
              <a:spcAft>
                <a:spcPts val="300"/>
              </a:spcAft>
              <a:buChar char="•"/>
            </a:pPr>
            <a:r>
              <a:rPr lang="en-US" sz="2000" dirty="0"/>
              <a:t>is in a life-threatening situation is not thinking clearly or making good decisions because of stress</a:t>
            </a:r>
            <a:endParaRPr lang="en-US" sz="2000" dirty="0">
              <a:ea typeface="ＭＳ Ｐゴシック" pitchFamily="127" charset="-128"/>
            </a:endParaRPr>
          </a:p>
          <a:p>
            <a:pPr marL="228600" lvl="0" indent="-228600">
              <a:lnSpc>
                <a:spcPct val="90000"/>
              </a:lnSpc>
              <a:spcBef>
                <a:spcPts val="1200"/>
              </a:spcBef>
              <a:spcAft>
                <a:spcPts val="300"/>
              </a:spcAft>
              <a:buChar char="•"/>
            </a:pPr>
            <a:r>
              <a:rPr lang="en-US" sz="2000" dirty="0"/>
              <a:t>has frozen or panicked in an intense situation</a:t>
            </a:r>
          </a:p>
          <a:p>
            <a:pPr marL="228600" lvl="0" indent="-228600">
              <a:lnSpc>
                <a:spcPct val="90000"/>
              </a:lnSpc>
              <a:spcBef>
                <a:spcPts val="1200"/>
              </a:spcBef>
              <a:spcAft>
                <a:spcPts val="300"/>
              </a:spcAft>
              <a:buChar char="•"/>
            </a:pPr>
            <a:r>
              <a:rPr lang="en-US" sz="2000" dirty="0"/>
              <a:t>feels guilty because their family has concerns about their safety following the death of a co-worker from an infectious disease</a:t>
            </a:r>
          </a:p>
          <a:p>
            <a:pPr marL="228600" lvl="0" indent="-228600">
              <a:lnSpc>
                <a:spcPct val="90000"/>
              </a:lnSpc>
              <a:spcBef>
                <a:spcPts val="1200"/>
              </a:spcBef>
              <a:spcAft>
                <a:spcPts val="300"/>
              </a:spcAft>
              <a:buChar char="•"/>
            </a:pPr>
            <a:r>
              <a:rPr lang="en-US" sz="2000" dirty="0"/>
              <a:t>puts their own physical and mental health in danger from overwork</a:t>
            </a:r>
          </a:p>
          <a:p>
            <a:pPr marL="228600" lvl="0" indent="-228600">
              <a:lnSpc>
                <a:spcPct val="90000"/>
              </a:lnSpc>
              <a:spcBef>
                <a:spcPts val="1200"/>
              </a:spcBef>
              <a:spcAft>
                <a:spcPts val="300"/>
              </a:spcAft>
              <a:buChar char="•"/>
            </a:pPr>
            <a:r>
              <a:rPr lang="en-US" sz="2000" dirty="0"/>
              <a:t>has threatened others</a:t>
            </a:r>
          </a:p>
          <a:p>
            <a:pPr marL="228600" lvl="0" indent="-228600">
              <a:lnSpc>
                <a:spcPct val="90000"/>
              </a:lnSpc>
              <a:spcBef>
                <a:spcPts val="1200"/>
              </a:spcBef>
              <a:spcAft>
                <a:spcPts val="300"/>
              </a:spcAft>
              <a:buChar char="•"/>
            </a:pPr>
            <a:r>
              <a:rPr lang="en-US" sz="2000" dirty="0"/>
              <a:t>expresses serious thoughts of suicide</a:t>
            </a:r>
          </a:p>
        </p:txBody>
      </p:sp>
    </p:spTree>
    <p:extLst>
      <p:ext uri="{BB962C8B-B14F-4D97-AF65-F5344CB8AC3E}">
        <p14:creationId xmlns:p14="http://schemas.microsoft.com/office/powerpoint/2010/main" val="354213585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0AD8C-8E18-3243-A594-4807147B98A0}"/>
              </a:ext>
            </a:extLst>
          </p:cNvPr>
          <p:cNvPicPr>
            <a:picLocks noChangeAspect="1"/>
          </p:cNvPicPr>
          <p:nvPr/>
        </p:nvPicPr>
        <p:blipFill rotWithShape="1">
          <a:blip r:embed="rId3">
            <a:alphaModFix amt="3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5380"/>
          <a:stretch/>
        </p:blipFill>
        <p:spPr>
          <a:xfrm flipH="1">
            <a:off x="0" y="-7"/>
            <a:ext cx="12192000" cy="6858007"/>
          </a:xfrm>
          <a:prstGeom prst="rect">
            <a:avLst/>
          </a:prstGeom>
        </p:spPr>
      </p:pic>
      <p:sp>
        <p:nvSpPr>
          <p:cNvPr id="2" name="Title 1"/>
          <p:cNvSpPr>
            <a:spLocks noGrp="1"/>
          </p:cNvSpPr>
          <p:nvPr>
            <p:ph type="title"/>
          </p:nvPr>
        </p:nvSpPr>
        <p:spPr/>
        <p:txBody>
          <a:bodyPr>
            <a:noAutofit/>
          </a:bodyPr>
          <a:lstStyle/>
          <a:p>
            <a:r>
              <a:rPr lang="en-US" dirty="0"/>
              <a:t>Health care professionals are resilient but may still experience burnout</a:t>
            </a:r>
            <a:endParaRPr lang="en-US" dirty="0">
              <a:solidFill>
                <a:schemeClr val="bg1"/>
              </a:solidFill>
            </a:endParaRPr>
          </a:p>
        </p:txBody>
      </p:sp>
      <p:sp>
        <p:nvSpPr>
          <p:cNvPr id="3" name="Content Placeholder 2"/>
          <p:cNvSpPr>
            <a:spLocks noGrp="1"/>
          </p:cNvSpPr>
          <p:nvPr>
            <p:ph idx="1"/>
          </p:nvPr>
        </p:nvSpPr>
        <p:spPr>
          <a:xfrm>
            <a:off x="0" y="2225040"/>
            <a:ext cx="7478973" cy="4632960"/>
          </a:xfrm>
        </p:spPr>
        <p:txBody>
          <a:bodyPr>
            <a:noAutofit/>
          </a:bodyPr>
          <a:lstStyle/>
          <a:p>
            <a:r>
              <a:rPr lang="en-US" sz="2400" dirty="0"/>
              <a:t>Efforts to address system issues can reduce burnout and promote well-being.</a:t>
            </a:r>
          </a:p>
          <a:p>
            <a:r>
              <a:rPr lang="en-US" sz="2400" dirty="0"/>
              <a:t>Factors related to resilience in health settings include:</a:t>
            </a:r>
          </a:p>
          <a:p>
            <a:pPr marL="457200" lvl="1" indent="-228600">
              <a:buFont typeface="Arial" panose="020B0604020202020204" pitchFamily="34" charset="0"/>
              <a:buChar char="•"/>
            </a:pPr>
            <a:r>
              <a:rPr lang="en-US" sz="2000" dirty="0"/>
              <a:t>Genuine interest in the wellbeing of staff </a:t>
            </a:r>
          </a:p>
          <a:p>
            <a:pPr marL="457200" lvl="1" indent="-228600">
              <a:buFont typeface="Arial" panose="020B0604020202020204" pitchFamily="34" charset="0"/>
              <a:buChar char="•"/>
            </a:pPr>
            <a:r>
              <a:rPr lang="en-US" sz="2000" dirty="0"/>
              <a:t>Meaningful recognition </a:t>
            </a:r>
          </a:p>
          <a:p>
            <a:pPr marL="457200" lvl="1" indent="-228600">
              <a:buFont typeface="Arial" panose="020B0604020202020204" pitchFamily="34" charset="0"/>
              <a:buChar char="•"/>
            </a:pPr>
            <a:r>
              <a:rPr lang="en-US" sz="2000" dirty="0"/>
              <a:t>Accessibility to support and collaboration</a:t>
            </a:r>
          </a:p>
          <a:p>
            <a:pPr marL="457200" lvl="1" indent="-228600">
              <a:buFont typeface="Arial" panose="020B0604020202020204" pitchFamily="34" charset="0"/>
              <a:buChar char="•"/>
            </a:pPr>
            <a:r>
              <a:rPr lang="en-US" sz="2000" dirty="0"/>
              <a:t>Safe discussions of events and sharing</a:t>
            </a:r>
          </a:p>
          <a:p>
            <a:pPr marL="457200" lvl="1" indent="-228600">
              <a:buFont typeface="Arial" panose="020B0604020202020204" pitchFamily="34" charset="0"/>
              <a:buChar char="•"/>
            </a:pPr>
            <a:r>
              <a:rPr lang="en-US" sz="2000" dirty="0"/>
              <a:t>Greater input into work conditions</a:t>
            </a:r>
          </a:p>
          <a:p>
            <a:endParaRPr lang="en-US" sz="2800" dirty="0"/>
          </a:p>
        </p:txBody>
      </p:sp>
    </p:spTree>
    <p:extLst>
      <p:ext uri="{BB962C8B-B14F-4D97-AF65-F5344CB8AC3E}">
        <p14:creationId xmlns:p14="http://schemas.microsoft.com/office/powerpoint/2010/main" val="152075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510FF-DB5F-824F-84E4-F230A4E6D1DE}"/>
              </a:ext>
            </a:extLst>
          </p:cNvPr>
          <p:cNvPicPr>
            <a:picLocks noChangeAspect="1"/>
          </p:cNvPicPr>
          <p:nvPr/>
        </p:nvPicPr>
        <p:blipFill rotWithShape="1">
          <a:blip r:embed="rId3">
            <a:alphaModFix amt="71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7706" r="38" b="7706"/>
          <a:stretch/>
        </p:blipFill>
        <p:spPr>
          <a:xfrm>
            <a:off x="0" y="-4"/>
            <a:ext cx="12192000" cy="6858003"/>
          </a:xfrm>
          <a:prstGeom prst="rect">
            <a:avLst/>
          </a:prstGeom>
        </p:spPr>
      </p:pic>
      <p:sp>
        <p:nvSpPr>
          <p:cNvPr id="5" name="Rectangle 4">
            <a:extLst>
              <a:ext uri="{FF2B5EF4-FFF2-40B4-BE49-F238E27FC236}">
                <a16:creationId xmlns:a16="http://schemas.microsoft.com/office/drawing/2014/main" id="{25AD7B41-3061-0A4A-AEAC-864967CCBE27}"/>
              </a:ext>
            </a:extLst>
          </p:cNvPr>
          <p:cNvSpPr/>
          <p:nvPr/>
        </p:nvSpPr>
        <p:spPr>
          <a:xfrm>
            <a:off x="0" y="-5"/>
            <a:ext cx="6721311"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02" name="Rectangle 2"/>
          <p:cNvSpPr>
            <a:spLocks noGrp="1" noChangeArrowheads="1"/>
          </p:cNvSpPr>
          <p:nvPr>
            <p:ph type="title" idx="4294967295"/>
          </p:nvPr>
        </p:nvSpPr>
        <p:spPr>
          <a:xfrm>
            <a:off x="0" y="0"/>
            <a:ext cx="4147794" cy="1906588"/>
          </a:xfrm>
        </p:spPr>
        <p:txBody>
          <a:bodyPr lIns="365760" tIns="274320" rIns="365760" bIns="274320">
            <a:noAutofit/>
          </a:bodyPr>
          <a:lstStyle/>
          <a:p>
            <a:pPr eaLnBrk="1" hangingPunct="1">
              <a:defRPr/>
            </a:pPr>
            <a:r>
              <a:rPr lang="en-US" sz="3770" dirty="0">
                <a:latin typeface="+mj-lt"/>
                <a:ea typeface="ＭＳ Ｐゴシック" charset="0"/>
                <a:cs typeface="ＭＳ Ｐゴシック" charset="0"/>
              </a:rPr>
              <a:t>Cover Example: Self-Care</a:t>
            </a:r>
          </a:p>
        </p:txBody>
      </p:sp>
      <p:sp>
        <p:nvSpPr>
          <p:cNvPr id="60418" name="Rectangle 3"/>
          <p:cNvSpPr>
            <a:spLocks noGrp="1" noChangeArrowheads="1"/>
          </p:cNvSpPr>
          <p:nvPr>
            <p:ph idx="4294967295"/>
          </p:nvPr>
        </p:nvSpPr>
        <p:spPr>
          <a:xfrm>
            <a:off x="4948057" y="2862470"/>
            <a:ext cx="5584825" cy="2267848"/>
          </a:xfrm>
          <a:prstGeom prst="wedgeRoundRectCallout">
            <a:avLst>
              <a:gd name="adj1" fmla="val -49821"/>
              <a:gd name="adj2" fmla="val 63064"/>
              <a:gd name="adj3" fmla="val 16667"/>
            </a:avLst>
          </a:prstGeom>
          <a:solidFill>
            <a:srgbClr val="005993"/>
          </a:solidFill>
        </p:spPr>
        <p:txBody>
          <a:bodyPr lIns="91440" tIns="91440" rIns="91440" bIns="91440" anchor="ctr">
            <a:noAutofit/>
          </a:bodyPr>
          <a:lstStyle/>
          <a:p>
            <a:pPr marL="0" indent="0">
              <a:buNone/>
            </a:pPr>
            <a:r>
              <a:rPr lang="en-US" sz="2400" dirty="0">
                <a:solidFill>
                  <a:schemeClr val="bg1"/>
                </a:solidFill>
                <a:latin typeface="Franklin Gothic Book" panose="020B0503020102020204" pitchFamily="34" charset="0"/>
              </a:rPr>
              <a:t>Having a person you can talk with if you have a bad day is very important. That cover in your personal life is necessary, because so many times we’re still thinking about what happened at work when we get home.</a:t>
            </a:r>
          </a:p>
        </p:txBody>
      </p:sp>
    </p:spTree>
    <p:extLst>
      <p:ext uri="{BB962C8B-B14F-4D97-AF65-F5344CB8AC3E}">
        <p14:creationId xmlns:p14="http://schemas.microsoft.com/office/powerpoint/2010/main" val="3485779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52651-D5B7-F842-A88B-CC45E710AE98}"/>
              </a:ext>
            </a:extLst>
          </p:cNvPr>
          <p:cNvPicPr>
            <a:picLocks noChangeAspect="1"/>
          </p:cNvPicPr>
          <p:nvPr/>
        </p:nvPicPr>
        <p:blipFill rotWithShape="1">
          <a:blip r:embed="rId3">
            <a:alphaModFix amt="71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t="7706" r="38" b="7706"/>
          <a:stretch/>
        </p:blipFill>
        <p:spPr>
          <a:xfrm>
            <a:off x="0" y="-4"/>
            <a:ext cx="12192000" cy="6858003"/>
          </a:xfrm>
          <a:prstGeom prst="rect">
            <a:avLst/>
          </a:prstGeom>
        </p:spPr>
      </p:pic>
      <p:sp>
        <p:nvSpPr>
          <p:cNvPr id="87043" name="Title 1"/>
          <p:cNvSpPr>
            <a:spLocks noGrp="1"/>
          </p:cNvSpPr>
          <p:nvPr>
            <p:ph type="title"/>
          </p:nvPr>
        </p:nvSpPr>
        <p:spPr>
          <a:xfrm>
            <a:off x="7503736" y="-3"/>
            <a:ext cx="4688264" cy="1706880"/>
          </a:xfrm>
        </p:spPr>
        <p:txBody>
          <a:bodyPr vert="horz" lIns="365760" tIns="365760" rIns="365760" bIns="365760" rtlCol="0" anchor="t" anchorCtr="0">
            <a:noAutofit/>
          </a:bodyPr>
          <a:lstStyle/>
          <a:p>
            <a:r>
              <a:rPr lang="en-US" sz="3730" dirty="0">
                <a:solidFill>
                  <a:schemeClr val="tx1"/>
                </a:solidFill>
              </a:rPr>
              <a:t>Cover Example: Coworker Support </a:t>
            </a:r>
          </a:p>
        </p:txBody>
      </p:sp>
      <p:sp>
        <p:nvSpPr>
          <p:cNvPr id="8" name="Content Placeholder 7">
            <a:extLst>
              <a:ext uri="{FF2B5EF4-FFF2-40B4-BE49-F238E27FC236}">
                <a16:creationId xmlns:a16="http://schemas.microsoft.com/office/drawing/2014/main" id="{8C27AAB2-ADEA-314A-B2E9-4483A19DBAEF}"/>
              </a:ext>
            </a:extLst>
          </p:cNvPr>
          <p:cNvSpPr>
            <a:spLocks noGrp="1"/>
          </p:cNvSpPr>
          <p:nvPr>
            <p:ph idx="4294967295"/>
          </p:nvPr>
        </p:nvSpPr>
        <p:spPr>
          <a:xfrm>
            <a:off x="580977" y="3299710"/>
            <a:ext cx="6586537" cy="2372193"/>
          </a:xfrm>
          <a:prstGeom prst="wedgeRoundRectCallout">
            <a:avLst>
              <a:gd name="adj1" fmla="val 46882"/>
              <a:gd name="adj2" fmla="val 60513"/>
              <a:gd name="adj3" fmla="val 16667"/>
            </a:avLst>
          </a:prstGeom>
          <a:solidFill>
            <a:srgbClr val="005993"/>
          </a:solidFill>
        </p:spPr>
        <p:txBody>
          <a:bodyPr vert="horz" lIns="91440" tIns="91440" rIns="91440" bIns="91440" numCol="1" rtlCol="0" anchorCtr="0" compatLnSpc="1">
            <a:prstTxWarp prst="textNoShape">
              <a:avLst/>
            </a:prstTxWarp>
            <a:noAutofit/>
          </a:bodyPr>
          <a:lstStyle/>
          <a:p>
            <a:pPr marL="0" indent="0">
              <a:buNone/>
            </a:pPr>
            <a:r>
              <a:rPr lang="en-US" sz="2400" dirty="0">
                <a:solidFill>
                  <a:schemeClr val="bg1"/>
                </a:solidFill>
              </a:rPr>
              <a:t>On the whiteboard, we write our name if we think we are in the green zone that day, to give permission for coworkers to approach us for support without worrying about being a burden. We can erase  our name if during the day we are no longer in green.</a:t>
            </a:r>
          </a:p>
        </p:txBody>
      </p:sp>
    </p:spTree>
    <p:extLst>
      <p:ext uri="{BB962C8B-B14F-4D97-AF65-F5344CB8AC3E}">
        <p14:creationId xmlns:p14="http://schemas.microsoft.com/office/powerpoint/2010/main" val="24472588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xfrm>
            <a:off x="5359192" y="-3"/>
            <a:ext cx="12404049" cy="1706880"/>
          </a:xfrm>
          <a:ln w="38100">
            <a:noFill/>
          </a:ln>
        </p:spPr>
        <p:txBody>
          <a:bodyPr vert="horz" lIns="365760" tIns="365760" rIns="365760" bIns="365760" numCol="1" rtlCol="0" anchor="t" anchorCtr="0" compatLnSpc="1">
            <a:prstTxWarp prst="textNoShape">
              <a:avLst/>
            </a:prstTxWarp>
            <a:noAutofit/>
          </a:bodyPr>
          <a:lstStyle/>
          <a:p>
            <a:pPr>
              <a:defRPr/>
            </a:pPr>
            <a:r>
              <a:rPr lang="en-GB" dirty="0">
                <a:ea typeface="ＭＳ Ｐゴシック" charset="0"/>
                <a:cs typeface="ＭＳ Ｐゴシック" charset="0"/>
              </a:rPr>
              <a:t>Calm Actions</a:t>
            </a:r>
            <a:endParaRPr lang="en-US" kern="1200" dirty="0">
              <a:latin typeface="+mj-lt"/>
              <a:ea typeface="+mj-ea"/>
              <a:cs typeface="+mj-cs"/>
            </a:endParaRPr>
          </a:p>
        </p:txBody>
      </p:sp>
      <p:sp>
        <p:nvSpPr>
          <p:cNvPr id="17" name="Content Placeholder 2">
            <a:extLst>
              <a:ext uri="{FF2B5EF4-FFF2-40B4-BE49-F238E27FC236}">
                <a16:creationId xmlns:a16="http://schemas.microsoft.com/office/drawing/2014/main" id="{1E7D5341-6A8B-E74F-BA87-99C2B85784E9}"/>
              </a:ext>
            </a:extLst>
          </p:cNvPr>
          <p:cNvSpPr txBox="1">
            <a:spLocks/>
          </p:cNvSpPr>
          <p:nvPr/>
        </p:nvSpPr>
        <p:spPr>
          <a:xfrm>
            <a:off x="5571241" y="1706878"/>
            <a:ext cx="6620759" cy="3204488"/>
          </a:xfrm>
          <a:prstGeom prst="rect">
            <a:avLst/>
          </a:prstGeom>
        </p:spPr>
        <p:txBody>
          <a:bodyPr numCol="2"/>
          <a:lstStyle>
            <a:lvl1pPr marL="228594"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1pPr>
            <a:lvl2pPr marL="741344" indent="-284156"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2pPr>
            <a:lvl3pPr marL="1142971"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3pPr>
            <a:lvl4pPr marL="1600160"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Quiet</a:t>
            </a:r>
          </a:p>
          <a:p>
            <a:pPr marL="457200" lvl="1" indent="-228600" defTabSz="1066800">
              <a:buClr>
                <a:schemeClr val="tx1"/>
              </a:buClr>
              <a:buFont typeface="Arial" panose="020B0604020202020204" pitchFamily="34" charset="0"/>
              <a:buChar char="•"/>
            </a:pPr>
            <a:r>
              <a:rPr lang="en-US" sz="2000" dirty="0"/>
              <a:t>Stop physical exertion</a:t>
            </a:r>
          </a:p>
          <a:p>
            <a:pPr marL="457200" lvl="1" indent="-228600" defTabSz="1066800">
              <a:buClr>
                <a:schemeClr val="tx1"/>
              </a:buClr>
              <a:buFont typeface="Arial" panose="020B0604020202020204" pitchFamily="34" charset="0"/>
              <a:buChar char="•"/>
            </a:pPr>
            <a:r>
              <a:rPr lang="en-US" sz="2000" dirty="0"/>
              <a:t>Reduce hyperawareness</a:t>
            </a:r>
          </a:p>
          <a:p>
            <a:pPr marL="457200" lvl="1" indent="-228600" defTabSz="1066800">
              <a:buClr>
                <a:schemeClr val="tx1"/>
              </a:buClr>
              <a:buFont typeface="Arial" panose="020B0604020202020204" pitchFamily="34" charset="0"/>
              <a:buChar char="•"/>
            </a:pPr>
            <a:r>
              <a:rPr lang="en-US" sz="2000" dirty="0"/>
              <a:t>Slow down heart rate</a:t>
            </a:r>
          </a:p>
          <a:p>
            <a:pPr marL="457200" lvl="1" indent="-228600" defTabSz="1066800">
              <a:buClr>
                <a:schemeClr val="tx1"/>
              </a:buClr>
              <a:buFont typeface="Arial" panose="020B0604020202020204" pitchFamily="34" charset="0"/>
              <a:buChar char="•"/>
            </a:pPr>
            <a:r>
              <a:rPr lang="en-US" sz="2000" dirty="0"/>
              <a:t>Relax</a:t>
            </a:r>
          </a:p>
          <a:p>
            <a:pPr marL="228600" indent="-228600" defTabSz="1066800">
              <a:buClr>
                <a:schemeClr val="tx1"/>
              </a:buClr>
              <a:buFont typeface="Arial" panose="020B0604020202020204" pitchFamily="34" charset="0"/>
              <a:buChar char="•"/>
            </a:pPr>
            <a:r>
              <a:rPr lang="en-US" sz="2400" dirty="0"/>
              <a:t>Compose</a:t>
            </a:r>
          </a:p>
          <a:p>
            <a:pPr marL="457200" lvl="1" indent="-228600" defTabSz="1066800">
              <a:buClr>
                <a:schemeClr val="tx1"/>
              </a:buClr>
              <a:buSzPct val="90000"/>
              <a:buFont typeface="Arial" panose="020B0604020202020204" pitchFamily="34" charset="0"/>
              <a:buChar char="•"/>
            </a:pPr>
            <a:r>
              <a:rPr lang="en-US" sz="2000" dirty="0"/>
              <a:t>Draw attention outwards</a:t>
            </a:r>
          </a:p>
          <a:p>
            <a:pPr marL="457200" lvl="1" indent="-228600" defTabSz="1066800">
              <a:buClr>
                <a:schemeClr val="tx1"/>
              </a:buClr>
              <a:buSzPct val="90000"/>
              <a:buFont typeface="Arial" panose="020B0604020202020204" pitchFamily="34" charset="0"/>
              <a:buChar char="•"/>
            </a:pPr>
            <a:r>
              <a:rPr lang="en-US" sz="2000" dirty="0"/>
              <a:t>Distract</a:t>
            </a:r>
          </a:p>
          <a:p>
            <a:pPr marL="457200" lvl="1" indent="-228600" defTabSz="1066800">
              <a:buClr>
                <a:schemeClr val="tx1"/>
              </a:buClr>
              <a:buSzPct val="90000"/>
              <a:buFont typeface="Arial" panose="020B0604020202020204" pitchFamily="34" charset="0"/>
              <a:buChar char="•"/>
            </a:pPr>
            <a:r>
              <a:rPr lang="en-US" sz="2000" dirty="0"/>
              <a:t>Re-focus</a:t>
            </a:r>
          </a:p>
          <a:p>
            <a:pPr marL="228600" indent="-228600" defTabSz="1066800">
              <a:buClr>
                <a:schemeClr val="tx1"/>
              </a:buClr>
              <a:buSzPct val="90000"/>
              <a:buFont typeface="Arial" panose="020B0604020202020204" pitchFamily="34" charset="0"/>
              <a:buChar char="•"/>
            </a:pPr>
            <a:r>
              <a:rPr lang="en-US" sz="2400" dirty="0"/>
              <a:t>Foster rest</a:t>
            </a:r>
          </a:p>
          <a:p>
            <a:pPr marL="457200" lvl="1" indent="-228600" defTabSz="1066800">
              <a:buClr>
                <a:schemeClr val="tx1"/>
              </a:buClr>
              <a:buFont typeface="Arial" panose="020B0604020202020204" pitchFamily="34" charset="0"/>
              <a:buChar char="•"/>
            </a:pPr>
            <a:r>
              <a:rPr lang="en-US" sz="2000" dirty="0"/>
              <a:t>Recuperate</a:t>
            </a:r>
          </a:p>
          <a:p>
            <a:pPr marL="457200" lvl="1" indent="-228600" defTabSz="1066800">
              <a:buClr>
                <a:schemeClr val="tx1"/>
              </a:buClr>
              <a:buFont typeface="Arial" panose="020B0604020202020204" pitchFamily="34" charset="0"/>
              <a:buChar char="•"/>
            </a:pPr>
            <a:r>
              <a:rPr lang="en-US" sz="2000" dirty="0"/>
              <a:t>Sleep</a:t>
            </a:r>
          </a:p>
          <a:p>
            <a:pPr marL="457200" lvl="1" indent="-228600" defTabSz="1066800">
              <a:buClr>
                <a:schemeClr val="tx1"/>
              </a:buClr>
              <a:buFont typeface="Arial" panose="020B0604020202020204" pitchFamily="34" charset="0"/>
              <a:buChar char="•"/>
            </a:pPr>
            <a:r>
              <a:rPr lang="en-US" sz="2000" dirty="0"/>
              <a:t>Time out</a:t>
            </a:r>
          </a:p>
          <a:p>
            <a:pPr marL="228600" indent="-228600" defTabSz="1066800">
              <a:buClr>
                <a:schemeClr val="tx1"/>
              </a:buClr>
              <a:buFont typeface="Arial" panose="020B0604020202020204" pitchFamily="34" charset="0"/>
              <a:buChar char="•"/>
            </a:pPr>
            <a:r>
              <a:rPr lang="en-US" sz="2400" dirty="0"/>
              <a:t>Soothe</a:t>
            </a:r>
          </a:p>
          <a:p>
            <a:pPr marL="457200" lvl="1" indent="-228600" defTabSz="1066800">
              <a:buClr>
                <a:schemeClr val="tx1"/>
              </a:buClr>
              <a:buFont typeface="Arial" panose="020B0604020202020204" pitchFamily="34" charset="0"/>
              <a:buChar char="•"/>
            </a:pPr>
            <a:r>
              <a:rPr lang="en-US" sz="2000" dirty="0"/>
              <a:t>Listen empathically</a:t>
            </a:r>
          </a:p>
          <a:p>
            <a:pPr marL="457200" lvl="1" indent="-228600" defTabSz="1066800">
              <a:buClr>
                <a:schemeClr val="tx1"/>
              </a:buClr>
              <a:buFont typeface="Arial" panose="020B0604020202020204" pitchFamily="34" charset="0"/>
              <a:buChar char="•"/>
            </a:pPr>
            <a:r>
              <a:rPr lang="en-US" sz="2000" dirty="0"/>
              <a:t>Reduce emotional intensity</a:t>
            </a:r>
          </a:p>
        </p:txBody>
      </p:sp>
      <p:pic>
        <p:nvPicPr>
          <p:cNvPr id="18" name="Picture 17">
            <a:extLst>
              <a:ext uri="{FF2B5EF4-FFF2-40B4-BE49-F238E27FC236}">
                <a16:creationId xmlns:a16="http://schemas.microsoft.com/office/drawing/2014/main" id="{AD86E2F0-5BAF-634E-9771-C4231D1C4ACE}"/>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185"/>
                    </a14:imgEffect>
                    <a14:imgEffect>
                      <a14:saturation sat="72000"/>
                    </a14:imgEffect>
                  </a14:imgLayer>
                </a14:imgProps>
              </a:ext>
              <a:ext uri="{28A0092B-C50C-407E-A947-70E740481C1C}">
                <a14:useLocalDpi xmlns:a14="http://schemas.microsoft.com/office/drawing/2010/main" val="0"/>
              </a:ext>
            </a:extLst>
          </a:blip>
          <a:srcRect l="21999" t="1" r="25725" b="1"/>
          <a:stretch/>
        </p:blipFill>
        <p:spPr>
          <a:xfrm>
            <a:off x="0" y="-4"/>
            <a:ext cx="5359192" cy="6858003"/>
          </a:xfrm>
          <a:prstGeom prst="rect">
            <a:avLst/>
          </a:prstGeom>
        </p:spPr>
      </p:pic>
    </p:spTree>
    <p:extLst>
      <p:ext uri="{BB962C8B-B14F-4D97-AF65-F5344CB8AC3E}">
        <p14:creationId xmlns:p14="http://schemas.microsoft.com/office/powerpoint/2010/main" val="5736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F16BD7-C653-6F44-A857-AF479A722EC2}"/>
              </a:ext>
            </a:extLst>
          </p:cNvPr>
          <p:cNvPicPr>
            <a:picLocks noChangeAspect="1"/>
          </p:cNvPicPr>
          <p:nvPr/>
        </p:nvPicPr>
        <p:blipFill rotWithShape="1">
          <a:blip r:embed="rId3">
            <a:alphaModFix amt="75000"/>
            <a:extLst>
              <a:ext uri="{BEBA8EAE-BF5A-486C-A8C5-ECC9F3942E4B}">
                <a14:imgProps xmlns:a14="http://schemas.microsoft.com/office/drawing/2010/main">
                  <a14:imgLayer r:embed="rId4">
                    <a14:imgEffect>
                      <a14:colorTemperature colorTemp="8185"/>
                    </a14:imgEffect>
                    <a14:imgEffect>
                      <a14:saturation sat="0"/>
                    </a14:imgEffect>
                  </a14:imgLayer>
                </a14:imgProps>
              </a:ext>
              <a:ext uri="{28A0092B-C50C-407E-A947-70E740481C1C}">
                <a14:useLocalDpi xmlns:a14="http://schemas.microsoft.com/office/drawing/2010/main" val="0"/>
              </a:ext>
            </a:extLst>
          </a:blip>
          <a:srcRect r="208" b="16089"/>
          <a:stretch/>
        </p:blipFill>
        <p:spPr>
          <a:xfrm>
            <a:off x="0" y="-3"/>
            <a:ext cx="12192000" cy="6858004"/>
          </a:xfrm>
          <a:prstGeom prst="rect">
            <a:avLst/>
          </a:prstGeom>
        </p:spPr>
      </p:pic>
      <p:sp>
        <p:nvSpPr>
          <p:cNvPr id="7" name="Rectangle 6">
            <a:extLst>
              <a:ext uri="{FF2B5EF4-FFF2-40B4-BE49-F238E27FC236}">
                <a16:creationId xmlns:a16="http://schemas.microsoft.com/office/drawing/2014/main" id="{AC270791-6736-D14C-8695-0A9217525241}"/>
              </a:ext>
            </a:extLst>
          </p:cNvPr>
          <p:cNvSpPr/>
          <p:nvPr/>
        </p:nvSpPr>
        <p:spPr>
          <a:xfrm>
            <a:off x="0" y="-4"/>
            <a:ext cx="11981468"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5" name="Title 1"/>
          <p:cNvSpPr>
            <a:spLocks noGrp="1"/>
          </p:cNvSpPr>
          <p:nvPr>
            <p:ph type="title"/>
          </p:nvPr>
        </p:nvSpPr>
        <p:spPr>
          <a:xfrm>
            <a:off x="0" y="-3"/>
            <a:ext cx="12192000" cy="2422692"/>
          </a:xfrm>
          <a:noFill/>
        </p:spPr>
        <p:txBody>
          <a:bodyPr>
            <a:noAutofit/>
          </a:bodyPr>
          <a:lstStyle/>
          <a:p>
            <a:pPr>
              <a:defRPr/>
            </a:pPr>
            <a:r>
              <a:rPr lang="en-GB" sz="3730" dirty="0">
                <a:ea typeface="ＭＳ Ｐゴシック" charset="0"/>
                <a:cs typeface="ＭＳ Ｐゴシック" charset="0"/>
              </a:rPr>
              <a:t>Examples of a Need for Calm</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2" name="Rectangle 1">
            <a:extLst>
              <a:ext uri="{FF2B5EF4-FFF2-40B4-BE49-F238E27FC236}">
                <a16:creationId xmlns:a16="http://schemas.microsoft.com/office/drawing/2014/main" id="{0FCF50FE-8B9A-9B4E-82F5-19E5AB3D22D9}"/>
              </a:ext>
            </a:extLst>
          </p:cNvPr>
          <p:cNvSpPr/>
          <p:nvPr/>
        </p:nvSpPr>
        <p:spPr>
          <a:xfrm>
            <a:off x="320821" y="1494468"/>
            <a:ext cx="8417827" cy="5881688"/>
          </a:xfrm>
          <a:prstGeom prst="rect">
            <a:avLst/>
          </a:prstGeom>
        </p:spPr>
        <p:txBody>
          <a:bodyPr/>
          <a:lstStyle/>
          <a:p>
            <a:pPr lvl="0">
              <a:lnSpc>
                <a:spcPct val="90000"/>
              </a:lnSpc>
              <a:spcBef>
                <a:spcPts val="1200"/>
              </a:spcBef>
              <a:spcAft>
                <a:spcPts val="300"/>
              </a:spcAft>
            </a:pPr>
            <a:r>
              <a:rPr lang="en-US" sz="2400" dirty="0"/>
              <a:t>Someone </a:t>
            </a:r>
          </a:p>
          <a:p>
            <a:pPr marL="228600" lvl="0" indent="-228600">
              <a:lnSpc>
                <a:spcPct val="90000"/>
              </a:lnSpc>
              <a:spcBef>
                <a:spcPts val="1200"/>
              </a:spcBef>
              <a:spcAft>
                <a:spcPts val="300"/>
              </a:spcAft>
              <a:buChar char="•"/>
            </a:pPr>
            <a:r>
              <a:rPr lang="en-US" sz="2000" dirty="0"/>
              <a:t>returning from responding to a particularly violent domestic violence case is talking too fast and not reacting appropriately to commands or questions.</a:t>
            </a:r>
            <a:endParaRPr lang="en-US" sz="2000" dirty="0">
              <a:ea typeface="ＭＳ Ｐゴシック" pitchFamily="127" charset="-128"/>
            </a:endParaRPr>
          </a:p>
          <a:p>
            <a:pPr marL="228600" lvl="0" indent="-228600">
              <a:lnSpc>
                <a:spcPct val="90000"/>
              </a:lnSpc>
              <a:spcBef>
                <a:spcPts val="1200"/>
              </a:spcBef>
              <a:spcAft>
                <a:spcPts val="300"/>
              </a:spcAft>
              <a:buFont typeface="Arial" panose="020B0604020202020204" pitchFamily="34" charset="0"/>
              <a:buChar char="•"/>
            </a:pPr>
            <a:r>
              <a:rPr lang="en-US" sz="2000" dirty="0"/>
              <a:t>is pacing and wringing their hands while on duty. They just heard that their son, an Army sergeant deployed overseas, has been seriously injured.</a:t>
            </a:r>
          </a:p>
          <a:p>
            <a:pPr marL="228600" lvl="0" indent="-228600">
              <a:lnSpc>
                <a:spcPct val="90000"/>
              </a:lnSpc>
              <a:spcBef>
                <a:spcPts val="1200"/>
              </a:spcBef>
              <a:spcAft>
                <a:spcPts val="300"/>
              </a:spcAft>
              <a:buFont typeface="Arial" panose="020B0604020202020204" pitchFamily="34" charset="0"/>
              <a:buChar char="•"/>
            </a:pPr>
            <a:r>
              <a:rPr lang="en-US" sz="2000" dirty="0">
                <a:solidFill>
                  <a:schemeClr val="tx1"/>
                </a:solidFill>
              </a:rPr>
              <a:t>feels alcohol is the only thing they can turn to to calm themselves.</a:t>
            </a:r>
            <a:endParaRPr lang="en-US" sz="2000" dirty="0"/>
          </a:p>
          <a:p>
            <a:pPr marL="228600" lvl="0" indent="-228600">
              <a:lnSpc>
                <a:spcPct val="90000"/>
              </a:lnSpc>
              <a:spcBef>
                <a:spcPts val="1200"/>
              </a:spcBef>
              <a:spcAft>
                <a:spcPts val="300"/>
              </a:spcAft>
              <a:buChar char="•"/>
            </a:pPr>
            <a:r>
              <a:rPr lang="en-US" sz="2000" dirty="0">
                <a:solidFill>
                  <a:schemeClr val="tx1"/>
                </a:solidFill>
              </a:rPr>
              <a:t>who is an experienced worker begins to make careless mistakes and notices his adrenaline increase when several others gather to watch him perform an action. </a:t>
            </a:r>
          </a:p>
          <a:p>
            <a:pPr marL="228600" lvl="0" indent="-228600">
              <a:lnSpc>
                <a:spcPct val="90000"/>
              </a:lnSpc>
              <a:spcBef>
                <a:spcPts val="1200"/>
              </a:spcBef>
              <a:spcAft>
                <a:spcPts val="300"/>
              </a:spcAft>
              <a:buChar char="•"/>
            </a:pPr>
            <a:r>
              <a:rPr lang="en-US" sz="2000" dirty="0"/>
              <a:t>is upset because one of his team took their own life.</a:t>
            </a:r>
            <a:endParaRPr lang="en-US" sz="2000" dirty="0">
              <a:solidFill>
                <a:schemeClr val="tx1"/>
              </a:solidFill>
            </a:endParaRPr>
          </a:p>
          <a:p>
            <a:pPr marL="228600" lvl="0" indent="-228600">
              <a:lnSpc>
                <a:spcPct val="90000"/>
              </a:lnSpc>
              <a:spcBef>
                <a:spcPts val="1200"/>
              </a:spcBef>
              <a:spcAft>
                <a:spcPts val="300"/>
              </a:spcAft>
              <a:buFont typeface="Arial" panose="020B0604020202020204" pitchFamily="34" charset="0"/>
              <a:buChar char="•"/>
            </a:pPr>
            <a:r>
              <a:rPr lang="en-US" sz="2000" dirty="0"/>
              <a:t>punches their locker after just returning from responding to a baby who is in a coma after being shaken by a parent.</a:t>
            </a:r>
          </a:p>
        </p:txBody>
      </p:sp>
    </p:spTree>
    <p:extLst>
      <p:ext uri="{BB962C8B-B14F-4D97-AF65-F5344CB8AC3E}">
        <p14:creationId xmlns:p14="http://schemas.microsoft.com/office/powerpoint/2010/main" val="66065278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FCF0C5-6E86-3942-9D73-35BADBC4AD22}"/>
              </a:ext>
            </a:extLst>
          </p:cNvPr>
          <p:cNvPicPr>
            <a:picLocks noChangeAspect="1"/>
          </p:cNvPicPr>
          <p:nvPr/>
        </p:nvPicPr>
        <p:blipFill rotWithShape="1">
          <a:blip r:embed="rId3">
            <a:alphaModFix amt="75000"/>
            <a:extLst>
              <a:ext uri="{BEBA8EAE-BF5A-486C-A8C5-ECC9F3942E4B}">
                <a14:imgProps xmlns:a14="http://schemas.microsoft.com/office/drawing/2010/main">
                  <a14:imgLayer r:embed="rId4">
                    <a14:imgEffect>
                      <a14:colorTemperature colorTemp="8185"/>
                    </a14:imgEffect>
                    <a14:imgEffect>
                      <a14:saturation sat="0"/>
                    </a14:imgEffect>
                  </a14:imgLayer>
                </a14:imgProps>
              </a:ext>
              <a:ext uri="{28A0092B-C50C-407E-A947-70E740481C1C}">
                <a14:useLocalDpi xmlns:a14="http://schemas.microsoft.com/office/drawing/2010/main" val="0"/>
              </a:ext>
            </a:extLst>
          </a:blip>
          <a:srcRect r="208" b="16089"/>
          <a:stretch/>
        </p:blipFill>
        <p:spPr>
          <a:xfrm>
            <a:off x="0" y="-3"/>
            <a:ext cx="12192000" cy="6858004"/>
          </a:xfrm>
          <a:prstGeom prst="rect">
            <a:avLst/>
          </a:prstGeom>
        </p:spPr>
      </p:pic>
      <p:sp>
        <p:nvSpPr>
          <p:cNvPr id="97283" name="Title 1"/>
          <p:cNvSpPr>
            <a:spLocks noGrp="1"/>
          </p:cNvSpPr>
          <p:nvPr>
            <p:ph type="title"/>
          </p:nvPr>
        </p:nvSpPr>
        <p:spPr>
          <a:xfrm>
            <a:off x="0" y="-3"/>
            <a:ext cx="12192000" cy="2262436"/>
          </a:xfrm>
          <a:gradFill>
            <a:gsLst>
              <a:gs pos="0">
                <a:schemeClr val="bg1">
                  <a:lumMod val="85000"/>
                  <a:alpha val="0"/>
                </a:schemeClr>
              </a:gs>
              <a:gs pos="100000">
                <a:schemeClr val="bg1">
                  <a:lumMod val="85000"/>
                </a:schemeClr>
              </a:gs>
            </a:gsLst>
            <a:lin ang="16200000" scaled="1"/>
          </a:gradFill>
        </p:spPr>
        <p:txBody>
          <a:bodyPr lIns="365760" tIns="365760" rIns="365760" bIns="365760" anchor="t" anchorCtr="0">
            <a:noAutofit/>
          </a:bodyPr>
          <a:lstStyle/>
          <a:p>
            <a:pPr>
              <a:defRPr/>
            </a:pPr>
            <a:r>
              <a:rPr lang="en-US" sz="3730" dirty="0">
                <a:latin typeface="+mn-lt"/>
                <a:ea typeface="ＭＳ Ｐゴシック" charset="0"/>
                <a:cs typeface="ＭＳ Ｐゴシック" charset="0"/>
              </a:rPr>
              <a:t>Calm Example: Self-Care</a:t>
            </a:r>
          </a:p>
        </p:txBody>
      </p:sp>
      <p:sp>
        <p:nvSpPr>
          <p:cNvPr id="76802" name="Content Placeholder 2"/>
          <p:cNvSpPr>
            <a:spLocks noGrp="1"/>
          </p:cNvSpPr>
          <p:nvPr>
            <p:ph idx="4294967295"/>
          </p:nvPr>
        </p:nvSpPr>
        <p:spPr>
          <a:xfrm>
            <a:off x="6318147" y="2187945"/>
            <a:ext cx="5584825" cy="3507700"/>
          </a:xfrm>
          <a:prstGeom prst="wedgeRoundRectCallout">
            <a:avLst>
              <a:gd name="adj1" fmla="val 47963"/>
              <a:gd name="adj2" fmla="val 58447"/>
              <a:gd name="adj3" fmla="val 16667"/>
            </a:avLst>
          </a:prstGeom>
          <a:solidFill>
            <a:srgbClr val="005993"/>
          </a:solidFill>
        </p:spPr>
        <p:txBody>
          <a:bodyPr lIns="182880" bIns="274320" anchor="ctr">
            <a:noAutofit/>
          </a:bodyPr>
          <a:lstStyle/>
          <a:p>
            <a:pPr marL="0" indent="0">
              <a:buNone/>
            </a:pPr>
            <a:r>
              <a:rPr lang="en-US" sz="2400" dirty="0">
                <a:solidFill>
                  <a:schemeClr val="bg1"/>
                </a:solidFill>
                <a:latin typeface="+mn-lt"/>
              </a:rPr>
              <a:t>“Taking a break from work to clear one’s head is beneficial.  During this break, several different strategies can be used: a short nap, physical exercise, meditation, stretching, having a conversation with a friend, laughing, getting a drink of water, and avoiding caffeinated beverages that contribute to agitation or anxiety.”</a:t>
            </a:r>
          </a:p>
        </p:txBody>
      </p:sp>
      <p:sp>
        <p:nvSpPr>
          <p:cNvPr id="2" name="TextBox 1">
            <a:extLst>
              <a:ext uri="{FF2B5EF4-FFF2-40B4-BE49-F238E27FC236}">
                <a16:creationId xmlns:a16="http://schemas.microsoft.com/office/drawing/2014/main" id="{CCEA5BA7-B001-4C45-B1A4-55603905270F}"/>
              </a:ext>
            </a:extLst>
          </p:cNvPr>
          <p:cNvSpPr txBox="1"/>
          <p:nvPr/>
        </p:nvSpPr>
        <p:spPr>
          <a:xfrm>
            <a:off x="529585" y="2936256"/>
            <a:ext cx="5117072" cy="2011078"/>
          </a:xfrm>
          <a:prstGeom prst="wedgeRoundRectCallout">
            <a:avLst>
              <a:gd name="adj1" fmla="val -48502"/>
              <a:gd name="adj2" fmla="val 65074"/>
              <a:gd name="adj3" fmla="val 16667"/>
            </a:avLst>
          </a:prstGeom>
          <a:solidFill>
            <a:srgbClr val="005993"/>
          </a:solidFill>
        </p:spPr>
        <p:txBody>
          <a:bodyPr wrap="square" lIns="182880" tIns="182880" rIns="182880" bIns="182880" rtlCol="0">
            <a:noAutofit/>
          </a:bodyPr>
          <a:lstStyle/>
          <a:p>
            <a:r>
              <a:rPr lang="en-US" sz="2400" dirty="0">
                <a:solidFill>
                  <a:schemeClr val="bg1"/>
                </a:solidFill>
              </a:rPr>
              <a:t>What helps calm me is breaking down responsibilities into manageable pieces, making lists and being organized.</a:t>
            </a:r>
          </a:p>
        </p:txBody>
      </p:sp>
    </p:spTree>
    <p:extLst>
      <p:ext uri="{BB962C8B-B14F-4D97-AF65-F5344CB8AC3E}">
        <p14:creationId xmlns:p14="http://schemas.microsoft.com/office/powerpoint/2010/main" val="9629634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C03EBF-2A62-314A-9543-AE516E3FD05F}"/>
              </a:ext>
            </a:extLst>
          </p:cNvPr>
          <p:cNvPicPr>
            <a:picLocks noChangeAspect="1"/>
          </p:cNvPicPr>
          <p:nvPr/>
        </p:nvPicPr>
        <p:blipFill rotWithShape="1">
          <a:blip r:embed="rId3">
            <a:alphaModFix amt="75000"/>
            <a:extLst>
              <a:ext uri="{BEBA8EAE-BF5A-486C-A8C5-ECC9F3942E4B}">
                <a14:imgProps xmlns:a14="http://schemas.microsoft.com/office/drawing/2010/main">
                  <a14:imgLayer r:embed="rId4">
                    <a14:imgEffect>
                      <a14:colorTemperature colorTemp="8185"/>
                    </a14:imgEffect>
                    <a14:imgEffect>
                      <a14:saturation sat="0"/>
                    </a14:imgEffect>
                  </a14:imgLayer>
                </a14:imgProps>
              </a:ext>
              <a:ext uri="{28A0092B-C50C-407E-A947-70E740481C1C}">
                <a14:useLocalDpi xmlns:a14="http://schemas.microsoft.com/office/drawing/2010/main" val="0"/>
              </a:ext>
            </a:extLst>
          </a:blip>
          <a:srcRect r="208" b="16089"/>
          <a:stretch/>
        </p:blipFill>
        <p:spPr>
          <a:xfrm>
            <a:off x="0" y="-3"/>
            <a:ext cx="12192000" cy="6858004"/>
          </a:xfrm>
          <a:prstGeom prst="rect">
            <a:avLst/>
          </a:prstGeom>
        </p:spPr>
      </p:pic>
      <p:sp>
        <p:nvSpPr>
          <p:cNvPr id="6" name="Rounded Rectangular Callout 5">
            <a:extLst>
              <a:ext uri="{FF2B5EF4-FFF2-40B4-BE49-F238E27FC236}">
                <a16:creationId xmlns:a16="http://schemas.microsoft.com/office/drawing/2014/main" id="{ABE2C294-F64E-A34D-8569-816DDEBBAFF3}"/>
              </a:ext>
            </a:extLst>
          </p:cNvPr>
          <p:cNvSpPr/>
          <p:nvPr/>
        </p:nvSpPr>
        <p:spPr>
          <a:xfrm>
            <a:off x="3447715" y="2182306"/>
            <a:ext cx="6073357" cy="3462779"/>
          </a:xfrm>
          <a:prstGeom prst="wedgeRoundRectCallout">
            <a:avLst>
              <a:gd name="adj1" fmla="val 48083"/>
              <a:gd name="adj2" fmla="val 58961"/>
              <a:gd name="adj3" fmla="val 16667"/>
            </a:avLst>
          </a:prstGeom>
          <a:solidFill>
            <a:srgbClr val="005993"/>
          </a:solidFill>
        </p:spPr>
        <p:txBody>
          <a:bodyPr vert="horz" lIns="91440" tIns="91440" rIns="91440" bIns="91440" rtlCol="0">
            <a:noAutofit/>
          </a:bodyPr>
          <a:lstStyle/>
          <a:p>
            <a:pPr marL="9525">
              <a:lnSpc>
                <a:spcPct val="90000"/>
              </a:lnSpc>
              <a:spcAft>
                <a:spcPts val="600"/>
              </a:spcAft>
              <a:defRPr/>
            </a:pPr>
            <a:r>
              <a:rPr lang="en-US" sz="2000" dirty="0">
                <a:solidFill>
                  <a:schemeClr val="bg1"/>
                </a:solidFill>
              </a:rPr>
              <a:t>If something is going wrong on a unit, someone will say “Orange huddle!” </a:t>
            </a:r>
          </a:p>
          <a:p>
            <a:pPr marL="9525">
              <a:lnSpc>
                <a:spcPct val="90000"/>
              </a:lnSpc>
              <a:spcAft>
                <a:spcPts val="600"/>
              </a:spcAft>
              <a:defRPr/>
            </a:pPr>
            <a:endParaRPr lang="en-US" sz="800" dirty="0">
              <a:solidFill>
                <a:schemeClr val="bg1"/>
              </a:solidFill>
            </a:endParaRPr>
          </a:p>
          <a:p>
            <a:pPr marL="9525">
              <a:lnSpc>
                <a:spcPct val="90000"/>
              </a:lnSpc>
              <a:spcAft>
                <a:spcPts val="600"/>
              </a:spcAft>
              <a:defRPr/>
            </a:pPr>
            <a:r>
              <a:rPr lang="en-US" sz="2000" dirty="0">
                <a:solidFill>
                  <a:schemeClr val="bg1"/>
                </a:solidFill>
              </a:rPr>
              <a:t>That means: “Everyone take breath, we’re coming together.” It’s not blaming or shaming. It means there’s an issue, we feel it, someone saw it, something is happening, and it’s tense. </a:t>
            </a:r>
          </a:p>
          <a:p>
            <a:pPr marL="9525">
              <a:lnSpc>
                <a:spcPct val="90000"/>
              </a:lnSpc>
              <a:spcAft>
                <a:spcPts val="600"/>
              </a:spcAft>
              <a:defRPr/>
            </a:pPr>
            <a:endParaRPr lang="en-US" sz="800" dirty="0">
              <a:solidFill>
                <a:schemeClr val="bg1"/>
              </a:solidFill>
            </a:endParaRPr>
          </a:p>
          <a:p>
            <a:pPr marL="9525">
              <a:lnSpc>
                <a:spcPct val="90000"/>
              </a:lnSpc>
              <a:spcAft>
                <a:spcPts val="600"/>
              </a:spcAft>
              <a:defRPr/>
            </a:pPr>
            <a:r>
              <a:rPr lang="en-US" sz="2000" dirty="0">
                <a:solidFill>
                  <a:schemeClr val="bg1"/>
                </a:solidFill>
              </a:rPr>
              <a:t>It’s a shorthand way to say: “Let’s all take a breath. What do we need to do? This is the shift from hell, but we’ll make it through.”</a:t>
            </a:r>
            <a:r>
              <a:rPr lang="en-US" sz="1900" dirty="0">
                <a:solidFill>
                  <a:schemeClr val="bg1"/>
                </a:solidFill>
              </a:rPr>
              <a:t>”</a:t>
            </a:r>
          </a:p>
        </p:txBody>
      </p:sp>
      <p:sp>
        <p:nvSpPr>
          <p:cNvPr id="3" name="Title 2">
            <a:extLst>
              <a:ext uri="{FF2B5EF4-FFF2-40B4-BE49-F238E27FC236}">
                <a16:creationId xmlns:a16="http://schemas.microsoft.com/office/drawing/2014/main" id="{2D3D8D1C-6413-FC48-86DC-163EEFA400C9}"/>
              </a:ext>
            </a:extLst>
          </p:cNvPr>
          <p:cNvSpPr>
            <a:spLocks noGrp="1"/>
          </p:cNvSpPr>
          <p:nvPr>
            <p:ph type="title"/>
          </p:nvPr>
        </p:nvSpPr>
        <p:spPr>
          <a:xfrm>
            <a:off x="0" y="0"/>
            <a:ext cx="12192000" cy="2158738"/>
          </a:xfrm>
          <a:gradFill>
            <a:gsLst>
              <a:gs pos="0">
                <a:schemeClr val="bg1">
                  <a:lumMod val="85000"/>
                  <a:alpha val="0"/>
                </a:schemeClr>
              </a:gs>
              <a:gs pos="100000">
                <a:schemeClr val="bg1">
                  <a:lumMod val="85000"/>
                </a:schemeClr>
              </a:gs>
            </a:gsLst>
            <a:lin ang="16200000" scaled="1"/>
          </a:gradFill>
        </p:spPr>
        <p:txBody>
          <a:bodyPr/>
          <a:lstStyle/>
          <a:p>
            <a:r>
              <a:rPr lang="en-US" sz="4000" dirty="0">
                <a:ea typeface="ＭＳ Ｐゴシック" charset="0"/>
                <a:cs typeface="ＭＳ Ｐゴシック" charset="0"/>
              </a:rPr>
              <a:t>Calm Example: Coworker Support</a:t>
            </a:r>
            <a:endParaRPr lang="en-US" dirty="0"/>
          </a:p>
        </p:txBody>
      </p:sp>
    </p:spTree>
    <p:extLst>
      <p:ext uri="{BB962C8B-B14F-4D97-AF65-F5344CB8AC3E}">
        <p14:creationId xmlns:p14="http://schemas.microsoft.com/office/powerpoint/2010/main" val="5609651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ln w="38100">
            <a:noFill/>
          </a:ln>
        </p:spPr>
        <p:txBody>
          <a:bodyPr vert="horz" lIns="365760" tIns="274320" rIns="365760" bIns="365760" numCol="1" rtlCol="0" anchor="t" anchorCtr="0" compatLnSpc="1">
            <a:prstTxWarp prst="textNoShape">
              <a:avLst/>
            </a:prstTxWarp>
            <a:noAutofit/>
          </a:bodyPr>
          <a:lstStyle/>
          <a:p>
            <a:pPr>
              <a:defRPr/>
            </a:pPr>
            <a:r>
              <a:rPr lang="en-GB" dirty="0">
                <a:ea typeface="ＭＳ Ｐゴシック" charset="0"/>
                <a:cs typeface="ＭＳ Ｐゴシック" charset="0"/>
              </a:rPr>
              <a:t>Connect Actions</a:t>
            </a:r>
            <a:endParaRPr lang="en-US" kern="1200" dirty="0">
              <a:latin typeface="+mj-lt"/>
              <a:ea typeface="+mj-ea"/>
              <a:cs typeface="+mj-cs"/>
            </a:endParaRPr>
          </a:p>
        </p:txBody>
      </p:sp>
      <p:sp>
        <p:nvSpPr>
          <p:cNvPr id="3" name="TextBox 2">
            <a:extLst>
              <a:ext uri="{FF2B5EF4-FFF2-40B4-BE49-F238E27FC236}">
                <a16:creationId xmlns:a16="http://schemas.microsoft.com/office/drawing/2014/main" id="{90C3B813-CEBF-9346-B743-90F15485F1E4}"/>
              </a:ext>
            </a:extLst>
          </p:cNvPr>
          <p:cNvSpPr txBox="1"/>
          <p:nvPr/>
        </p:nvSpPr>
        <p:spPr>
          <a:xfrm>
            <a:off x="10251143" y="3842497"/>
            <a:ext cx="184731" cy="300082"/>
          </a:xfrm>
          <a:prstGeom prst="rect">
            <a:avLst/>
          </a:prstGeom>
          <a:noFill/>
        </p:spPr>
        <p:txBody>
          <a:bodyPr wrap="none" rtlCol="0">
            <a:spAutoFit/>
          </a:bodyPr>
          <a:lstStyle/>
          <a:p>
            <a:pPr defTabSz="685800">
              <a:defRPr/>
            </a:pPr>
            <a:endParaRPr lang="en-US" sz="1350" dirty="0">
              <a:solidFill>
                <a:prstClr val="black"/>
              </a:solidFill>
              <a:latin typeface="Calibri" panose="020F0502020204030204"/>
            </a:endParaRPr>
          </a:p>
        </p:txBody>
      </p:sp>
      <p:sp>
        <p:nvSpPr>
          <p:cNvPr id="15" name="Content Placeholder 2">
            <a:extLst>
              <a:ext uri="{FF2B5EF4-FFF2-40B4-BE49-F238E27FC236}">
                <a16:creationId xmlns:a16="http://schemas.microsoft.com/office/drawing/2014/main" id="{536F4843-EE26-9E4C-A066-6A4FB7B06302}"/>
              </a:ext>
            </a:extLst>
          </p:cNvPr>
          <p:cNvSpPr txBox="1">
            <a:spLocks/>
          </p:cNvSpPr>
          <p:nvPr/>
        </p:nvSpPr>
        <p:spPr>
          <a:xfrm>
            <a:off x="348792" y="1603183"/>
            <a:ext cx="6155703" cy="3873789"/>
          </a:xfrm>
          <a:prstGeom prst="rect">
            <a:avLst/>
          </a:prstGeom>
        </p:spPr>
        <p:txBody>
          <a:bodyPr numCol="2"/>
          <a:lstStyle>
            <a:lvl1pPr marL="228594"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1pPr>
            <a:lvl2pPr marL="741344" indent="-284156"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2pPr>
            <a:lvl3pPr marL="1142971"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3pPr>
            <a:lvl4pPr marL="1600160"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Be with</a:t>
            </a:r>
          </a:p>
          <a:p>
            <a:pPr marL="741350" lvl="1" indent="-228600" defTabSz="1066800">
              <a:buClr>
                <a:schemeClr val="tx1"/>
              </a:buClr>
              <a:buFont typeface="Arial" panose="020B0604020202020204" pitchFamily="34" charset="0"/>
              <a:buChar char="•"/>
            </a:pPr>
            <a:r>
              <a:rPr lang="en-US" sz="2000" dirty="0"/>
              <a:t>Maintain presence</a:t>
            </a:r>
          </a:p>
          <a:p>
            <a:pPr marL="741350" lvl="1" indent="-228600" defTabSz="1066800">
              <a:buClr>
                <a:schemeClr val="tx1"/>
              </a:buClr>
              <a:buFont typeface="Arial" panose="020B0604020202020204" pitchFamily="34" charset="0"/>
              <a:buChar char="•"/>
            </a:pPr>
            <a:r>
              <a:rPr lang="en-US" sz="2000" dirty="0"/>
              <a:t>Keep eye contact</a:t>
            </a:r>
          </a:p>
          <a:p>
            <a:pPr marL="741350" lvl="1" indent="-228600" defTabSz="1066800">
              <a:buClr>
                <a:schemeClr val="tx1"/>
              </a:buClr>
              <a:buFont typeface="Arial" panose="020B0604020202020204" pitchFamily="34" charset="0"/>
              <a:buChar char="•"/>
            </a:pPr>
            <a:r>
              <a:rPr lang="en-US" sz="2000" dirty="0"/>
              <a:t>Listen</a:t>
            </a:r>
          </a:p>
          <a:p>
            <a:pPr marL="741350" lvl="1" indent="-228600" defTabSz="1066800">
              <a:buClr>
                <a:schemeClr val="tx1"/>
              </a:buClr>
              <a:buFont typeface="Arial" panose="020B0604020202020204" pitchFamily="34" charset="0"/>
              <a:buChar char="•"/>
            </a:pPr>
            <a:r>
              <a:rPr lang="en-US" sz="2000" dirty="0"/>
              <a:t>Empathize</a:t>
            </a:r>
          </a:p>
          <a:p>
            <a:pPr marL="741350" lvl="1" indent="-228600" defTabSz="1066800">
              <a:buClr>
                <a:schemeClr val="tx1"/>
              </a:buClr>
              <a:buFont typeface="Arial" panose="020B0604020202020204" pitchFamily="34" charset="0"/>
              <a:buChar char="•"/>
            </a:pPr>
            <a:r>
              <a:rPr lang="en-US" sz="2000" dirty="0"/>
              <a:t>Accept</a:t>
            </a:r>
          </a:p>
          <a:p>
            <a:pPr marL="228600" indent="-228600" defTabSz="1066800">
              <a:buClr>
                <a:schemeClr val="tx1"/>
              </a:buClr>
              <a:buFont typeface="Arial" panose="020B0604020202020204" pitchFamily="34" charset="0"/>
              <a:buChar char="•"/>
            </a:pPr>
            <a:r>
              <a:rPr lang="en-US" sz="2400" dirty="0"/>
              <a:t>Promote connection</a:t>
            </a:r>
          </a:p>
          <a:p>
            <a:pPr marL="741350" lvl="1" indent="-228600" defTabSz="1066800">
              <a:buClr>
                <a:schemeClr val="tx1"/>
              </a:buClr>
              <a:buSzPct val="90000"/>
              <a:buFont typeface="Arial" panose="020B0604020202020204" pitchFamily="34" charset="0"/>
              <a:buChar char="•"/>
            </a:pPr>
            <a:r>
              <a:rPr lang="en-US" sz="2000" dirty="0"/>
              <a:t>Find trusted others</a:t>
            </a:r>
          </a:p>
          <a:p>
            <a:pPr marL="741350" lvl="1" indent="-228600" defTabSz="1066800">
              <a:buClr>
                <a:schemeClr val="tx1"/>
              </a:buClr>
              <a:buSzPct val="90000"/>
              <a:buFont typeface="Arial" panose="020B0604020202020204" pitchFamily="34" charset="0"/>
              <a:buChar char="•"/>
            </a:pPr>
            <a:r>
              <a:rPr lang="en-US" sz="2000" dirty="0"/>
              <a:t>Foster contact with others</a:t>
            </a:r>
          </a:p>
          <a:p>
            <a:pPr marL="741350" lvl="1" indent="-228600" defTabSz="1066800">
              <a:buClr>
                <a:schemeClr val="tx1"/>
              </a:buClr>
              <a:buSzPct val="90000"/>
              <a:buFont typeface="Arial" panose="020B0604020202020204" pitchFamily="34" charset="0"/>
              <a:buChar char="•"/>
            </a:pPr>
            <a:r>
              <a:rPr lang="en-US" sz="2000" dirty="0"/>
              <a:t>Encourage contact with others</a:t>
            </a:r>
          </a:p>
          <a:p>
            <a:pPr marL="228600" indent="-228600" defTabSz="1066800">
              <a:buClr>
                <a:schemeClr val="tx1"/>
              </a:buClr>
              <a:buSzPct val="90000"/>
              <a:buFont typeface="Arial" panose="020B0604020202020204" pitchFamily="34" charset="0"/>
              <a:buChar char="•"/>
            </a:pPr>
            <a:r>
              <a:rPr lang="en-US" sz="2400" dirty="0"/>
              <a:t>Reduce isolation</a:t>
            </a:r>
          </a:p>
          <a:p>
            <a:pPr marL="741350" lvl="1" indent="-228600" defTabSz="1066800">
              <a:buClr>
                <a:schemeClr val="tx1"/>
              </a:buClr>
              <a:buFont typeface="Arial" panose="020B0604020202020204" pitchFamily="34" charset="0"/>
              <a:buChar char="•"/>
            </a:pPr>
            <a:r>
              <a:rPr lang="en-US" sz="2000" dirty="0"/>
              <a:t>Improve understanding</a:t>
            </a:r>
          </a:p>
          <a:p>
            <a:pPr marL="741350" lvl="1" indent="-228600" defTabSz="1066800">
              <a:buClr>
                <a:schemeClr val="tx1"/>
              </a:buClr>
              <a:buFont typeface="Arial" panose="020B0604020202020204" pitchFamily="34" charset="0"/>
              <a:buChar char="•"/>
            </a:pPr>
            <a:r>
              <a:rPr lang="en-US" sz="2000" dirty="0"/>
              <a:t>Correct misconceptions</a:t>
            </a:r>
          </a:p>
          <a:p>
            <a:pPr marL="741350" lvl="1" indent="-228600" defTabSz="1066800">
              <a:buClr>
                <a:schemeClr val="tx1"/>
              </a:buClr>
              <a:buFont typeface="Arial" panose="020B0604020202020204" pitchFamily="34" charset="0"/>
              <a:buChar char="•"/>
            </a:pPr>
            <a:r>
              <a:rPr lang="en-US" sz="2000" dirty="0"/>
              <a:t>Restore trust</a:t>
            </a:r>
          </a:p>
          <a:p>
            <a:pPr marL="741350" lvl="1" indent="-228600" defTabSz="1066800">
              <a:buClr>
                <a:schemeClr val="tx1"/>
              </a:buClr>
              <a:buFont typeface="Arial" panose="020B0604020202020204" pitchFamily="34" charset="0"/>
              <a:buChar char="•"/>
            </a:pPr>
            <a:r>
              <a:rPr lang="en-US" sz="2000" dirty="0"/>
              <a:t>Invite and include</a:t>
            </a:r>
          </a:p>
        </p:txBody>
      </p:sp>
      <p:pic>
        <p:nvPicPr>
          <p:cNvPr id="16" name="Picture 15">
            <a:extLst>
              <a:ext uri="{FF2B5EF4-FFF2-40B4-BE49-F238E27FC236}">
                <a16:creationId xmlns:a16="http://schemas.microsoft.com/office/drawing/2014/main" id="{AE2FC7AD-7F4F-0D4E-A680-BEC0D9C1550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122000"/>
                    </a14:imgEffect>
                  </a14:imgLayer>
                </a14:imgProps>
              </a:ext>
              <a:ext uri="{28A0092B-C50C-407E-A947-70E740481C1C}">
                <a14:useLocalDpi xmlns:a14="http://schemas.microsoft.com/office/drawing/2010/main" val="0"/>
              </a:ext>
            </a:extLst>
          </a:blip>
          <a:srcRect l="11712" r="32154"/>
          <a:stretch/>
        </p:blipFill>
        <p:spPr>
          <a:xfrm flipH="1">
            <a:off x="6400800" y="0"/>
            <a:ext cx="5791201" cy="6858000"/>
          </a:xfrm>
          <a:prstGeom prst="rect">
            <a:avLst/>
          </a:prstGeom>
        </p:spPr>
      </p:pic>
    </p:spTree>
    <p:extLst>
      <p:ext uri="{BB962C8B-B14F-4D97-AF65-F5344CB8AC3E}">
        <p14:creationId xmlns:p14="http://schemas.microsoft.com/office/powerpoint/2010/main" val="102980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BD621-3236-AD4A-BCFF-F4ABA19AF949}"/>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5" t="13733" r="20" b="1602"/>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977CCA6C-B9C4-2D41-B628-6CC5EF401D87}"/>
              </a:ext>
            </a:extLst>
          </p:cNvPr>
          <p:cNvSpPr/>
          <p:nvPr/>
        </p:nvSpPr>
        <p:spPr>
          <a:xfrm>
            <a:off x="0" y="-3"/>
            <a:ext cx="11359299"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5" name="Title 1"/>
          <p:cNvSpPr>
            <a:spLocks noGrp="1"/>
          </p:cNvSpPr>
          <p:nvPr>
            <p:ph type="title"/>
          </p:nvPr>
        </p:nvSpPr>
        <p:spPr>
          <a:xfrm>
            <a:off x="0" y="-3"/>
            <a:ext cx="7249212" cy="1706880"/>
          </a:xfrm>
        </p:spPr>
        <p:txBody>
          <a:bodyPr>
            <a:noAutofit/>
          </a:bodyPr>
          <a:lstStyle/>
          <a:p>
            <a:pPr algn="ctr">
              <a:defRPr/>
            </a:pPr>
            <a:r>
              <a:rPr lang="en-GB" sz="3730" dirty="0">
                <a:ea typeface="ＭＳ Ｐゴシック" charset="0"/>
                <a:cs typeface="ＭＳ Ｐゴシック" charset="0"/>
              </a:rPr>
              <a:t>Examples of a Need for Connect</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2" name="Rectangle 1">
            <a:extLst>
              <a:ext uri="{FF2B5EF4-FFF2-40B4-BE49-F238E27FC236}">
                <a16:creationId xmlns:a16="http://schemas.microsoft.com/office/drawing/2014/main" id="{E91F1FA2-DF63-C047-B2A7-30221943EF67}"/>
              </a:ext>
            </a:extLst>
          </p:cNvPr>
          <p:cNvSpPr/>
          <p:nvPr/>
        </p:nvSpPr>
        <p:spPr>
          <a:xfrm>
            <a:off x="0" y="1706877"/>
            <a:ext cx="7615004" cy="3265488"/>
          </a:xfrm>
          <a:prstGeom prst="rect">
            <a:avLst/>
          </a:prstGeom>
        </p:spPr>
        <p:txBody>
          <a:bodyPr lIns="365760"/>
          <a:lstStyle/>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ea typeface="ＭＳ Ｐゴシック" charset="0"/>
                <a:cs typeface="Calibri" pitchFamily="34" charset="0"/>
              </a:rPr>
              <a:t>Trust</a:t>
            </a:r>
            <a:endParaRPr lang="en-US" sz="2400" dirty="0"/>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ea typeface="ＭＳ Ｐゴシック" charset="0"/>
                <a:cs typeface="Calibri" pitchFamily="34" charset="0"/>
              </a:rPr>
              <a:t>Stress-related decrements in social skills</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Lack of positive feedback or support</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Exhaustion</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Fear of being misunderstood or being a burden </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Avoidance</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Orange zone behaviors</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Needs for different social support network</a:t>
            </a:r>
          </a:p>
          <a:p>
            <a:pPr marL="228600" lvl="0" indent="-228600">
              <a:lnSpc>
                <a:spcPct val="90000"/>
              </a:lnSpc>
              <a:spcBef>
                <a:spcPts val="1200"/>
              </a:spcBef>
              <a:spcAft>
                <a:spcPts val="300"/>
              </a:spcAft>
              <a:buClr>
                <a:schemeClr val="tx1"/>
              </a:buClr>
              <a:buFont typeface="Arial" panose="020B0604020202020204" pitchFamily="34" charset="0"/>
              <a:buChar char="•"/>
            </a:pPr>
            <a:r>
              <a:rPr lang="en-US" sz="2400" dirty="0"/>
              <a:t>Stigma</a:t>
            </a:r>
          </a:p>
        </p:txBody>
      </p:sp>
    </p:spTree>
    <p:extLst>
      <p:ext uri="{BB962C8B-B14F-4D97-AF65-F5344CB8AC3E}">
        <p14:creationId xmlns:p14="http://schemas.microsoft.com/office/powerpoint/2010/main" val="115044388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2504E6-2B4D-9B4E-9E30-70B6C9381696}"/>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5" t="13733" r="20" b="1602"/>
          <a:stretch/>
        </p:blipFill>
        <p:spPr>
          <a:xfrm flipH="1">
            <a:off x="0" y="0"/>
            <a:ext cx="12192000" cy="6858000"/>
          </a:xfrm>
          <a:prstGeom prst="rect">
            <a:avLst/>
          </a:prstGeom>
        </p:spPr>
      </p:pic>
      <p:sp>
        <p:nvSpPr>
          <p:cNvPr id="38915" name="Title 1"/>
          <p:cNvSpPr>
            <a:spLocks noGrp="1"/>
          </p:cNvSpPr>
          <p:nvPr>
            <p:ph type="title"/>
          </p:nvPr>
        </p:nvSpPr>
        <p:spPr/>
        <p:txBody>
          <a:bodyPr>
            <a:noAutofit/>
          </a:bodyPr>
          <a:lstStyle/>
          <a:p>
            <a:pPr>
              <a:defRPr/>
            </a:pPr>
            <a:r>
              <a:rPr lang="en-GB" sz="3730" dirty="0">
                <a:ea typeface="ＭＳ Ｐゴシック" charset="0"/>
                <a:cs typeface="ＭＳ Ｐゴシック" charset="0"/>
              </a:rPr>
              <a:t>Examples of a Need for Connect</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4" name="Freeform 3">
            <a:extLst>
              <a:ext uri="{FF2B5EF4-FFF2-40B4-BE49-F238E27FC236}">
                <a16:creationId xmlns:a16="http://schemas.microsoft.com/office/drawing/2014/main" id="{354C9E6F-0E2E-A344-9227-8848D7ECEE81}"/>
              </a:ext>
            </a:extLst>
          </p:cNvPr>
          <p:cNvSpPr/>
          <p:nvPr/>
        </p:nvSpPr>
        <p:spPr>
          <a:xfrm>
            <a:off x="389387" y="2586204"/>
            <a:ext cx="3566160" cy="3392470"/>
          </a:xfrm>
          <a:custGeom>
            <a:avLst/>
            <a:gdLst>
              <a:gd name="connsiteX0" fmla="*/ 0 w 5408612"/>
              <a:gd name="connsiteY0" fmla="*/ 0 h 1470175"/>
              <a:gd name="connsiteX1" fmla="*/ 5408612 w 5408612"/>
              <a:gd name="connsiteY1" fmla="*/ 0 h 1470175"/>
              <a:gd name="connsiteX2" fmla="*/ 5408612 w 5408612"/>
              <a:gd name="connsiteY2" fmla="*/ 1470175 h 1470175"/>
              <a:gd name="connsiteX3" fmla="*/ 0 w 5408612"/>
              <a:gd name="connsiteY3" fmla="*/ 1470175 h 1470175"/>
              <a:gd name="connsiteX4" fmla="*/ 0 w 5408612"/>
              <a:gd name="connsiteY4" fmla="*/ 0 h 147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612" h="1470175">
                <a:moveTo>
                  <a:pt x="0" y="0"/>
                </a:moveTo>
                <a:lnTo>
                  <a:pt x="5408612" y="0"/>
                </a:lnTo>
                <a:lnTo>
                  <a:pt x="5408612" y="1470175"/>
                </a:lnTo>
                <a:lnTo>
                  <a:pt x="0" y="1470175"/>
                </a:lnTo>
                <a:lnTo>
                  <a:pt x="0" y="0"/>
                </a:lnTo>
                <a:close/>
              </a:path>
            </a:pathLst>
          </a:custGeom>
          <a:solidFill>
            <a:srgbClr val="00599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t" anchorCtr="0">
            <a:noAutofit/>
          </a:bodyPr>
          <a:lstStyle/>
          <a:p>
            <a:pPr marL="0" lvl="0" indent="0" algn="l" defTabSz="755650">
              <a:lnSpc>
                <a:spcPct val="90000"/>
              </a:lnSpc>
              <a:spcBef>
                <a:spcPct val="0"/>
              </a:spcBef>
              <a:spcAft>
                <a:spcPct val="35000"/>
              </a:spcAft>
              <a:buClr>
                <a:srgbClr val="FF0000"/>
              </a:buClr>
              <a:buFont typeface="Arial" pitchFamily="34" charset="0"/>
              <a:buNone/>
            </a:pPr>
            <a:r>
              <a:rPr lang="en-US" sz="2000" kern="1200" dirty="0">
                <a:solidFill>
                  <a:schemeClr val="bg1"/>
                </a:solidFill>
                <a:ea typeface="ＭＳ Ｐゴシック" charset="0"/>
                <a:cs typeface="Calibri" pitchFamily="34" charset="0"/>
              </a:rPr>
              <a:t>A young healthcare provider freezes during his first major surgery. Although only disabled for a few seconds, he feels ashamed and withdraws from all contact with fellow healthcare providers.</a:t>
            </a:r>
            <a:endParaRPr lang="en-US" sz="2000" kern="1200" dirty="0">
              <a:solidFill>
                <a:schemeClr val="bg1"/>
              </a:solidFill>
            </a:endParaRPr>
          </a:p>
        </p:txBody>
      </p:sp>
      <p:sp>
        <p:nvSpPr>
          <p:cNvPr id="6" name="Freeform 5">
            <a:extLst>
              <a:ext uri="{FF2B5EF4-FFF2-40B4-BE49-F238E27FC236}">
                <a16:creationId xmlns:a16="http://schemas.microsoft.com/office/drawing/2014/main" id="{7E3EEB23-DAD0-954F-BAB8-7930FECF9F4D}"/>
              </a:ext>
            </a:extLst>
          </p:cNvPr>
          <p:cNvSpPr/>
          <p:nvPr/>
        </p:nvSpPr>
        <p:spPr>
          <a:xfrm>
            <a:off x="4341795" y="2586203"/>
            <a:ext cx="3566160" cy="3392470"/>
          </a:xfrm>
          <a:custGeom>
            <a:avLst/>
            <a:gdLst>
              <a:gd name="connsiteX0" fmla="*/ 0 w 5408612"/>
              <a:gd name="connsiteY0" fmla="*/ 0 h 1470175"/>
              <a:gd name="connsiteX1" fmla="*/ 5408612 w 5408612"/>
              <a:gd name="connsiteY1" fmla="*/ 0 h 1470175"/>
              <a:gd name="connsiteX2" fmla="*/ 5408612 w 5408612"/>
              <a:gd name="connsiteY2" fmla="*/ 1470175 h 1470175"/>
              <a:gd name="connsiteX3" fmla="*/ 0 w 5408612"/>
              <a:gd name="connsiteY3" fmla="*/ 1470175 h 1470175"/>
              <a:gd name="connsiteX4" fmla="*/ 0 w 5408612"/>
              <a:gd name="connsiteY4" fmla="*/ 0 h 147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612" h="1470175">
                <a:moveTo>
                  <a:pt x="0" y="0"/>
                </a:moveTo>
                <a:lnTo>
                  <a:pt x="5408612" y="0"/>
                </a:lnTo>
                <a:lnTo>
                  <a:pt x="5408612" y="1470175"/>
                </a:lnTo>
                <a:lnTo>
                  <a:pt x="0" y="1470175"/>
                </a:lnTo>
                <a:lnTo>
                  <a:pt x="0" y="0"/>
                </a:lnTo>
                <a:close/>
              </a:path>
            </a:pathLst>
          </a:custGeom>
          <a:solidFill>
            <a:srgbClr val="00599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t" anchorCtr="0">
            <a:noAutofit/>
          </a:bodyPr>
          <a:lstStyle/>
          <a:p>
            <a:pPr marL="0" lvl="0" indent="0" algn="l" defTabSz="755650">
              <a:lnSpc>
                <a:spcPct val="90000"/>
              </a:lnSpc>
              <a:spcBef>
                <a:spcPct val="0"/>
              </a:spcBef>
              <a:spcAft>
                <a:spcPct val="35000"/>
              </a:spcAft>
              <a:buNone/>
            </a:pPr>
            <a:r>
              <a:rPr lang="en-US" sz="2000" kern="1200" dirty="0">
                <a:solidFill>
                  <a:schemeClr val="bg1"/>
                </a:solidFill>
                <a:ea typeface="ＭＳ Ｐゴシック" charset="0"/>
                <a:cs typeface="Calibri" pitchFamily="34" charset="0"/>
              </a:rPr>
              <a:t>A child dies after a complicated procedure involving many staff. Some department members feel that better coordination could have prevented the death. Staff not involved in the situation avoid speaking or interacting with those who were involved. Sense of staff cohesion drops.</a:t>
            </a:r>
          </a:p>
        </p:txBody>
      </p:sp>
      <p:sp>
        <p:nvSpPr>
          <p:cNvPr id="8" name="Freeform 7">
            <a:extLst>
              <a:ext uri="{FF2B5EF4-FFF2-40B4-BE49-F238E27FC236}">
                <a16:creationId xmlns:a16="http://schemas.microsoft.com/office/drawing/2014/main" id="{43BA70C3-DF12-864F-BE7C-4BABF418CC1E}"/>
              </a:ext>
            </a:extLst>
          </p:cNvPr>
          <p:cNvSpPr/>
          <p:nvPr/>
        </p:nvSpPr>
        <p:spPr>
          <a:xfrm>
            <a:off x="8294202" y="2586203"/>
            <a:ext cx="3566160" cy="3392470"/>
          </a:xfrm>
          <a:custGeom>
            <a:avLst/>
            <a:gdLst>
              <a:gd name="connsiteX0" fmla="*/ 0 w 5408612"/>
              <a:gd name="connsiteY0" fmla="*/ 0 h 1470175"/>
              <a:gd name="connsiteX1" fmla="*/ 5408612 w 5408612"/>
              <a:gd name="connsiteY1" fmla="*/ 0 h 1470175"/>
              <a:gd name="connsiteX2" fmla="*/ 5408612 w 5408612"/>
              <a:gd name="connsiteY2" fmla="*/ 1470175 h 1470175"/>
              <a:gd name="connsiteX3" fmla="*/ 0 w 5408612"/>
              <a:gd name="connsiteY3" fmla="*/ 1470175 h 1470175"/>
              <a:gd name="connsiteX4" fmla="*/ 0 w 5408612"/>
              <a:gd name="connsiteY4" fmla="*/ 0 h 147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8612" h="1470175">
                <a:moveTo>
                  <a:pt x="0" y="0"/>
                </a:moveTo>
                <a:lnTo>
                  <a:pt x="5408612" y="0"/>
                </a:lnTo>
                <a:lnTo>
                  <a:pt x="5408612" y="1470175"/>
                </a:lnTo>
                <a:lnTo>
                  <a:pt x="0" y="1470175"/>
                </a:lnTo>
                <a:lnTo>
                  <a:pt x="0" y="0"/>
                </a:lnTo>
                <a:close/>
              </a:path>
            </a:pathLst>
          </a:custGeom>
          <a:solidFill>
            <a:srgbClr val="00599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t" anchorCtr="0">
            <a:noAutofit/>
          </a:bodyPr>
          <a:lstStyle/>
          <a:p>
            <a:pPr marL="0" lvl="0" indent="0" algn="l" defTabSz="755650">
              <a:lnSpc>
                <a:spcPct val="90000"/>
              </a:lnSpc>
              <a:spcBef>
                <a:spcPct val="0"/>
              </a:spcBef>
              <a:spcAft>
                <a:spcPct val="35000"/>
              </a:spcAft>
              <a:buNone/>
            </a:pPr>
            <a:r>
              <a:rPr lang="en-US" sz="2000" kern="1200" dirty="0">
                <a:solidFill>
                  <a:schemeClr val="bg1"/>
                </a:solidFill>
              </a:rPr>
              <a:t>A coworker who has been through a difficult year at work and a divorce starts withdrawing from others at work, calling in sick more frequently, and looking disheveled. </a:t>
            </a:r>
          </a:p>
        </p:txBody>
      </p:sp>
    </p:spTree>
    <p:extLst>
      <p:ext uri="{BB962C8B-B14F-4D97-AF65-F5344CB8AC3E}">
        <p14:creationId xmlns:p14="http://schemas.microsoft.com/office/powerpoint/2010/main" val="87686219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C53DC7-AE9C-EB4E-8123-001057139670}"/>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5" t="13733" r="20" b="1602"/>
          <a:stretch/>
        </p:blipFill>
        <p:spPr>
          <a:xfrm flipH="1">
            <a:off x="0" y="0"/>
            <a:ext cx="12192000" cy="6858000"/>
          </a:xfrm>
          <a:prstGeom prst="rect">
            <a:avLst/>
          </a:prstGeom>
        </p:spPr>
      </p:pic>
      <p:sp>
        <p:nvSpPr>
          <p:cNvPr id="107522" name="Rectangle 2"/>
          <p:cNvSpPr>
            <a:spLocks noGrp="1" noChangeArrowheads="1"/>
          </p:cNvSpPr>
          <p:nvPr>
            <p:ph type="title"/>
          </p:nvPr>
        </p:nvSpPr>
        <p:spPr/>
        <p:txBody>
          <a:bodyPr lIns="365760" tIns="365760" rIns="365760" bIns="365760">
            <a:noAutofit/>
          </a:bodyPr>
          <a:lstStyle/>
          <a:p>
            <a:pPr>
              <a:defRPr/>
            </a:pPr>
            <a:r>
              <a:rPr lang="en-US" sz="3730" dirty="0">
                <a:latin typeface="+mn-lt"/>
                <a:ea typeface="ＭＳ Ｐゴシック" charset="0"/>
                <a:cs typeface="ＭＳ Ｐゴシック" charset="0"/>
              </a:rPr>
              <a:t>Connect Example: Self-Care</a:t>
            </a:r>
          </a:p>
        </p:txBody>
      </p:sp>
      <p:sp>
        <p:nvSpPr>
          <p:cNvPr id="84994" name="Rectangle 3"/>
          <p:cNvSpPr>
            <a:spLocks noGrp="1" noChangeArrowheads="1"/>
          </p:cNvSpPr>
          <p:nvPr>
            <p:ph idx="4294967295"/>
          </p:nvPr>
        </p:nvSpPr>
        <p:spPr>
          <a:xfrm>
            <a:off x="4268864" y="1895413"/>
            <a:ext cx="7558530" cy="3599641"/>
          </a:xfrm>
          <a:prstGeom prst="wedgeRoundRectCallout">
            <a:avLst>
              <a:gd name="adj1" fmla="val 48046"/>
              <a:gd name="adj2" fmla="val 57691"/>
              <a:gd name="adj3" fmla="val 16667"/>
            </a:avLst>
          </a:prstGeom>
          <a:solidFill>
            <a:srgbClr val="005993"/>
          </a:solidFill>
        </p:spPr>
        <p:txBody>
          <a:bodyPr lIns="182880" bIns="182880" anchor="ctr">
            <a:noAutofit/>
          </a:bodyPr>
          <a:lstStyle/>
          <a:p>
            <a:pPr marL="0" indent="0">
              <a:buNone/>
            </a:pPr>
            <a:r>
              <a:rPr lang="en-US" sz="2400" dirty="0">
                <a:solidFill>
                  <a:schemeClr val="bg1"/>
                </a:solidFill>
                <a:latin typeface="+mn-lt"/>
              </a:rPr>
              <a:t>“The people I reach out to are honest. It’s about calling a spade a spade, not dancing around it. They’re able to give their perspective on my problem and say something like: ‘You need to pick up the pieces and move on.’  It serves to provide another’s perspective, and foster honesty. Or they might say, ‘That’s not normal for you.’ I am skeptical of self-diagnosis. I think you need to get a second opinion from someone who knows you - a fresh perspective.”</a:t>
            </a:r>
          </a:p>
        </p:txBody>
      </p:sp>
    </p:spTree>
    <p:extLst>
      <p:ext uri="{BB962C8B-B14F-4D97-AF65-F5344CB8AC3E}">
        <p14:creationId xmlns:p14="http://schemas.microsoft.com/office/powerpoint/2010/main" val="31736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EAF4A-F591-2044-92D2-76A8B29CE2EE}"/>
              </a:ext>
            </a:extLst>
          </p:cNvPr>
          <p:cNvPicPr>
            <a:picLocks noChangeAspect="1"/>
          </p:cNvPicPr>
          <p:nvPr/>
        </p:nvPicPr>
        <p:blipFill rotWithShape="1">
          <a:blip r:embed="rId3">
            <a:alphaModFix amt="74000"/>
            <a:extLst>
              <a:ext uri="{BEBA8EAE-BF5A-486C-A8C5-ECC9F3942E4B}">
                <a14:imgProps xmlns:a14="http://schemas.microsoft.com/office/drawing/2010/main">
                  <a14:imgLayer r:embed="rId4">
                    <a14:imgEffect>
                      <a14:saturation sat="80000"/>
                    </a14:imgEffect>
                  </a14:imgLayer>
                </a14:imgProps>
              </a:ext>
              <a:ext uri="{28A0092B-C50C-407E-A947-70E740481C1C}">
                <a14:useLocalDpi xmlns:a14="http://schemas.microsoft.com/office/drawing/2010/main" val="0"/>
              </a:ext>
            </a:extLst>
          </a:blip>
          <a:srcRect b="15380"/>
          <a:stretch/>
        </p:blipFill>
        <p:spPr>
          <a:xfrm>
            <a:off x="0" y="-1"/>
            <a:ext cx="12192000" cy="6858001"/>
          </a:xfrm>
          <a:prstGeom prst="rect">
            <a:avLst/>
          </a:prstGeom>
        </p:spPr>
      </p:pic>
      <p:sp>
        <p:nvSpPr>
          <p:cNvPr id="10241" name="Title 1"/>
          <p:cNvSpPr>
            <a:spLocks noGrp="1"/>
          </p:cNvSpPr>
          <p:nvPr>
            <p:ph type="title"/>
          </p:nvPr>
        </p:nvSpPr>
        <p:spPr>
          <a:xfrm>
            <a:off x="0" y="-3"/>
            <a:ext cx="12192000" cy="2428410"/>
          </a:xfrm>
          <a:gradFill>
            <a:gsLst>
              <a:gs pos="34000">
                <a:schemeClr val="bg1">
                  <a:alpha val="94000"/>
                </a:schemeClr>
              </a:gs>
              <a:gs pos="100000">
                <a:schemeClr val="bg1">
                  <a:alpha val="0"/>
                </a:schemeClr>
              </a:gs>
            </a:gsLst>
            <a:lin ang="5400000" scaled="1"/>
          </a:gradFill>
        </p:spPr>
        <p:txBody>
          <a:bodyPr>
            <a:noAutofit/>
          </a:bodyPr>
          <a:lstStyle/>
          <a:p>
            <a:r>
              <a:rPr lang="en-US" dirty="0">
                <a:ea typeface="ヒラギノ角ゴ Pro W3" charset="0"/>
                <a:cs typeface="ヒラギノ角ゴ Pro W3" charset="0"/>
              </a:rPr>
              <a:t>Stress First Aid is a framework to improve recovery from stress reactions</a:t>
            </a:r>
          </a:p>
        </p:txBody>
      </p:sp>
      <p:sp>
        <p:nvSpPr>
          <p:cNvPr id="8" name="Rectangle 7">
            <a:extLst>
              <a:ext uri="{FF2B5EF4-FFF2-40B4-BE49-F238E27FC236}">
                <a16:creationId xmlns:a16="http://schemas.microsoft.com/office/drawing/2014/main" id="{44F3E14D-CBC1-A04E-9B44-C72DFFD956C6}"/>
              </a:ext>
            </a:extLst>
          </p:cNvPr>
          <p:cNvSpPr/>
          <p:nvPr/>
        </p:nvSpPr>
        <p:spPr>
          <a:xfrm>
            <a:off x="356212" y="4969298"/>
            <a:ext cx="2560320" cy="111046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90000"/>
              </a:lnSpc>
              <a:spcBef>
                <a:spcPts val="1200"/>
              </a:spcBef>
              <a:spcAft>
                <a:spcPts val="300"/>
              </a:spcAft>
            </a:pPr>
            <a:r>
              <a:rPr lang="en-US" sz="2000" dirty="0"/>
              <a:t>Fosters longevity in the job</a:t>
            </a:r>
          </a:p>
        </p:txBody>
      </p:sp>
      <p:sp>
        <p:nvSpPr>
          <p:cNvPr id="9" name="Rectangle 8">
            <a:extLst>
              <a:ext uri="{FF2B5EF4-FFF2-40B4-BE49-F238E27FC236}">
                <a16:creationId xmlns:a16="http://schemas.microsoft.com/office/drawing/2014/main" id="{C2AC998F-3A04-E54B-A120-B43AE99BD721}"/>
              </a:ext>
            </a:extLst>
          </p:cNvPr>
          <p:cNvSpPr/>
          <p:nvPr/>
        </p:nvSpPr>
        <p:spPr>
          <a:xfrm>
            <a:off x="3310458" y="4969298"/>
            <a:ext cx="2560320" cy="11104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90000"/>
              </a:lnSpc>
              <a:spcBef>
                <a:spcPts val="1200"/>
              </a:spcBef>
              <a:spcAft>
                <a:spcPts val="300"/>
              </a:spcAft>
            </a:pPr>
            <a:r>
              <a:rPr lang="en-US" sz="2000" dirty="0"/>
              <a:t>Can reduce stigma by changing culture</a:t>
            </a:r>
          </a:p>
        </p:txBody>
      </p:sp>
      <p:sp>
        <p:nvSpPr>
          <p:cNvPr id="10" name="Rectangle 9">
            <a:extLst>
              <a:ext uri="{FF2B5EF4-FFF2-40B4-BE49-F238E27FC236}">
                <a16:creationId xmlns:a16="http://schemas.microsoft.com/office/drawing/2014/main" id="{0709BC29-4B9D-F146-8CCF-E47D97AB00F9}"/>
              </a:ext>
            </a:extLst>
          </p:cNvPr>
          <p:cNvSpPr/>
          <p:nvPr/>
        </p:nvSpPr>
        <p:spPr>
          <a:xfrm>
            <a:off x="9218950" y="4978090"/>
            <a:ext cx="2560320" cy="110791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90000"/>
              </a:lnSpc>
              <a:spcBef>
                <a:spcPts val="1200"/>
              </a:spcBef>
              <a:spcAft>
                <a:spcPts val="300"/>
              </a:spcAft>
            </a:pPr>
            <a:r>
              <a:rPr lang="en-US" sz="2000" dirty="0"/>
              <a:t>Addresses stress reactions before they create problems </a:t>
            </a:r>
          </a:p>
        </p:txBody>
      </p:sp>
      <p:sp>
        <p:nvSpPr>
          <p:cNvPr id="11" name="Rectangle 10">
            <a:extLst>
              <a:ext uri="{FF2B5EF4-FFF2-40B4-BE49-F238E27FC236}">
                <a16:creationId xmlns:a16="http://schemas.microsoft.com/office/drawing/2014/main" id="{11B45043-B0AD-E944-8D0A-94BD6332FA59}"/>
              </a:ext>
            </a:extLst>
          </p:cNvPr>
          <p:cNvSpPr/>
          <p:nvPr/>
        </p:nvSpPr>
        <p:spPr>
          <a:xfrm>
            <a:off x="6264704" y="4978090"/>
            <a:ext cx="2560320" cy="110791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90000"/>
              </a:lnSpc>
              <a:spcBef>
                <a:spcPts val="1200"/>
              </a:spcBef>
              <a:spcAft>
                <a:spcPts val="300"/>
              </a:spcAft>
            </a:pPr>
            <a:r>
              <a:rPr lang="en-US" sz="2000" dirty="0"/>
              <a:t>Creates a common language to address stress</a:t>
            </a:r>
          </a:p>
        </p:txBody>
      </p:sp>
    </p:spTree>
    <p:extLst>
      <p:ext uri="{BB962C8B-B14F-4D97-AF65-F5344CB8AC3E}">
        <p14:creationId xmlns:p14="http://schemas.microsoft.com/office/powerpoint/2010/main" val="231933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35731A-041F-3842-AA77-149C8E4A5BA2}"/>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5" t="13733" r="20" b="1602"/>
          <a:stretch/>
        </p:blipFill>
        <p:spPr>
          <a:xfrm flipH="1">
            <a:off x="0" y="0"/>
            <a:ext cx="12192000" cy="6858000"/>
          </a:xfrm>
          <a:prstGeom prst="rect">
            <a:avLst/>
          </a:prstGeom>
        </p:spPr>
      </p:pic>
      <p:sp>
        <p:nvSpPr>
          <p:cNvPr id="107522" name="Rectangle 2"/>
          <p:cNvSpPr>
            <a:spLocks noGrp="1" noChangeArrowheads="1"/>
          </p:cNvSpPr>
          <p:nvPr>
            <p:ph type="title"/>
          </p:nvPr>
        </p:nvSpPr>
        <p:spPr/>
        <p:txBody>
          <a:bodyPr lIns="365760" tIns="365760" rIns="365760" bIns="365760">
            <a:noAutofit/>
          </a:bodyPr>
          <a:lstStyle/>
          <a:p>
            <a:pPr>
              <a:defRPr/>
            </a:pPr>
            <a:r>
              <a:rPr lang="en-US" sz="3730" dirty="0">
                <a:ea typeface="ＭＳ Ｐゴシック" charset="0"/>
                <a:cs typeface="ＭＳ Ｐゴシック" charset="0"/>
              </a:rPr>
              <a:t>Connect Examples: Coworker Support</a:t>
            </a:r>
          </a:p>
        </p:txBody>
      </p:sp>
      <p:sp>
        <p:nvSpPr>
          <p:cNvPr id="84994" name="Rectangle 3"/>
          <p:cNvSpPr>
            <a:spLocks noGrp="1" noChangeArrowheads="1"/>
          </p:cNvSpPr>
          <p:nvPr>
            <p:ph idx="4294967295"/>
          </p:nvPr>
        </p:nvSpPr>
        <p:spPr>
          <a:xfrm>
            <a:off x="6740164" y="4084128"/>
            <a:ext cx="4603422" cy="1958453"/>
          </a:xfrm>
          <a:prstGeom prst="wedgeRoundRectCallout">
            <a:avLst>
              <a:gd name="adj1" fmla="val 50780"/>
              <a:gd name="adj2" fmla="val 60782"/>
              <a:gd name="adj3" fmla="val 16667"/>
            </a:avLst>
          </a:prstGeom>
          <a:solidFill>
            <a:srgbClr val="005993"/>
          </a:solidFill>
        </p:spPr>
        <p:txBody>
          <a:bodyPr lIns="91440" tIns="91440" rIns="91440" bIns="91440" anchor="ctr">
            <a:noAutofit/>
          </a:bodyPr>
          <a:lstStyle/>
          <a:p>
            <a:pPr marL="0" indent="0">
              <a:buNone/>
            </a:pPr>
            <a:r>
              <a:rPr lang="en-US" sz="2400" dirty="0">
                <a:solidFill>
                  <a:schemeClr val="bg1"/>
                </a:solidFill>
              </a:rPr>
              <a:t>I try to help a co-worker who is drowning by giving a medication to a patient or starting an IV - just a simple task to allow them to catch up.</a:t>
            </a:r>
            <a:endParaRPr lang="en-US" sz="2400" dirty="0">
              <a:solidFill>
                <a:schemeClr val="bg1"/>
              </a:solidFill>
              <a:ea typeface="ＭＳ Ｐゴシック" charset="0"/>
              <a:cs typeface="ＭＳ Ｐゴシック" charset="0"/>
            </a:endParaRPr>
          </a:p>
        </p:txBody>
      </p:sp>
      <p:sp>
        <p:nvSpPr>
          <p:cNvPr id="2" name="TextBox 1">
            <a:extLst>
              <a:ext uri="{FF2B5EF4-FFF2-40B4-BE49-F238E27FC236}">
                <a16:creationId xmlns:a16="http://schemas.microsoft.com/office/drawing/2014/main" id="{93B37FCF-025A-5448-95B9-9E4F71EE64AA}"/>
              </a:ext>
            </a:extLst>
          </p:cNvPr>
          <p:cNvSpPr txBox="1"/>
          <p:nvPr/>
        </p:nvSpPr>
        <p:spPr>
          <a:xfrm>
            <a:off x="345650" y="1706877"/>
            <a:ext cx="5750350" cy="3915932"/>
          </a:xfrm>
          <a:prstGeom prst="wedgeRoundRectCallout">
            <a:avLst>
              <a:gd name="adj1" fmla="val -45729"/>
              <a:gd name="adj2" fmla="val 58913"/>
              <a:gd name="adj3" fmla="val 16667"/>
            </a:avLst>
          </a:prstGeom>
          <a:solidFill>
            <a:srgbClr val="005993"/>
          </a:solidFill>
        </p:spPr>
        <p:txBody>
          <a:bodyPr wrap="square" lIns="91440" tIns="91440" rIns="91440" bIns="91440" rtlCol="0">
            <a:noAutofit/>
          </a:bodyPr>
          <a:lstStyle/>
          <a:p>
            <a:r>
              <a:rPr lang="en-US" sz="2400" dirty="0">
                <a:solidFill>
                  <a:schemeClr val="bg1"/>
                </a:solidFill>
              </a:rPr>
              <a:t>I try to make my staff laugh as much as possible throughout the day.  I also take advantage of any lulls throughout the day to hold round tables with the staff.  During these round tables, staff can voice their concerns over anything that bothers them.  I also try to make myself available and approachable to staff at all times during the day.</a:t>
            </a:r>
          </a:p>
        </p:txBody>
      </p:sp>
    </p:spTree>
    <p:extLst>
      <p:ext uri="{BB962C8B-B14F-4D97-AF65-F5344CB8AC3E}">
        <p14:creationId xmlns:p14="http://schemas.microsoft.com/office/powerpoint/2010/main" val="409895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ln w="38100">
            <a:noFill/>
          </a:ln>
        </p:spPr>
        <p:txBody>
          <a:bodyPr vert="horz" lIns="365760" tIns="365760" rIns="365760" bIns="365760" numCol="1" rtlCol="0" anchor="t" anchorCtr="0" compatLnSpc="1">
            <a:prstTxWarp prst="textNoShape">
              <a:avLst/>
            </a:prstTxWarp>
            <a:noAutofit/>
          </a:bodyPr>
          <a:lstStyle/>
          <a:p>
            <a:pPr>
              <a:defRPr/>
            </a:pPr>
            <a:r>
              <a:rPr lang="en-GB" dirty="0">
                <a:ea typeface="ＭＳ Ｐゴシック" charset="0"/>
                <a:cs typeface="ＭＳ Ｐゴシック" charset="0"/>
              </a:rPr>
              <a:t>Competence Actions </a:t>
            </a:r>
            <a:endParaRPr lang="en-US" kern="1200" dirty="0">
              <a:latin typeface="+mj-lt"/>
              <a:ea typeface="+mj-ea"/>
              <a:cs typeface="+mj-cs"/>
            </a:endParaRPr>
          </a:p>
        </p:txBody>
      </p:sp>
      <p:sp>
        <p:nvSpPr>
          <p:cNvPr id="14" name="Content Placeholder 2">
            <a:extLst>
              <a:ext uri="{FF2B5EF4-FFF2-40B4-BE49-F238E27FC236}">
                <a16:creationId xmlns:a16="http://schemas.microsoft.com/office/drawing/2014/main" id="{B99DD355-491C-D84C-B3EE-D630BD50C43F}"/>
              </a:ext>
            </a:extLst>
          </p:cNvPr>
          <p:cNvSpPr txBox="1">
            <a:spLocks/>
          </p:cNvSpPr>
          <p:nvPr/>
        </p:nvSpPr>
        <p:spPr>
          <a:xfrm>
            <a:off x="348792" y="1706877"/>
            <a:ext cx="6155703" cy="5061568"/>
          </a:xfrm>
          <a:prstGeom prst="rect">
            <a:avLst/>
          </a:prstGeom>
        </p:spPr>
        <p:txBody>
          <a:bodyPr numCol="2"/>
          <a:lstStyle>
            <a:lvl1pPr marL="228594"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1pPr>
            <a:lvl2pPr marL="741344" indent="-284156"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2pPr>
            <a:lvl3pPr marL="1142971"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3pPr>
            <a:lvl4pPr marL="1600160"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Occupational skills</a:t>
            </a:r>
          </a:p>
          <a:p>
            <a:pPr marL="457200" lvl="1" indent="-228600" defTabSz="1066800">
              <a:buClr>
                <a:schemeClr val="tx1"/>
              </a:buClr>
              <a:buFont typeface="Arial" panose="020B0604020202020204" pitchFamily="34" charset="0"/>
              <a:buChar char="•"/>
            </a:pPr>
            <a:r>
              <a:rPr lang="en-US" sz="2000" dirty="0"/>
              <a:t>Improve to reduce risk of stress reactions</a:t>
            </a:r>
          </a:p>
          <a:p>
            <a:pPr marL="457200" lvl="1" indent="-228600" defTabSz="1066800">
              <a:buClr>
                <a:schemeClr val="tx1"/>
              </a:buClr>
              <a:buFont typeface="Arial" panose="020B0604020202020204" pitchFamily="34" charset="0"/>
              <a:buChar char="•"/>
            </a:pPr>
            <a:r>
              <a:rPr lang="en-US" sz="2000" dirty="0"/>
              <a:t>Train</a:t>
            </a:r>
          </a:p>
          <a:p>
            <a:pPr marL="457200" lvl="1" indent="-228600" defTabSz="1066800">
              <a:buClr>
                <a:schemeClr val="tx1"/>
              </a:buClr>
              <a:buFont typeface="Arial" panose="020B0604020202020204" pitchFamily="34" charset="0"/>
              <a:buChar char="•"/>
            </a:pPr>
            <a:r>
              <a:rPr lang="en-US" sz="2000" dirty="0"/>
              <a:t>Retrain</a:t>
            </a:r>
          </a:p>
          <a:p>
            <a:pPr marL="457200" lvl="1" indent="-228600" defTabSz="1066800">
              <a:buClr>
                <a:schemeClr val="tx1"/>
              </a:buClr>
              <a:buFont typeface="Arial" panose="020B0604020202020204" pitchFamily="34" charset="0"/>
              <a:buChar char="•"/>
            </a:pPr>
            <a:r>
              <a:rPr lang="en-US" sz="2000" dirty="0"/>
              <a:t>Reassign</a:t>
            </a:r>
          </a:p>
          <a:p>
            <a:pPr marL="457200" lvl="1" indent="-228600" defTabSz="1066800">
              <a:buClr>
                <a:schemeClr val="tx1"/>
              </a:buClr>
              <a:buFont typeface="Arial" panose="020B0604020202020204" pitchFamily="34" charset="0"/>
              <a:buChar char="•"/>
            </a:pPr>
            <a:r>
              <a:rPr lang="en-US" sz="2000" dirty="0"/>
              <a:t>Mentor back to duty</a:t>
            </a:r>
          </a:p>
          <a:p>
            <a:pPr marL="228600" indent="-228600" defTabSz="1066800">
              <a:buClr>
                <a:schemeClr val="tx1"/>
              </a:buClr>
              <a:buFont typeface="Arial" panose="020B0604020202020204" pitchFamily="34" charset="0"/>
              <a:buChar char="•"/>
            </a:pPr>
            <a:r>
              <a:rPr lang="en-US" sz="2400" dirty="0"/>
              <a:t>Well-being skills</a:t>
            </a:r>
          </a:p>
          <a:p>
            <a:pPr marL="457200" lvl="1" indent="-228600" defTabSz="1066800">
              <a:buClr>
                <a:schemeClr val="tx1"/>
              </a:buClr>
              <a:buSzPct val="90000"/>
              <a:buFont typeface="Arial" panose="020B0604020202020204" pitchFamily="34" charset="0"/>
              <a:buChar char="•"/>
            </a:pPr>
            <a:r>
              <a:rPr lang="en-US" sz="2000" dirty="0"/>
              <a:t>Re-establish or learn to deal with stress reactions</a:t>
            </a:r>
          </a:p>
          <a:p>
            <a:pPr marL="457200" lvl="1" indent="-228600" defTabSz="1066800">
              <a:buClr>
                <a:schemeClr val="tx1"/>
              </a:buClr>
              <a:buSzPct val="90000"/>
              <a:buFont typeface="Arial" panose="020B0604020202020204" pitchFamily="34" charset="0"/>
              <a:buChar char="•"/>
            </a:pPr>
            <a:r>
              <a:rPr lang="en-US" sz="2000" dirty="0"/>
              <a:t>Calming</a:t>
            </a:r>
          </a:p>
          <a:p>
            <a:pPr marL="457200" lvl="1" indent="-228600" defTabSz="1066800">
              <a:buClr>
                <a:schemeClr val="tx1"/>
              </a:buClr>
              <a:buSzPct val="90000"/>
              <a:buFont typeface="Arial" panose="020B0604020202020204" pitchFamily="34" charset="0"/>
              <a:buChar char="•"/>
            </a:pPr>
            <a:r>
              <a:rPr lang="en-US" sz="2000" dirty="0"/>
              <a:t>Problem solving</a:t>
            </a:r>
          </a:p>
          <a:p>
            <a:pPr marL="457200" lvl="1" indent="-228600" defTabSz="1066800">
              <a:buClr>
                <a:schemeClr val="tx1"/>
              </a:buClr>
              <a:buSzPct val="90000"/>
              <a:buFont typeface="Arial" panose="020B0604020202020204" pitchFamily="34" charset="0"/>
              <a:buChar char="•"/>
            </a:pPr>
            <a:r>
              <a:rPr lang="en-US" sz="2000" dirty="0"/>
              <a:t>Health and fitness</a:t>
            </a:r>
          </a:p>
          <a:p>
            <a:pPr marL="457200" lvl="1" indent="-228600" defTabSz="1066800">
              <a:buClr>
                <a:schemeClr val="tx1"/>
              </a:buClr>
              <a:buSzPct val="90000"/>
              <a:buFont typeface="Arial" panose="020B0604020202020204" pitchFamily="34" charset="0"/>
              <a:buChar char="•"/>
            </a:pPr>
            <a:r>
              <a:rPr lang="en-US" sz="2000" dirty="0"/>
              <a:t>Managing trauma and loss reminders</a:t>
            </a:r>
          </a:p>
          <a:p>
            <a:pPr marL="228600" indent="-228600" defTabSz="1066800">
              <a:buClr>
                <a:schemeClr val="tx1"/>
              </a:buClr>
              <a:buSzPct val="90000"/>
              <a:buFont typeface="Arial" panose="020B0604020202020204" pitchFamily="34" charset="0"/>
              <a:buChar char="•"/>
            </a:pPr>
            <a:r>
              <a:rPr lang="en-US" sz="2400" dirty="0"/>
              <a:t>Social skills</a:t>
            </a:r>
          </a:p>
          <a:p>
            <a:pPr marL="457200" lvl="1" indent="-228600" defTabSz="1066800">
              <a:buClr>
                <a:schemeClr val="tx1"/>
              </a:buClr>
              <a:buFont typeface="Arial" panose="020B0604020202020204" pitchFamily="34" charset="0"/>
              <a:buChar char="•"/>
            </a:pPr>
            <a:r>
              <a:rPr lang="en-US" sz="2000" dirty="0"/>
              <a:t>Re-establish  or learn to deal with stress reactions</a:t>
            </a:r>
          </a:p>
          <a:p>
            <a:pPr marL="457200" lvl="1" indent="-228600" defTabSz="1066800">
              <a:buClr>
                <a:schemeClr val="tx1"/>
              </a:buClr>
              <a:buFont typeface="Arial" panose="020B0604020202020204" pitchFamily="34" charset="0"/>
              <a:buChar char="•"/>
            </a:pPr>
            <a:r>
              <a:rPr lang="en-US" sz="2000" dirty="0"/>
              <a:t>Requesting support</a:t>
            </a:r>
          </a:p>
          <a:p>
            <a:pPr marL="457200" lvl="1" indent="-228600" defTabSz="1066800">
              <a:buClr>
                <a:schemeClr val="tx1"/>
              </a:buClr>
              <a:buFont typeface="Arial" panose="020B0604020202020204" pitchFamily="34" charset="0"/>
              <a:buChar char="•"/>
            </a:pPr>
            <a:r>
              <a:rPr lang="en-US" sz="2000" dirty="0"/>
              <a:t>Conflict resolution</a:t>
            </a:r>
          </a:p>
          <a:p>
            <a:pPr marL="457200" lvl="1" indent="-228600" defTabSz="1066800">
              <a:buClr>
                <a:schemeClr val="tx1"/>
              </a:buClr>
              <a:buFont typeface="Arial" panose="020B0604020202020204" pitchFamily="34" charset="0"/>
              <a:buChar char="•"/>
            </a:pPr>
            <a:r>
              <a:rPr lang="en-US" sz="2000" dirty="0"/>
              <a:t>Assertiveness</a:t>
            </a:r>
          </a:p>
          <a:p>
            <a:pPr marL="457200" lvl="1" indent="-228600" defTabSz="1066800">
              <a:buClr>
                <a:schemeClr val="tx1"/>
              </a:buClr>
              <a:buFont typeface="Arial" panose="020B0604020202020204" pitchFamily="34" charset="0"/>
              <a:buChar char="•"/>
            </a:pPr>
            <a:r>
              <a:rPr lang="en-US" sz="2000" dirty="0"/>
              <a:t>Seeking mentoring</a:t>
            </a:r>
          </a:p>
        </p:txBody>
      </p:sp>
      <p:pic>
        <p:nvPicPr>
          <p:cNvPr id="16" name="Picture 15">
            <a:extLst>
              <a:ext uri="{FF2B5EF4-FFF2-40B4-BE49-F238E27FC236}">
                <a16:creationId xmlns:a16="http://schemas.microsoft.com/office/drawing/2014/main" id="{9F7B6735-D33E-2F4D-8960-906B5609BD14}"/>
              </a:ext>
            </a:extLst>
          </p:cNvPr>
          <p:cNvPicPr>
            <a:picLocks noChangeAspect="1"/>
          </p:cNvPicPr>
          <p:nvPr/>
        </p:nvPicPr>
        <p:blipFill rotWithShape="1">
          <a:blip r:embed="rId3">
            <a:extLst>
              <a:ext uri="{28A0092B-C50C-407E-A947-70E740481C1C}">
                <a14:useLocalDpi xmlns:a14="http://schemas.microsoft.com/office/drawing/2010/main" val="0"/>
              </a:ext>
            </a:extLst>
          </a:blip>
          <a:srcRect l="24580" r="23227"/>
          <a:stretch/>
        </p:blipFill>
        <p:spPr>
          <a:xfrm flipH="1">
            <a:off x="6807397" y="-4"/>
            <a:ext cx="5384603" cy="6858003"/>
          </a:xfrm>
          <a:prstGeom prst="rect">
            <a:avLst/>
          </a:prstGeom>
        </p:spPr>
      </p:pic>
      <p:sp>
        <p:nvSpPr>
          <p:cNvPr id="17" name="TextBox 16">
            <a:extLst>
              <a:ext uri="{FF2B5EF4-FFF2-40B4-BE49-F238E27FC236}">
                <a16:creationId xmlns:a16="http://schemas.microsoft.com/office/drawing/2014/main" id="{C6A3F14D-75F4-CF47-8A9A-7EFD6B40A5E5}"/>
              </a:ext>
            </a:extLst>
          </p:cNvPr>
          <p:cNvSpPr txBox="1"/>
          <p:nvPr/>
        </p:nvSpPr>
        <p:spPr>
          <a:xfrm>
            <a:off x="348792" y="1245212"/>
            <a:ext cx="989502" cy="461665"/>
          </a:xfrm>
          <a:prstGeom prst="rect">
            <a:avLst/>
          </a:prstGeom>
          <a:noFill/>
        </p:spPr>
        <p:txBody>
          <a:bodyPr wrap="none" rtlCol="0">
            <a:spAutoFit/>
          </a:bodyPr>
          <a:lstStyle/>
          <a:p>
            <a:r>
              <a:rPr lang="en-US" sz="2400" dirty="0"/>
              <a:t>Foster</a:t>
            </a:r>
          </a:p>
        </p:txBody>
      </p:sp>
    </p:spTree>
    <p:extLst>
      <p:ext uri="{BB962C8B-B14F-4D97-AF65-F5344CB8AC3E}">
        <p14:creationId xmlns:p14="http://schemas.microsoft.com/office/powerpoint/2010/main" val="369888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7F4980-36A6-C949-AC26-15B2A586756C}"/>
              </a:ext>
            </a:extLst>
          </p:cNvPr>
          <p:cNvPicPr>
            <a:picLocks noChangeAspect="1"/>
          </p:cNvPicPr>
          <p:nvPr/>
        </p:nvPicPr>
        <p:blipFill rotWithShape="1">
          <a:blip r:embed="rId3">
            <a:alphaModFix amt="6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862" b="8517"/>
          <a:stretch/>
        </p:blipFill>
        <p:spPr>
          <a:xfrm flipH="1">
            <a:off x="0" y="-3"/>
            <a:ext cx="12192000" cy="6858003"/>
          </a:xfrm>
          <a:prstGeom prst="rect">
            <a:avLst/>
          </a:prstGeom>
        </p:spPr>
      </p:pic>
      <p:sp>
        <p:nvSpPr>
          <p:cNvPr id="6" name="Rectangle 5">
            <a:extLst>
              <a:ext uri="{FF2B5EF4-FFF2-40B4-BE49-F238E27FC236}">
                <a16:creationId xmlns:a16="http://schemas.microsoft.com/office/drawing/2014/main" id="{AB5701BB-F310-0B4E-B4B6-1413C2018F58}"/>
              </a:ext>
            </a:extLst>
          </p:cNvPr>
          <p:cNvSpPr/>
          <p:nvPr/>
        </p:nvSpPr>
        <p:spPr>
          <a:xfrm>
            <a:off x="0" y="-3"/>
            <a:ext cx="11359299"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5" name="Title 1"/>
          <p:cNvSpPr>
            <a:spLocks noGrp="1"/>
          </p:cNvSpPr>
          <p:nvPr>
            <p:ph type="title"/>
          </p:nvPr>
        </p:nvSpPr>
        <p:spPr/>
        <p:txBody>
          <a:bodyPr>
            <a:noAutofit/>
          </a:bodyPr>
          <a:lstStyle/>
          <a:p>
            <a:pPr>
              <a:defRPr/>
            </a:pPr>
            <a:r>
              <a:rPr lang="en-GB" sz="3730" dirty="0">
                <a:ea typeface="ＭＳ Ｐゴシック" charset="0"/>
                <a:cs typeface="ＭＳ Ｐゴシック" charset="0"/>
              </a:rPr>
              <a:t>Examples of a Need for Competence</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2" name="Rectangle 1">
            <a:extLst>
              <a:ext uri="{FF2B5EF4-FFF2-40B4-BE49-F238E27FC236}">
                <a16:creationId xmlns:a16="http://schemas.microsoft.com/office/drawing/2014/main" id="{AA2FF30A-74B6-0941-9BE4-C9D6E6C1F008}"/>
              </a:ext>
            </a:extLst>
          </p:cNvPr>
          <p:cNvSpPr/>
          <p:nvPr/>
        </p:nvSpPr>
        <p:spPr>
          <a:xfrm>
            <a:off x="268157" y="1488477"/>
            <a:ext cx="6145212" cy="6429375"/>
          </a:xfrm>
          <a:prstGeom prst="rect">
            <a:avLst/>
          </a:prstGeom>
        </p:spPr>
        <p:txBody>
          <a:bodyPr/>
          <a:lstStyle/>
          <a:p>
            <a:pPr marL="228600" lvl="0" indent="-228600">
              <a:lnSpc>
                <a:spcPct val="90000"/>
              </a:lnSpc>
              <a:spcBef>
                <a:spcPts val="1200"/>
              </a:spcBef>
              <a:spcAft>
                <a:spcPts val="300"/>
              </a:spcAft>
              <a:buChar char="•"/>
            </a:pPr>
            <a:r>
              <a:rPr lang="en-US" sz="2000" dirty="0">
                <a:ea typeface="ＭＳ Ｐゴシック" charset="0"/>
                <a:cs typeface="Arial" charset="0"/>
              </a:rPr>
              <a:t>An intern responding to a </a:t>
            </a:r>
            <a:r>
              <a:rPr lang="en-US" sz="2000" dirty="0" err="1">
                <a:ea typeface="ＭＳ Ｐゴシック" charset="0"/>
                <a:cs typeface="Arial" charset="0"/>
              </a:rPr>
              <a:t>Covid</a:t>
            </a:r>
            <a:r>
              <a:rPr lang="en-US" sz="2000" dirty="0">
                <a:ea typeface="ＭＳ Ｐゴシック" charset="0"/>
                <a:cs typeface="Arial" charset="0"/>
              </a:rPr>
              <a:t> patient becomes anxious because he has never had experience with that type of patient before and has concerns about his own safety.</a:t>
            </a:r>
            <a:endParaRPr lang="en-US" sz="2000" dirty="0"/>
          </a:p>
          <a:p>
            <a:pPr marL="228600" lvl="0" indent="-228600">
              <a:lnSpc>
                <a:spcPct val="90000"/>
              </a:lnSpc>
              <a:spcBef>
                <a:spcPts val="1200"/>
              </a:spcBef>
              <a:spcAft>
                <a:spcPts val="300"/>
              </a:spcAft>
              <a:buChar char="•"/>
            </a:pPr>
            <a:r>
              <a:rPr lang="en-US" sz="2000" dirty="0">
                <a:ea typeface="ＭＳ Ｐゴシック" charset="0"/>
                <a:cs typeface="Arial" charset="0"/>
              </a:rPr>
              <a:t>A nurse who was the target of a violent patient experiences persistent mental confusion and slowed, unclear thinking.</a:t>
            </a:r>
            <a:endParaRPr lang="en-US" sz="2000" dirty="0">
              <a:ea typeface="Arial" pitchFamily="127" charset="0"/>
              <a:cs typeface="Arial" pitchFamily="127" charset="0"/>
            </a:endParaRPr>
          </a:p>
          <a:p>
            <a:pPr marL="228600" lvl="0" indent="-228600">
              <a:lnSpc>
                <a:spcPct val="90000"/>
              </a:lnSpc>
              <a:spcBef>
                <a:spcPts val="1200"/>
              </a:spcBef>
              <a:spcAft>
                <a:spcPts val="300"/>
              </a:spcAft>
              <a:buChar char="•"/>
            </a:pPr>
            <a:r>
              <a:rPr lang="en-US" sz="2000" dirty="0">
                <a:ea typeface="ＭＳ Ｐゴシック" charset="0"/>
                <a:cs typeface="Arial" charset="0"/>
              </a:rPr>
              <a:t>A nurse who developed wear-and-tear stress injury loses the ability to stay calm when dealing with co-workers.</a:t>
            </a:r>
          </a:p>
          <a:p>
            <a:pPr marL="228600" lvl="0" indent="-228600">
              <a:lnSpc>
                <a:spcPct val="90000"/>
              </a:lnSpc>
              <a:spcBef>
                <a:spcPts val="1200"/>
              </a:spcBef>
              <a:spcAft>
                <a:spcPts val="300"/>
              </a:spcAft>
              <a:buChar char="•"/>
            </a:pPr>
            <a:r>
              <a:rPr lang="en-US" sz="2000" dirty="0">
                <a:ea typeface="ＭＳ Ｐゴシック" charset="0"/>
                <a:cs typeface="Arial" charset="0"/>
              </a:rPr>
              <a:t>A manager who loses a staff member because that person became infected with hepatitis C when they were stabbed by a violent patient becomes hesitant about sending staff into potentially hazardous situations, increasing the danger to the entire department.</a:t>
            </a:r>
          </a:p>
        </p:txBody>
      </p:sp>
    </p:spTree>
    <p:extLst>
      <p:ext uri="{BB962C8B-B14F-4D97-AF65-F5344CB8AC3E}">
        <p14:creationId xmlns:p14="http://schemas.microsoft.com/office/powerpoint/2010/main" val="256706383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072D3-DBB2-3D41-9A16-C62DD8606C50}"/>
              </a:ext>
            </a:extLst>
          </p:cNvPr>
          <p:cNvPicPr>
            <a:picLocks noChangeAspect="1"/>
          </p:cNvPicPr>
          <p:nvPr/>
        </p:nvPicPr>
        <p:blipFill rotWithShape="1">
          <a:blip r:embed="rId3">
            <a:alphaModFix amt="6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862" b="8517"/>
          <a:stretch/>
        </p:blipFill>
        <p:spPr>
          <a:xfrm flipH="1">
            <a:off x="0" y="-3"/>
            <a:ext cx="12192000" cy="6858003"/>
          </a:xfrm>
          <a:prstGeom prst="rect">
            <a:avLst/>
          </a:prstGeom>
        </p:spPr>
      </p:pic>
      <p:sp>
        <p:nvSpPr>
          <p:cNvPr id="121859" name="Title 1"/>
          <p:cNvSpPr>
            <a:spLocks noGrp="1"/>
          </p:cNvSpPr>
          <p:nvPr>
            <p:ph type="title"/>
          </p:nvPr>
        </p:nvSpPr>
        <p:spPr/>
        <p:txBody>
          <a:bodyPr>
            <a:noAutofit/>
          </a:bodyPr>
          <a:lstStyle/>
          <a:p>
            <a:pPr>
              <a:defRPr/>
            </a:pPr>
            <a:r>
              <a:rPr lang="en-US" sz="3730" dirty="0">
                <a:latin typeface="+mn-lt"/>
                <a:ea typeface="ＭＳ Ｐゴシック" charset="0"/>
                <a:cs typeface="ＭＳ Ｐゴシック" charset="0"/>
              </a:rPr>
              <a:t>Competence Example: Self-Care</a:t>
            </a:r>
          </a:p>
        </p:txBody>
      </p:sp>
      <p:sp>
        <p:nvSpPr>
          <p:cNvPr id="121858" name="Content Placeholder 2"/>
          <p:cNvSpPr>
            <a:spLocks noGrp="1"/>
          </p:cNvSpPr>
          <p:nvPr>
            <p:ph idx="4294967295"/>
          </p:nvPr>
        </p:nvSpPr>
        <p:spPr>
          <a:xfrm>
            <a:off x="5440105" y="2225446"/>
            <a:ext cx="5584825" cy="3277953"/>
          </a:xfrm>
          <a:prstGeom prst="wedgeRoundRectCallout">
            <a:avLst>
              <a:gd name="adj1" fmla="val -47405"/>
              <a:gd name="adj2" fmla="val 60671"/>
              <a:gd name="adj3" fmla="val 16667"/>
            </a:avLst>
          </a:prstGeom>
          <a:solidFill>
            <a:srgbClr val="005993"/>
          </a:solidFill>
        </p:spPr>
        <p:txBody>
          <a:bodyPr lIns="182880" bIns="182880" anchor="ctr">
            <a:noAutofit/>
          </a:bodyPr>
          <a:lstStyle/>
          <a:p>
            <a:pPr marL="0" indent="0">
              <a:buNone/>
            </a:pPr>
            <a:r>
              <a:rPr lang="en-US" sz="2400" dirty="0">
                <a:solidFill>
                  <a:schemeClr val="bg1"/>
                </a:solidFill>
                <a:latin typeface="+mn-lt"/>
              </a:rPr>
              <a:t>“When I’m under too much stress, I revert to doing something that is easy for me. It gives me a sense of accomplishment, like tidying the garage, or shoveling snow for a widowed neighbor. It doesn’t take much thought, but it gives me a sense of accomplishment.”</a:t>
            </a:r>
          </a:p>
        </p:txBody>
      </p:sp>
    </p:spTree>
    <p:extLst>
      <p:ext uri="{BB962C8B-B14F-4D97-AF65-F5344CB8AC3E}">
        <p14:creationId xmlns:p14="http://schemas.microsoft.com/office/powerpoint/2010/main" val="14370189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D0CD66-3D7C-1949-8B15-10AF212D219B}"/>
              </a:ext>
            </a:extLst>
          </p:cNvPr>
          <p:cNvPicPr>
            <a:picLocks noChangeAspect="1"/>
          </p:cNvPicPr>
          <p:nvPr/>
        </p:nvPicPr>
        <p:blipFill rotWithShape="1">
          <a:blip r:embed="rId3">
            <a:alphaModFix amt="62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6862" b="8517"/>
          <a:stretch/>
        </p:blipFill>
        <p:spPr>
          <a:xfrm flipH="1">
            <a:off x="0" y="-3"/>
            <a:ext cx="12192000" cy="6858003"/>
          </a:xfrm>
          <a:prstGeom prst="rect">
            <a:avLst/>
          </a:prstGeom>
        </p:spPr>
      </p:pic>
      <p:sp>
        <p:nvSpPr>
          <p:cNvPr id="2" name="Title 1">
            <a:extLst>
              <a:ext uri="{FF2B5EF4-FFF2-40B4-BE49-F238E27FC236}">
                <a16:creationId xmlns:a16="http://schemas.microsoft.com/office/drawing/2014/main" id="{0046DF98-79D0-0842-B1CA-7193752271D6}"/>
              </a:ext>
            </a:extLst>
          </p:cNvPr>
          <p:cNvSpPr>
            <a:spLocks noGrp="1"/>
          </p:cNvSpPr>
          <p:nvPr>
            <p:ph type="title"/>
          </p:nvPr>
        </p:nvSpPr>
        <p:spPr/>
        <p:txBody>
          <a:bodyPr/>
          <a:lstStyle/>
          <a:p>
            <a:r>
              <a:rPr lang="en-US" sz="3730" dirty="0">
                <a:ea typeface="ＭＳ Ｐゴシック" charset="0"/>
                <a:cs typeface="ＭＳ Ｐゴシック" charset="0"/>
              </a:rPr>
              <a:t>Competence Example: Coworker Support</a:t>
            </a:r>
            <a:endParaRPr lang="en-US" sz="3730" dirty="0"/>
          </a:p>
        </p:txBody>
      </p:sp>
      <p:sp>
        <p:nvSpPr>
          <p:cNvPr id="121858" name="Content Placeholder 2"/>
          <p:cNvSpPr>
            <a:spLocks noGrp="1"/>
          </p:cNvSpPr>
          <p:nvPr>
            <p:ph idx="4294967295"/>
          </p:nvPr>
        </p:nvSpPr>
        <p:spPr>
          <a:xfrm>
            <a:off x="1535554" y="1821382"/>
            <a:ext cx="5584825" cy="3974450"/>
          </a:xfrm>
          <a:prstGeom prst="wedgeRoundRectCallout">
            <a:avLst>
              <a:gd name="adj1" fmla="val 49213"/>
              <a:gd name="adj2" fmla="val 60894"/>
              <a:gd name="adj3" fmla="val 16667"/>
            </a:avLst>
          </a:prstGeom>
          <a:solidFill>
            <a:srgbClr val="005993"/>
          </a:solidFill>
        </p:spPr>
        <p:txBody>
          <a:bodyPr lIns="182880" bIns="182880" anchor="ctr">
            <a:normAutofit lnSpcReduction="10000"/>
          </a:bodyPr>
          <a:lstStyle/>
          <a:p>
            <a:pPr marL="0" indent="0">
              <a:buNone/>
            </a:pPr>
            <a:r>
              <a:rPr lang="en-US" sz="2400" dirty="0">
                <a:solidFill>
                  <a:schemeClr val="bg1"/>
                </a:solidFill>
              </a:rPr>
              <a:t>“If someone is second-guessing how they did something, I will share how I've done something similar. I think when we can share our experience, how it affected us and how we dealt with something, it probably helps the person to understand, “all right, I'm going to be okay.” It's not permanent and it's a normalizing thing, and it's part of the process.”</a:t>
            </a:r>
          </a:p>
        </p:txBody>
      </p:sp>
    </p:spTree>
    <p:extLst>
      <p:ext uri="{BB962C8B-B14F-4D97-AF65-F5344CB8AC3E}">
        <p14:creationId xmlns:p14="http://schemas.microsoft.com/office/powerpoint/2010/main" val="421029121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a:ln w="38100">
            <a:noFill/>
          </a:ln>
        </p:spPr>
        <p:txBody>
          <a:bodyPr vert="horz" lIns="365760" tIns="365760" rIns="365760" bIns="365760" numCol="1" rtlCol="0" anchor="t" anchorCtr="0" compatLnSpc="1">
            <a:prstTxWarp prst="textNoShape">
              <a:avLst/>
            </a:prstTxWarp>
            <a:noAutofit/>
          </a:bodyPr>
          <a:lstStyle/>
          <a:p>
            <a:pPr>
              <a:defRPr/>
            </a:pPr>
            <a:r>
              <a:rPr lang="en-GB" dirty="0">
                <a:ea typeface="ＭＳ Ｐゴシック" charset="0"/>
                <a:cs typeface="ＭＳ Ｐゴシック" charset="0"/>
              </a:rPr>
              <a:t>Confidence Actions</a:t>
            </a:r>
            <a:endParaRPr lang="en-US" kern="1200" dirty="0">
              <a:latin typeface="+mj-lt"/>
              <a:ea typeface="+mj-ea"/>
              <a:cs typeface="+mj-cs"/>
            </a:endParaRPr>
          </a:p>
        </p:txBody>
      </p:sp>
      <p:sp>
        <p:nvSpPr>
          <p:cNvPr id="17" name="Content Placeholder 2">
            <a:extLst>
              <a:ext uri="{FF2B5EF4-FFF2-40B4-BE49-F238E27FC236}">
                <a16:creationId xmlns:a16="http://schemas.microsoft.com/office/drawing/2014/main" id="{E2FB5F01-7160-F14F-B551-322B85FBC0F0}"/>
              </a:ext>
            </a:extLst>
          </p:cNvPr>
          <p:cNvSpPr txBox="1">
            <a:spLocks/>
          </p:cNvSpPr>
          <p:nvPr/>
        </p:nvSpPr>
        <p:spPr>
          <a:xfrm>
            <a:off x="348792" y="2093376"/>
            <a:ext cx="6155703" cy="3506146"/>
          </a:xfrm>
          <a:prstGeom prst="rect">
            <a:avLst/>
          </a:prstGeom>
        </p:spPr>
        <p:txBody>
          <a:bodyPr numCol="2"/>
          <a:lstStyle>
            <a:lvl1pPr marL="228594"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1pPr>
            <a:lvl2pPr marL="741344" indent="-284156"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2pPr>
            <a:lvl3pPr marL="1142971"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3pPr>
            <a:lvl4pPr marL="1600160"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4pPr>
            <a:lvl5pPr marL="2057349" indent="-228594" algn="l" defTabSz="457189" rtl="0" eaLnBrk="1" latinLnBrk="0" hangingPunct="1">
              <a:lnSpc>
                <a:spcPct val="90000"/>
              </a:lnSpc>
              <a:spcBef>
                <a:spcPts val="0"/>
              </a:spcBef>
              <a:spcAft>
                <a:spcPts val="300"/>
              </a:spcAft>
              <a:buFont typeface="Arial"/>
              <a:buChar char="»"/>
              <a:defRPr sz="2667" kern="1200">
                <a:solidFill>
                  <a:schemeClr val="tx1"/>
                </a:solidFill>
                <a:latin typeface="Franklin Gothic Book" panose="020B0503020102020204" pitchFamily="34" charset="0"/>
                <a:ea typeface="+mn-ea"/>
                <a:cs typeface="Franklin Gothic Book" panose="020B05030201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Trust in:</a:t>
            </a:r>
          </a:p>
          <a:p>
            <a:pPr marL="457200" lvl="1" indent="-228600" defTabSz="1066800">
              <a:buClr>
                <a:schemeClr val="tx1"/>
              </a:buClr>
              <a:buFont typeface="Arial" panose="020B0604020202020204" pitchFamily="34" charset="0"/>
              <a:buChar char="•"/>
            </a:pPr>
            <a:r>
              <a:rPr lang="en-US" sz="2000" dirty="0"/>
              <a:t>Coworkers</a:t>
            </a:r>
          </a:p>
          <a:p>
            <a:pPr marL="457200" lvl="1" indent="-228600" defTabSz="1066800">
              <a:buClr>
                <a:schemeClr val="tx1"/>
              </a:buClr>
              <a:buFont typeface="Arial" panose="020B0604020202020204" pitchFamily="34" charset="0"/>
              <a:buChar char="•"/>
            </a:pPr>
            <a:r>
              <a:rPr lang="en-US" sz="2000" dirty="0"/>
              <a:t>Equipment</a:t>
            </a:r>
          </a:p>
          <a:p>
            <a:pPr marL="457200" lvl="1" indent="-228600" defTabSz="1066800">
              <a:buClr>
                <a:schemeClr val="tx1"/>
              </a:buClr>
              <a:buFont typeface="Arial" panose="020B0604020202020204" pitchFamily="34" charset="0"/>
              <a:buChar char="•"/>
            </a:pPr>
            <a:r>
              <a:rPr lang="en-US" sz="2000" dirty="0"/>
              <a:t>Leaders</a:t>
            </a:r>
          </a:p>
          <a:p>
            <a:pPr marL="457200" lvl="1" indent="-228600" defTabSz="1066800">
              <a:buClr>
                <a:schemeClr val="tx1"/>
              </a:buClr>
              <a:buFont typeface="Arial" panose="020B0604020202020204" pitchFamily="34" charset="0"/>
              <a:buChar char="•"/>
            </a:pPr>
            <a:r>
              <a:rPr lang="en-US" sz="2000" dirty="0"/>
              <a:t>Self</a:t>
            </a:r>
          </a:p>
          <a:p>
            <a:pPr marL="457200" lvl="1" indent="-228600" defTabSz="1066800">
              <a:buClr>
                <a:schemeClr val="tx1"/>
              </a:buClr>
              <a:buFont typeface="Arial" panose="020B0604020202020204" pitchFamily="34" charset="0"/>
              <a:buChar char="•"/>
            </a:pPr>
            <a:r>
              <a:rPr lang="en-US" sz="2000" dirty="0"/>
              <a:t>Mission</a:t>
            </a:r>
          </a:p>
          <a:p>
            <a:pPr marL="228600" indent="-228600" defTabSz="1066800">
              <a:buClr>
                <a:schemeClr val="tx1"/>
              </a:buClr>
              <a:buFont typeface="Arial" panose="020B0604020202020204" pitchFamily="34" charset="0"/>
              <a:buChar char="•"/>
            </a:pPr>
            <a:r>
              <a:rPr lang="en-US" sz="2400" dirty="0"/>
              <a:t>Hope</a:t>
            </a:r>
          </a:p>
          <a:p>
            <a:pPr marL="457200" lvl="1" indent="-228600" defTabSz="1066800">
              <a:buClr>
                <a:schemeClr val="tx1"/>
              </a:buClr>
              <a:buSzPct val="90000"/>
              <a:buFont typeface="Arial" panose="020B0604020202020204" pitchFamily="34" charset="0"/>
              <a:buChar char="•"/>
            </a:pPr>
            <a:r>
              <a:rPr lang="en-US" sz="2000" dirty="0"/>
              <a:t>Forgiveness of self</a:t>
            </a:r>
          </a:p>
          <a:p>
            <a:pPr marL="457200" lvl="1" indent="-228600" defTabSz="1066800">
              <a:buClr>
                <a:schemeClr val="tx1"/>
              </a:buClr>
              <a:buSzPct val="90000"/>
              <a:buFont typeface="Arial" panose="020B0604020202020204" pitchFamily="34" charset="0"/>
              <a:buChar char="•"/>
            </a:pPr>
            <a:r>
              <a:rPr lang="en-US" sz="2000" dirty="0"/>
              <a:t>Forgiveness of others</a:t>
            </a:r>
          </a:p>
          <a:p>
            <a:pPr marL="457200" lvl="1" indent="-228600" defTabSz="1066800">
              <a:buClr>
                <a:schemeClr val="tx1"/>
              </a:buClr>
              <a:buSzPct val="90000"/>
              <a:buFont typeface="Arial" panose="020B0604020202020204" pitchFamily="34" charset="0"/>
              <a:buChar char="•"/>
            </a:pPr>
            <a:r>
              <a:rPr lang="en-US" sz="2000" dirty="0"/>
              <a:t>Imagining the future</a:t>
            </a:r>
          </a:p>
          <a:p>
            <a:pPr marL="228600" indent="-228600" defTabSz="1066800">
              <a:buClr>
                <a:schemeClr val="tx1"/>
              </a:buClr>
              <a:buSzPct val="90000"/>
              <a:buFont typeface="Arial" panose="020B0604020202020204" pitchFamily="34" charset="0"/>
              <a:buChar char="•"/>
            </a:pPr>
            <a:r>
              <a:rPr lang="en-US" sz="2400" dirty="0"/>
              <a:t>Self-worth</a:t>
            </a:r>
          </a:p>
          <a:p>
            <a:pPr marL="457200" lvl="1" indent="-228600" defTabSz="1066800">
              <a:buClr>
                <a:schemeClr val="tx1"/>
              </a:buClr>
              <a:buFont typeface="Arial" panose="020B0604020202020204" pitchFamily="34" charset="0"/>
              <a:buChar char="•"/>
            </a:pPr>
            <a:r>
              <a:rPr lang="en-US" sz="2000" dirty="0"/>
              <a:t>Belief in self</a:t>
            </a:r>
          </a:p>
          <a:p>
            <a:pPr marL="457200" lvl="1" indent="-228600" defTabSz="1066800">
              <a:buClr>
                <a:schemeClr val="tx1"/>
              </a:buClr>
              <a:buFont typeface="Arial" panose="020B0604020202020204" pitchFamily="34" charset="0"/>
              <a:buChar char="•"/>
            </a:pPr>
            <a:r>
              <a:rPr lang="en-US" sz="2000" dirty="0"/>
              <a:t>Accurate self image</a:t>
            </a:r>
          </a:p>
          <a:p>
            <a:pPr marL="457200" lvl="1" indent="-228600" defTabSz="1066800">
              <a:buClr>
                <a:schemeClr val="tx1"/>
              </a:buClr>
              <a:buFont typeface="Arial" panose="020B0604020202020204" pitchFamily="34" charset="0"/>
              <a:buChar char="•"/>
            </a:pPr>
            <a:r>
              <a:rPr lang="en-US" sz="2000" dirty="0"/>
              <a:t>Self respect</a:t>
            </a:r>
          </a:p>
          <a:p>
            <a:pPr marL="0" indent="-284150" defTabSz="1066800">
              <a:buClr>
                <a:schemeClr val="tx1"/>
              </a:buClr>
              <a:buFont typeface="Arial" panose="020B0604020202020204" pitchFamily="34" charset="0"/>
              <a:buChar char="•"/>
            </a:pPr>
            <a:r>
              <a:rPr lang="en-US" sz="2400" dirty="0"/>
              <a:t>Self-worth</a:t>
            </a:r>
          </a:p>
          <a:p>
            <a:pPr marL="512750" lvl="1" indent="-284150" defTabSz="1066800">
              <a:buClr>
                <a:schemeClr val="tx1"/>
              </a:buClr>
              <a:buFont typeface="Arial" panose="020B0604020202020204" pitchFamily="34" charset="0"/>
              <a:buChar char="•"/>
            </a:pPr>
            <a:r>
              <a:rPr lang="en-US" sz="2000" dirty="0"/>
              <a:t>Making sense</a:t>
            </a:r>
          </a:p>
          <a:p>
            <a:pPr marL="512750" lvl="1" indent="-284150" defTabSz="1066800">
              <a:buClr>
                <a:schemeClr val="tx1"/>
              </a:buClr>
              <a:buFont typeface="Arial" panose="020B0604020202020204" pitchFamily="34" charset="0"/>
              <a:buChar char="•"/>
            </a:pPr>
            <a:r>
              <a:rPr lang="en-US" sz="2000" dirty="0"/>
              <a:t>Purpose</a:t>
            </a:r>
          </a:p>
          <a:p>
            <a:pPr marL="512750" lvl="1" indent="-284150" defTabSz="1066800">
              <a:buClr>
                <a:schemeClr val="tx1"/>
              </a:buClr>
              <a:buFont typeface="Arial" panose="020B0604020202020204" pitchFamily="34" charset="0"/>
              <a:buChar char="•"/>
            </a:pPr>
            <a:r>
              <a:rPr lang="en-US" sz="2000" dirty="0"/>
              <a:t>Faith</a:t>
            </a:r>
          </a:p>
          <a:p>
            <a:pPr marL="0" indent="-284150" defTabSz="1066800">
              <a:buClr>
                <a:schemeClr val="tx1"/>
              </a:buClr>
              <a:buFont typeface="Arial" panose="020B0604020202020204" pitchFamily="34" charset="0"/>
              <a:buChar char="•"/>
            </a:pPr>
            <a:endParaRPr lang="en-US" sz="2400" dirty="0"/>
          </a:p>
          <a:p>
            <a:pPr marL="457200" lvl="1" indent="-228600" defTabSz="1066800">
              <a:buClr>
                <a:schemeClr val="tx1"/>
              </a:buClr>
              <a:buFont typeface="Arial" panose="020B0604020202020204" pitchFamily="34" charset="0"/>
              <a:buChar char="•"/>
            </a:pPr>
            <a:endParaRPr lang="en-US" sz="2000" dirty="0"/>
          </a:p>
        </p:txBody>
      </p:sp>
      <p:sp>
        <p:nvSpPr>
          <p:cNvPr id="18" name="TextBox 17">
            <a:extLst>
              <a:ext uri="{FF2B5EF4-FFF2-40B4-BE49-F238E27FC236}">
                <a16:creationId xmlns:a16="http://schemas.microsoft.com/office/drawing/2014/main" id="{64652A28-44A4-1D46-AC92-F445FFA92F0C}"/>
              </a:ext>
            </a:extLst>
          </p:cNvPr>
          <p:cNvSpPr txBox="1"/>
          <p:nvPr/>
        </p:nvSpPr>
        <p:spPr>
          <a:xfrm>
            <a:off x="348792" y="1631711"/>
            <a:ext cx="1166858" cy="461665"/>
          </a:xfrm>
          <a:prstGeom prst="rect">
            <a:avLst/>
          </a:prstGeom>
          <a:noFill/>
        </p:spPr>
        <p:txBody>
          <a:bodyPr wrap="none" rtlCol="0">
            <a:spAutoFit/>
          </a:bodyPr>
          <a:lstStyle/>
          <a:p>
            <a:r>
              <a:rPr lang="en-US" sz="2400" dirty="0"/>
              <a:t>Rebuild</a:t>
            </a:r>
          </a:p>
        </p:txBody>
      </p:sp>
      <p:pic>
        <p:nvPicPr>
          <p:cNvPr id="19" name="Picture 18">
            <a:extLst>
              <a:ext uri="{FF2B5EF4-FFF2-40B4-BE49-F238E27FC236}">
                <a16:creationId xmlns:a16="http://schemas.microsoft.com/office/drawing/2014/main" id="{D0D1B1D5-B531-0844-951F-5D1CED337AD9}"/>
              </a:ext>
            </a:extLst>
          </p:cNvPr>
          <p:cNvPicPr>
            <a:picLocks noChangeAspect="1"/>
          </p:cNvPicPr>
          <p:nvPr/>
        </p:nvPicPr>
        <p:blipFill rotWithShape="1">
          <a:blip r:embed="rId3">
            <a:extLst>
              <a:ext uri="{28A0092B-C50C-407E-A947-70E740481C1C}">
                <a14:useLocalDpi xmlns:a14="http://schemas.microsoft.com/office/drawing/2010/main" val="0"/>
              </a:ext>
            </a:extLst>
          </a:blip>
          <a:srcRect l="21930" r="21675"/>
          <a:stretch/>
        </p:blipFill>
        <p:spPr>
          <a:xfrm>
            <a:off x="6373763" y="-4"/>
            <a:ext cx="5818237" cy="6858003"/>
          </a:xfrm>
          <a:prstGeom prst="rect">
            <a:avLst/>
          </a:prstGeom>
        </p:spPr>
      </p:pic>
    </p:spTree>
    <p:extLst>
      <p:ext uri="{BB962C8B-B14F-4D97-AF65-F5344CB8AC3E}">
        <p14:creationId xmlns:p14="http://schemas.microsoft.com/office/powerpoint/2010/main" val="92323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5CBDE8-02C6-F542-9172-088A5B80E3CF}"/>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02" b="13678"/>
          <a:stretch/>
        </p:blipFill>
        <p:spPr>
          <a:xfrm>
            <a:off x="0" y="-3"/>
            <a:ext cx="12192000" cy="6858003"/>
          </a:xfrm>
          <a:prstGeom prst="rect">
            <a:avLst/>
          </a:prstGeom>
        </p:spPr>
      </p:pic>
      <p:sp>
        <p:nvSpPr>
          <p:cNvPr id="6" name="Rectangle 5">
            <a:extLst>
              <a:ext uri="{FF2B5EF4-FFF2-40B4-BE49-F238E27FC236}">
                <a16:creationId xmlns:a16="http://schemas.microsoft.com/office/drawing/2014/main" id="{DC27C236-CA0B-A940-A6FC-06A5C023B066}"/>
              </a:ext>
            </a:extLst>
          </p:cNvPr>
          <p:cNvSpPr/>
          <p:nvPr/>
        </p:nvSpPr>
        <p:spPr>
          <a:xfrm>
            <a:off x="0" y="-3"/>
            <a:ext cx="11359299" cy="6858003"/>
          </a:xfrm>
          <a:prstGeom prst="rect">
            <a:avLst/>
          </a:prstGeom>
          <a:gradFill flip="none" rotWithShape="1">
            <a:gsLst>
              <a:gs pos="16000">
                <a:schemeClr val="bg1">
                  <a:alpha val="93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15" name="Title 1"/>
          <p:cNvSpPr>
            <a:spLocks noGrp="1"/>
          </p:cNvSpPr>
          <p:nvPr>
            <p:ph type="title"/>
          </p:nvPr>
        </p:nvSpPr>
        <p:spPr/>
        <p:txBody>
          <a:bodyPr lIns="365760" tIns="365760" rIns="365760" bIns="365760">
            <a:noAutofit/>
          </a:bodyPr>
          <a:lstStyle/>
          <a:p>
            <a:pPr>
              <a:defRPr/>
            </a:pPr>
            <a:r>
              <a:rPr lang="en-GB" sz="3730" dirty="0">
                <a:ea typeface="ＭＳ Ｐゴシック" charset="0"/>
                <a:cs typeface="ＭＳ Ｐゴシック" charset="0"/>
              </a:rPr>
              <a:t>Examples of a Need for Confidence</a:t>
            </a:r>
            <a:endParaRPr lang="en-US" sz="3730" dirty="0">
              <a:effectLst>
                <a:outerShdw blurRad="38100" dist="38100" dir="2700000" algn="tl">
                  <a:srgbClr val="000000">
                    <a:alpha val="43137"/>
                  </a:srgbClr>
                </a:outerShdw>
              </a:effectLst>
              <a:ea typeface="ＭＳ Ｐゴシック" charset="0"/>
              <a:cs typeface="ＭＳ Ｐゴシック" charset="0"/>
            </a:endParaRPr>
          </a:p>
        </p:txBody>
      </p:sp>
      <p:sp>
        <p:nvSpPr>
          <p:cNvPr id="2" name="Rectangle 1">
            <a:extLst>
              <a:ext uri="{FF2B5EF4-FFF2-40B4-BE49-F238E27FC236}">
                <a16:creationId xmlns:a16="http://schemas.microsoft.com/office/drawing/2014/main" id="{4171F3B7-08A4-A94A-86B9-E556CA03E606}"/>
              </a:ext>
            </a:extLst>
          </p:cNvPr>
          <p:cNvSpPr/>
          <p:nvPr/>
        </p:nvSpPr>
        <p:spPr>
          <a:xfrm>
            <a:off x="246433" y="1706877"/>
            <a:ext cx="4884737" cy="4414838"/>
          </a:xfrm>
          <a:prstGeom prst="rect">
            <a:avLst/>
          </a:prstGeom>
        </p:spPr>
        <p:txBody>
          <a:bodyPr/>
          <a:lstStyle/>
          <a:p>
            <a:pPr marL="228600" lvl="0" indent="-228600">
              <a:lnSpc>
                <a:spcPct val="90000"/>
              </a:lnSpc>
              <a:spcBef>
                <a:spcPts val="1200"/>
              </a:spcBef>
              <a:spcAft>
                <a:spcPts val="300"/>
              </a:spcAft>
              <a:buChar char="•"/>
            </a:pPr>
            <a:r>
              <a:rPr lang="en-US" sz="2000" dirty="0"/>
              <a:t>Someone whose failure to take proper precautions contributes to the death of a patient. He feels extremely guilty and becomes self-destructive.</a:t>
            </a:r>
          </a:p>
          <a:p>
            <a:pPr marL="228600" lvl="0" indent="-228600">
              <a:lnSpc>
                <a:spcPct val="90000"/>
              </a:lnSpc>
              <a:spcBef>
                <a:spcPts val="1200"/>
              </a:spcBef>
              <a:spcAft>
                <a:spcPts val="300"/>
              </a:spcAft>
              <a:buChar char="•"/>
            </a:pPr>
            <a:r>
              <a:rPr lang="en-US" sz="2000" dirty="0"/>
              <a:t>An individual who develops wear-and-tear stress reaction loses respect for leaders and becomes angry and irritable.</a:t>
            </a:r>
          </a:p>
          <a:p>
            <a:pPr marL="228600" lvl="0" indent="-228600">
              <a:lnSpc>
                <a:spcPct val="90000"/>
              </a:lnSpc>
              <a:spcBef>
                <a:spcPts val="1200"/>
              </a:spcBef>
              <a:spcAft>
                <a:spcPts val="300"/>
              </a:spcAft>
              <a:buChar char="•"/>
            </a:pPr>
            <a:r>
              <a:rPr lang="en-US" sz="2000" dirty="0"/>
              <a:t>Someone who is regularly exposed to significant life threat suffers lowered functioning, loses spiritual faith, and becomes depressed.</a:t>
            </a:r>
          </a:p>
        </p:txBody>
      </p:sp>
    </p:spTree>
    <p:extLst>
      <p:ext uri="{BB962C8B-B14F-4D97-AF65-F5344CB8AC3E}">
        <p14:creationId xmlns:p14="http://schemas.microsoft.com/office/powerpoint/2010/main" val="119370102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DB6B79-0ECE-F049-8917-76A8250E0194}"/>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02" b="13678"/>
          <a:stretch/>
        </p:blipFill>
        <p:spPr>
          <a:xfrm>
            <a:off x="0" y="-3"/>
            <a:ext cx="12192000" cy="6858003"/>
          </a:xfrm>
          <a:prstGeom prst="rect">
            <a:avLst/>
          </a:prstGeom>
        </p:spPr>
      </p:pic>
      <p:sp>
        <p:nvSpPr>
          <p:cNvPr id="140291" name="Title 1"/>
          <p:cNvSpPr>
            <a:spLocks noGrp="1"/>
          </p:cNvSpPr>
          <p:nvPr>
            <p:ph type="title"/>
          </p:nvPr>
        </p:nvSpPr>
        <p:spPr>
          <a:xfrm>
            <a:off x="0" y="-3"/>
            <a:ext cx="5297864" cy="1706880"/>
          </a:xfrm>
        </p:spPr>
        <p:txBody>
          <a:bodyPr lIns="365760" tIns="365760" rIns="365760" bIns="365760">
            <a:noAutofit/>
          </a:bodyPr>
          <a:lstStyle/>
          <a:p>
            <a:pPr>
              <a:defRPr/>
            </a:pPr>
            <a:r>
              <a:rPr lang="en-US" sz="3730" dirty="0">
                <a:latin typeface="+mn-lt"/>
                <a:ea typeface="ＭＳ Ｐゴシック" charset="0"/>
                <a:cs typeface="ＭＳ Ｐゴシック" charset="0"/>
              </a:rPr>
              <a:t>Confidence Example: Self-Care</a:t>
            </a:r>
          </a:p>
        </p:txBody>
      </p:sp>
      <p:sp>
        <p:nvSpPr>
          <p:cNvPr id="99330" name="Content Placeholder 2"/>
          <p:cNvSpPr>
            <a:spLocks noGrp="1"/>
          </p:cNvSpPr>
          <p:nvPr>
            <p:ph idx="4294967295"/>
          </p:nvPr>
        </p:nvSpPr>
        <p:spPr>
          <a:xfrm>
            <a:off x="5967168" y="1855556"/>
            <a:ext cx="5713658" cy="3800526"/>
          </a:xfrm>
          <a:prstGeom prst="wedgeRoundRectCallout">
            <a:avLst>
              <a:gd name="adj1" fmla="val -49016"/>
              <a:gd name="adj2" fmla="val 62500"/>
              <a:gd name="adj3" fmla="val 16667"/>
            </a:avLst>
          </a:prstGeom>
          <a:solidFill>
            <a:srgbClr val="005993"/>
          </a:solidFill>
        </p:spPr>
        <p:txBody>
          <a:bodyPr lIns="91440" tIns="91440" rIns="91440" bIns="91440" anchor="ctr">
            <a:noAutofit/>
          </a:bodyPr>
          <a:lstStyle/>
          <a:p>
            <a:pPr marL="0" indent="0">
              <a:buNone/>
            </a:pPr>
            <a:r>
              <a:rPr lang="en-US" sz="2400" dirty="0">
                <a:solidFill>
                  <a:schemeClr val="bg1"/>
                </a:solidFill>
                <a:latin typeface="+mn-lt"/>
              </a:rPr>
              <a:t>“Sometimes you have to do some self-talk, because there’s only so much you can do and you’re not going to change someone trying to blame things on you, so you have to be comfortable in saying, ‘I know that I did everything that I could.’ No matter how somebody else sees it, I have to get to the point where I’m okay with others thinking that I didn’t do my job. I know I did my job.”</a:t>
            </a:r>
            <a:endParaRPr lang="en-US" sz="2400" dirty="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30134583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D170C2-4092-D348-B450-24BBC1007AF7}"/>
              </a:ext>
            </a:extLst>
          </p:cNvPr>
          <p:cNvPicPr>
            <a:picLocks noChangeAspect="1"/>
          </p:cNvPicPr>
          <p:nvPr/>
        </p:nvPicPr>
        <p:blipFill rotWithShape="1">
          <a:blip r:embed="rId3">
            <a:alphaModFix amt="67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702" b="13678"/>
          <a:stretch/>
        </p:blipFill>
        <p:spPr>
          <a:xfrm>
            <a:off x="0" y="-3"/>
            <a:ext cx="12192000" cy="6858003"/>
          </a:xfrm>
          <a:prstGeom prst="rect">
            <a:avLst/>
          </a:prstGeom>
        </p:spPr>
      </p:pic>
      <p:sp>
        <p:nvSpPr>
          <p:cNvPr id="97283" name="Title 1"/>
          <p:cNvSpPr>
            <a:spLocks noGrp="1"/>
          </p:cNvSpPr>
          <p:nvPr>
            <p:ph type="title"/>
          </p:nvPr>
        </p:nvSpPr>
        <p:spPr>
          <a:xfrm>
            <a:off x="0" y="-3"/>
            <a:ext cx="5470689" cy="1706880"/>
          </a:xfrm>
        </p:spPr>
        <p:txBody>
          <a:bodyPr lIns="365760" tIns="365760" rIns="365760" bIns="365760">
            <a:noAutofit/>
          </a:bodyPr>
          <a:lstStyle/>
          <a:p>
            <a:pPr>
              <a:defRPr/>
            </a:pPr>
            <a:r>
              <a:rPr lang="en-US" sz="3730" dirty="0">
                <a:ea typeface="ＭＳ Ｐゴシック" charset="0"/>
                <a:cs typeface="ＭＳ Ｐゴシック" charset="0"/>
              </a:rPr>
              <a:t>Confidence Example: Coworker Support</a:t>
            </a:r>
          </a:p>
        </p:txBody>
      </p:sp>
      <p:sp>
        <p:nvSpPr>
          <p:cNvPr id="76802" name="Content Placeholder 2"/>
          <p:cNvSpPr>
            <a:spLocks noGrp="1"/>
          </p:cNvSpPr>
          <p:nvPr>
            <p:ph idx="4294967295"/>
          </p:nvPr>
        </p:nvSpPr>
        <p:spPr>
          <a:xfrm>
            <a:off x="479752" y="2328743"/>
            <a:ext cx="5732511" cy="3760973"/>
          </a:xfrm>
          <a:prstGeom prst="wedgeRoundRectCallout">
            <a:avLst>
              <a:gd name="adj1" fmla="val 45984"/>
              <a:gd name="adj2" fmla="val 54372"/>
              <a:gd name="adj3" fmla="val 16667"/>
            </a:avLst>
          </a:prstGeom>
          <a:solidFill>
            <a:srgbClr val="005993"/>
          </a:solidFill>
        </p:spPr>
        <p:txBody>
          <a:bodyPr lIns="91440" tIns="91440" rIns="91440" bIns="91440" anchor="ctr">
            <a:noAutofit/>
          </a:bodyPr>
          <a:lstStyle/>
          <a:p>
            <a:pPr marL="0" indent="0">
              <a:buNone/>
            </a:pPr>
            <a:r>
              <a:rPr lang="en-US" sz="2400" dirty="0">
                <a:solidFill>
                  <a:schemeClr val="bg1"/>
                </a:solidFill>
              </a:rPr>
              <a:t>“There was a time where I dropped the ball. It was not earth-shattering, but it was significant. I was completely unable to connect the dots at all until one day my supervisor talked to me and said, ‘During that same time period, your mom had been terminally ill and then passed away.’ As obvious as it should have been, I was not able to see the connection until he said that to me.”</a:t>
            </a:r>
          </a:p>
        </p:txBody>
      </p:sp>
    </p:spTree>
    <p:extLst>
      <p:ext uri="{BB962C8B-B14F-4D97-AF65-F5344CB8AC3E}">
        <p14:creationId xmlns:p14="http://schemas.microsoft.com/office/powerpoint/2010/main" val="19556125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95B64-C5AE-CD42-BA3C-6E83719ABD4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8216" r="31547" b="24742"/>
          <a:stretch/>
        </p:blipFill>
        <p:spPr>
          <a:xfrm>
            <a:off x="-1" y="-1"/>
            <a:ext cx="12192001" cy="6858001"/>
          </a:xfrm>
          <a:prstGeom prst="rect">
            <a:avLst/>
          </a:prstGeom>
        </p:spPr>
      </p:pic>
      <p:sp>
        <p:nvSpPr>
          <p:cNvPr id="81922" name="Rectangle 4"/>
          <p:cNvSpPr>
            <a:spLocks noGrp="1" noChangeArrowheads="1"/>
          </p:cNvSpPr>
          <p:nvPr>
            <p:ph type="title"/>
          </p:nvPr>
        </p:nvSpPr>
        <p:spPr/>
        <p:txBody>
          <a:bodyPr vert="horz" lIns="365760" tIns="365760" rIns="365760" bIns="365760" numCol="1" rtlCol="0" anchor="t" anchorCtr="0" compatLnSpc="1">
            <a:prstTxWarp prst="textNoShape">
              <a:avLst/>
            </a:prstTxWarp>
            <a:noAutofit/>
          </a:bodyPr>
          <a:lstStyle/>
          <a:p>
            <a:pPr>
              <a:defRPr/>
            </a:pPr>
            <a:r>
              <a:rPr lang="en-US" sz="3730" dirty="0"/>
              <a:t>SFA Effect on Organizations</a:t>
            </a:r>
          </a:p>
        </p:txBody>
      </p:sp>
      <p:sp>
        <p:nvSpPr>
          <p:cNvPr id="6" name="Rounded Rectangular Callout 5">
            <a:extLst>
              <a:ext uri="{FF2B5EF4-FFF2-40B4-BE49-F238E27FC236}">
                <a16:creationId xmlns:a16="http://schemas.microsoft.com/office/drawing/2014/main" id="{ABE2C294-F64E-A34D-8569-816DDEBBAFF3}"/>
              </a:ext>
            </a:extLst>
          </p:cNvPr>
          <p:cNvSpPr/>
          <p:nvPr/>
        </p:nvSpPr>
        <p:spPr>
          <a:xfrm>
            <a:off x="606723" y="1301447"/>
            <a:ext cx="5489276" cy="5079475"/>
          </a:xfrm>
          <a:prstGeom prst="wedgeRoundRectCallout">
            <a:avLst>
              <a:gd name="adj1" fmla="val -48315"/>
              <a:gd name="adj2" fmla="val 55479"/>
              <a:gd name="adj3" fmla="val 16667"/>
            </a:avLst>
          </a:prstGeom>
          <a:solidFill>
            <a:srgbClr val="005993"/>
          </a:solidFill>
        </p:spPr>
        <p:txBody>
          <a:bodyPr vert="horz" lIns="91440" tIns="91440" rIns="91440" bIns="91440" rtlCol="0">
            <a:noAutofit/>
          </a:bodyPr>
          <a:lstStyle/>
          <a:p>
            <a:pPr>
              <a:lnSpc>
                <a:spcPct val="90000"/>
              </a:lnSpc>
              <a:spcAft>
                <a:spcPts val="600"/>
              </a:spcAft>
            </a:pPr>
            <a:r>
              <a:rPr lang="en-US" sz="2000" dirty="0">
                <a:solidFill>
                  <a:schemeClr val="bg1"/>
                </a:solidFill>
              </a:rPr>
              <a:t>“SFA creates an improved ability to identify issues, come together, and problem solve solutions. It calls attention to systems level issues that are problematic for the workforce. Rather than managers worrying that if they ask what’s going wrong, they will have to fix it, it’s more about having a dialogue. For instance, staff can report that there are activities or issues that are putting them into the orange. Then those issues can float up and be discussed. A department is in orange because… The hospital is in orange because…  It’s not the old model of sucking it up, taking two breaths, and going back to work. It’s a model of identifying and addressing issues as a team.” </a:t>
            </a:r>
          </a:p>
        </p:txBody>
      </p:sp>
    </p:spTree>
    <p:extLst>
      <p:ext uri="{BB962C8B-B14F-4D97-AF65-F5344CB8AC3E}">
        <p14:creationId xmlns:p14="http://schemas.microsoft.com/office/powerpoint/2010/main" val="40776716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CCA42E-AB71-0443-A335-E2F5302A3F98}"/>
              </a:ext>
            </a:extLst>
          </p:cNvPr>
          <p:cNvPicPr>
            <a:picLocks noChangeAspect="1"/>
          </p:cNvPicPr>
          <p:nvPr/>
        </p:nvPicPr>
        <p:blipFill rotWithShape="1">
          <a:blip r:embed="rId3">
            <a:extLst>
              <a:ext uri="{28A0092B-C50C-407E-A947-70E740481C1C}">
                <a14:useLocalDpi xmlns:a14="http://schemas.microsoft.com/office/drawing/2010/main" val="0"/>
              </a:ext>
            </a:extLst>
          </a:blip>
          <a:srcRect t="15380"/>
          <a:stretch/>
        </p:blipFill>
        <p:spPr>
          <a:xfrm>
            <a:off x="0" y="-3"/>
            <a:ext cx="12192000" cy="6858004"/>
          </a:xfrm>
          <a:prstGeom prst="rect">
            <a:avLst/>
          </a:prstGeom>
        </p:spPr>
      </p:pic>
      <p:sp>
        <p:nvSpPr>
          <p:cNvPr id="140291" name="Title 1"/>
          <p:cNvSpPr>
            <a:spLocks noGrp="1"/>
          </p:cNvSpPr>
          <p:nvPr>
            <p:ph type="title"/>
          </p:nvPr>
        </p:nvSpPr>
        <p:spPr>
          <a:xfrm>
            <a:off x="0" y="-4"/>
            <a:ext cx="12192000" cy="3429003"/>
          </a:xfrm>
          <a:gradFill flip="none" rotWithShape="1">
            <a:gsLst>
              <a:gs pos="16000">
                <a:schemeClr val="bg1">
                  <a:alpha val="89000"/>
                </a:schemeClr>
              </a:gs>
              <a:gs pos="100000">
                <a:schemeClr val="bg1">
                  <a:alpha val="0"/>
                </a:schemeClr>
              </a:gs>
            </a:gsLst>
            <a:lin ang="5400000" scaled="1"/>
            <a:tileRect/>
          </a:gradFill>
        </p:spPr>
        <p:txBody>
          <a:bodyPr anchor="t" anchorCtr="0">
            <a:noAutofit/>
          </a:bodyPr>
          <a:lstStyle/>
          <a:p>
            <a:r>
              <a:rPr lang="en-US" dirty="0">
                <a:ea typeface="ＭＳ Ｐゴシック" charset="0"/>
                <a:cs typeface="ＭＳ Ｐゴシック" charset="0"/>
              </a:rPr>
              <a:t>Characteristics of Stress First Aid</a:t>
            </a:r>
          </a:p>
        </p:txBody>
      </p:sp>
      <p:sp>
        <p:nvSpPr>
          <p:cNvPr id="4" name="Rectangle 3">
            <a:extLst>
              <a:ext uri="{FF2B5EF4-FFF2-40B4-BE49-F238E27FC236}">
                <a16:creationId xmlns:a16="http://schemas.microsoft.com/office/drawing/2014/main" id="{1A269C23-49A1-B848-AE01-2D89BFE59227}"/>
              </a:ext>
            </a:extLst>
          </p:cNvPr>
          <p:cNvSpPr/>
          <p:nvPr/>
        </p:nvSpPr>
        <p:spPr>
          <a:xfrm>
            <a:off x="356212" y="3667269"/>
            <a:ext cx="2103120" cy="14630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Flexibility and “tiny steps” are emphasized</a:t>
            </a:r>
          </a:p>
        </p:txBody>
      </p:sp>
      <p:sp>
        <p:nvSpPr>
          <p:cNvPr id="5" name="Rectangle 4">
            <a:extLst>
              <a:ext uri="{FF2B5EF4-FFF2-40B4-BE49-F238E27FC236}">
                <a16:creationId xmlns:a16="http://schemas.microsoft.com/office/drawing/2014/main" id="{B5228205-716F-6D45-88BB-32A111255C0F}"/>
              </a:ext>
            </a:extLst>
          </p:cNvPr>
          <p:cNvSpPr/>
          <p:nvPr/>
        </p:nvSpPr>
        <p:spPr>
          <a:xfrm>
            <a:off x="2700326" y="3667269"/>
            <a:ext cx="2103120" cy="1463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Timing and context are important</a:t>
            </a:r>
          </a:p>
        </p:txBody>
      </p:sp>
      <p:sp>
        <p:nvSpPr>
          <p:cNvPr id="6" name="Rectangle 5">
            <a:extLst>
              <a:ext uri="{FF2B5EF4-FFF2-40B4-BE49-F238E27FC236}">
                <a16:creationId xmlns:a16="http://schemas.microsoft.com/office/drawing/2014/main" id="{B7BE1631-855E-9B41-B375-9A718CD0DBD5}"/>
              </a:ext>
            </a:extLst>
          </p:cNvPr>
          <p:cNvSpPr/>
          <p:nvPr/>
        </p:nvSpPr>
        <p:spPr>
          <a:xfrm>
            <a:off x="7388554" y="3676063"/>
            <a:ext cx="2103120" cy="14630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algn="ctr"/>
            <a:r>
              <a:rPr lang="en-US" sz="2000" dirty="0"/>
              <a:t>SFA is not meant to address all ranges of issues</a:t>
            </a:r>
          </a:p>
        </p:txBody>
      </p:sp>
      <p:sp>
        <p:nvSpPr>
          <p:cNvPr id="7" name="Rectangle 6">
            <a:extLst>
              <a:ext uri="{FF2B5EF4-FFF2-40B4-BE49-F238E27FC236}">
                <a16:creationId xmlns:a16="http://schemas.microsoft.com/office/drawing/2014/main" id="{D3935AED-3459-704C-8FA6-20BCC899D0D9}"/>
              </a:ext>
            </a:extLst>
          </p:cNvPr>
          <p:cNvSpPr/>
          <p:nvPr/>
        </p:nvSpPr>
        <p:spPr>
          <a:xfrm>
            <a:off x="5044440" y="3676063"/>
            <a:ext cx="2103120" cy="14630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Mentoring and problem solving are highlighted</a:t>
            </a:r>
          </a:p>
        </p:txBody>
      </p:sp>
      <p:sp>
        <p:nvSpPr>
          <p:cNvPr id="8" name="Rectangle 7">
            <a:extLst>
              <a:ext uri="{FF2B5EF4-FFF2-40B4-BE49-F238E27FC236}">
                <a16:creationId xmlns:a16="http://schemas.microsoft.com/office/drawing/2014/main" id="{1E281129-CDC8-D64F-B5E6-13A04E06750E}"/>
              </a:ext>
            </a:extLst>
          </p:cNvPr>
          <p:cNvSpPr/>
          <p:nvPr/>
        </p:nvSpPr>
        <p:spPr>
          <a:xfrm>
            <a:off x="9732668" y="3676063"/>
            <a:ext cx="2103120" cy="14630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r>
              <a:rPr lang="en-US" sz="2000" dirty="0"/>
              <a:t>Bridging to higher care is recommended when indicated</a:t>
            </a:r>
          </a:p>
        </p:txBody>
      </p:sp>
    </p:spTree>
    <p:extLst>
      <p:ext uri="{BB962C8B-B14F-4D97-AF65-F5344CB8AC3E}">
        <p14:creationId xmlns:p14="http://schemas.microsoft.com/office/powerpoint/2010/main" val="20750245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B75003A-8CE3-0140-88C6-4AB10DE1E11B}"/>
              </a:ext>
            </a:extLst>
          </p:cNvPr>
          <p:cNvPicPr>
            <a:picLocks noChangeAspect="1"/>
          </p:cNvPicPr>
          <p:nvPr/>
        </p:nvPicPr>
        <p:blipFill rotWithShape="1">
          <a:blip r:embed="rId3">
            <a:alphaModFix amt="59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708" t="21597" r="11357" b="6531"/>
          <a:stretch/>
        </p:blipFill>
        <p:spPr>
          <a:xfrm>
            <a:off x="0" y="-5"/>
            <a:ext cx="12192000" cy="6858004"/>
          </a:xfrm>
          <a:prstGeom prst="rect">
            <a:avLst/>
          </a:prstGeom>
        </p:spPr>
      </p:pic>
      <p:sp>
        <p:nvSpPr>
          <p:cNvPr id="10241" name="Title 1"/>
          <p:cNvSpPr>
            <a:spLocks noGrp="1"/>
          </p:cNvSpPr>
          <p:nvPr>
            <p:ph type="title"/>
          </p:nvPr>
        </p:nvSpPr>
        <p:spPr/>
        <p:txBody>
          <a:bodyPr anchor="ctr">
            <a:normAutofit/>
          </a:bodyPr>
          <a:lstStyle/>
          <a:p>
            <a:r>
              <a:rPr lang="en-US" dirty="0">
                <a:ea typeface="ヒラギノ角ゴ Pro W3" charset="0"/>
                <a:cs typeface="ヒラギノ角ゴ Pro W3" charset="0"/>
              </a:rPr>
              <a:t>SFA Key Points</a:t>
            </a:r>
          </a:p>
        </p:txBody>
      </p:sp>
      <p:sp>
        <p:nvSpPr>
          <p:cNvPr id="23" name="Rectangle 22">
            <a:extLst>
              <a:ext uri="{FF2B5EF4-FFF2-40B4-BE49-F238E27FC236}">
                <a16:creationId xmlns:a16="http://schemas.microsoft.com/office/drawing/2014/main" id="{616DBEF9-021E-DD48-8F7C-9265E45474E4}"/>
              </a:ext>
            </a:extLst>
          </p:cNvPr>
          <p:cNvSpPr/>
          <p:nvPr/>
        </p:nvSpPr>
        <p:spPr>
          <a:xfrm>
            <a:off x="1165281" y="4661182"/>
            <a:ext cx="2651760" cy="11887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Flexibility and “tiny steps” are emphasized</a:t>
            </a:r>
          </a:p>
        </p:txBody>
      </p:sp>
      <p:sp>
        <p:nvSpPr>
          <p:cNvPr id="24" name="Rectangle 23">
            <a:extLst>
              <a:ext uri="{FF2B5EF4-FFF2-40B4-BE49-F238E27FC236}">
                <a16:creationId xmlns:a16="http://schemas.microsoft.com/office/drawing/2014/main" id="{D4FEE3CF-456D-FA49-B713-738077222612}"/>
              </a:ext>
            </a:extLst>
          </p:cNvPr>
          <p:cNvSpPr/>
          <p:nvPr/>
        </p:nvSpPr>
        <p:spPr>
          <a:xfrm>
            <a:off x="4565079" y="2970957"/>
            <a:ext cx="2651760" cy="11887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Timing and context are important</a:t>
            </a:r>
          </a:p>
        </p:txBody>
      </p:sp>
      <p:sp>
        <p:nvSpPr>
          <p:cNvPr id="25" name="Rectangle 24">
            <a:extLst>
              <a:ext uri="{FF2B5EF4-FFF2-40B4-BE49-F238E27FC236}">
                <a16:creationId xmlns:a16="http://schemas.microsoft.com/office/drawing/2014/main" id="{26FA1B32-696E-4B4A-B760-9E73DCA5BDC4}"/>
              </a:ext>
            </a:extLst>
          </p:cNvPr>
          <p:cNvSpPr/>
          <p:nvPr/>
        </p:nvSpPr>
        <p:spPr>
          <a:xfrm>
            <a:off x="7964877" y="2979751"/>
            <a:ext cx="2651760" cy="11887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algn="ctr"/>
            <a:r>
              <a:rPr lang="en-US" sz="2000" dirty="0"/>
              <a:t>SFA is not meant to address all ranges of issues</a:t>
            </a:r>
          </a:p>
        </p:txBody>
      </p:sp>
      <p:sp>
        <p:nvSpPr>
          <p:cNvPr id="26" name="Rectangle 25">
            <a:extLst>
              <a:ext uri="{FF2B5EF4-FFF2-40B4-BE49-F238E27FC236}">
                <a16:creationId xmlns:a16="http://schemas.microsoft.com/office/drawing/2014/main" id="{8C1C7838-DA30-954F-BDCE-88731283E435}"/>
              </a:ext>
            </a:extLst>
          </p:cNvPr>
          <p:cNvSpPr/>
          <p:nvPr/>
        </p:nvSpPr>
        <p:spPr>
          <a:xfrm>
            <a:off x="4565079" y="4669976"/>
            <a:ext cx="2651760" cy="11887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Mentoring and problem solving are highlighted</a:t>
            </a:r>
          </a:p>
        </p:txBody>
      </p:sp>
      <p:sp>
        <p:nvSpPr>
          <p:cNvPr id="27" name="Rectangle 26">
            <a:extLst>
              <a:ext uri="{FF2B5EF4-FFF2-40B4-BE49-F238E27FC236}">
                <a16:creationId xmlns:a16="http://schemas.microsoft.com/office/drawing/2014/main" id="{BD911BB2-CE70-2648-A047-FBD8568D5E22}"/>
              </a:ext>
            </a:extLst>
          </p:cNvPr>
          <p:cNvSpPr/>
          <p:nvPr/>
        </p:nvSpPr>
        <p:spPr>
          <a:xfrm>
            <a:off x="7964877" y="4669976"/>
            <a:ext cx="2651760" cy="118872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r>
              <a:rPr lang="en-US" sz="2000" dirty="0"/>
              <a:t>Bridging to higher care is recommended when indicated</a:t>
            </a:r>
          </a:p>
        </p:txBody>
      </p:sp>
      <p:sp>
        <p:nvSpPr>
          <p:cNvPr id="28" name="Rectangle 27">
            <a:extLst>
              <a:ext uri="{FF2B5EF4-FFF2-40B4-BE49-F238E27FC236}">
                <a16:creationId xmlns:a16="http://schemas.microsoft.com/office/drawing/2014/main" id="{790D7531-A744-D84A-B14D-1BC417A27455}"/>
              </a:ext>
            </a:extLst>
          </p:cNvPr>
          <p:cNvSpPr/>
          <p:nvPr/>
        </p:nvSpPr>
        <p:spPr>
          <a:xfrm>
            <a:off x="1165281" y="2951079"/>
            <a:ext cx="2651760" cy="11887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91440" rtlCol="0" anchor="t" anchorCtr="0"/>
          <a:lstStyle/>
          <a:p>
            <a:pPr lvl="0" algn="ctr">
              <a:lnSpc>
                <a:spcPct val="100000"/>
              </a:lnSpc>
            </a:pPr>
            <a:r>
              <a:rPr lang="en-US" sz="2000" dirty="0"/>
              <a:t>Tone is collaborative, experimental, non-judgmental</a:t>
            </a:r>
          </a:p>
        </p:txBody>
      </p:sp>
    </p:spTree>
    <p:extLst>
      <p:ext uri="{BB962C8B-B14F-4D97-AF65-F5344CB8AC3E}">
        <p14:creationId xmlns:p14="http://schemas.microsoft.com/office/powerpoint/2010/main" val="29945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title"/>
          </p:nvPr>
        </p:nvSpPr>
        <p:spPr/>
        <p:txBody>
          <a:bodyPr vert="horz" lIns="365760" tIns="365760" rIns="365760" bIns="365760" rtlCol="0" anchor="t" anchorCtr="0">
            <a:noAutofit/>
          </a:bodyPr>
          <a:lstStyle/>
          <a:p>
            <a:r>
              <a:rPr lang="en-US" kern="1200" dirty="0">
                <a:solidFill>
                  <a:schemeClr val="tx1"/>
                </a:solidFill>
                <a:latin typeface="+mn-lt"/>
                <a:ea typeface="+mj-ea"/>
                <a:cs typeface="+mj-cs"/>
              </a:rPr>
              <a:t>Next Steps</a:t>
            </a:r>
          </a:p>
        </p:txBody>
      </p:sp>
      <p:pic>
        <p:nvPicPr>
          <p:cNvPr id="4" name="Picture 3">
            <a:extLst>
              <a:ext uri="{FF2B5EF4-FFF2-40B4-BE49-F238E27FC236}">
                <a16:creationId xmlns:a16="http://schemas.microsoft.com/office/drawing/2014/main" id="{77441F3F-6643-804A-8C03-CC3B0644B15F}"/>
              </a:ext>
            </a:extLst>
          </p:cNvPr>
          <p:cNvPicPr>
            <a:picLocks noChangeAspect="1"/>
          </p:cNvPicPr>
          <p:nvPr/>
        </p:nvPicPr>
        <p:blipFill>
          <a:blip r:embed="rId3">
            <a:extLst>
              <a:ext uri="{28A0092B-C50C-407E-A947-70E740481C1C}">
                <a14:useLocalDpi xmlns:a14="http://schemas.microsoft.com/office/drawing/2010/main" val="0"/>
              </a:ext>
            </a:extLst>
          </a:blip>
          <a:srcRect t="11103" b="11103"/>
          <a:stretch/>
        </p:blipFill>
        <p:spPr>
          <a:xfrm>
            <a:off x="6342861" y="2168542"/>
            <a:ext cx="5297747" cy="2739634"/>
          </a:xfrm>
          <a:prstGeom prst="rect">
            <a:avLst/>
          </a:prstGeom>
        </p:spPr>
      </p:pic>
      <p:sp>
        <p:nvSpPr>
          <p:cNvPr id="5" name="TextBox 4">
            <a:extLst>
              <a:ext uri="{FF2B5EF4-FFF2-40B4-BE49-F238E27FC236}">
                <a16:creationId xmlns:a16="http://schemas.microsoft.com/office/drawing/2014/main" id="{B3B7B9FB-350A-F34E-8285-39EC6B36B901}"/>
              </a:ext>
            </a:extLst>
          </p:cNvPr>
          <p:cNvSpPr txBox="1"/>
          <p:nvPr/>
        </p:nvSpPr>
        <p:spPr>
          <a:xfrm>
            <a:off x="6342861" y="1706877"/>
            <a:ext cx="5294376" cy="461665"/>
          </a:xfrm>
          <a:prstGeom prst="rect">
            <a:avLst/>
          </a:prstGeom>
          <a:solidFill>
            <a:srgbClr val="005993"/>
          </a:solidFill>
        </p:spPr>
        <p:txBody>
          <a:bodyPr wrap="square" rtlCol="0">
            <a:spAutoFit/>
          </a:bodyPr>
          <a:lstStyle/>
          <a:p>
            <a:pPr algn="ctr"/>
            <a:r>
              <a:rPr lang="en-US" sz="2400" dirty="0">
                <a:solidFill>
                  <a:schemeClr val="bg1"/>
                </a:solidFill>
              </a:rPr>
              <a:t>Support</a:t>
            </a:r>
          </a:p>
        </p:txBody>
      </p:sp>
      <p:sp>
        <p:nvSpPr>
          <p:cNvPr id="6" name="TextBox 5">
            <a:extLst>
              <a:ext uri="{FF2B5EF4-FFF2-40B4-BE49-F238E27FC236}">
                <a16:creationId xmlns:a16="http://schemas.microsoft.com/office/drawing/2014/main" id="{8C07FBC4-F957-8043-8B22-338052E35AF3}"/>
              </a:ext>
            </a:extLst>
          </p:cNvPr>
          <p:cNvSpPr txBox="1"/>
          <p:nvPr/>
        </p:nvSpPr>
        <p:spPr>
          <a:xfrm>
            <a:off x="656742" y="1706877"/>
            <a:ext cx="5282365" cy="461665"/>
          </a:xfrm>
          <a:prstGeom prst="rect">
            <a:avLst/>
          </a:prstGeom>
          <a:solidFill>
            <a:srgbClr val="005993"/>
          </a:solidFill>
        </p:spPr>
        <p:txBody>
          <a:bodyPr wrap="square" rtlCol="0">
            <a:spAutoFit/>
          </a:bodyPr>
          <a:lstStyle/>
          <a:p>
            <a:pPr algn="ctr"/>
            <a:r>
              <a:rPr lang="en-US" sz="2400" dirty="0">
                <a:solidFill>
                  <a:schemeClr val="bg1"/>
                </a:solidFill>
              </a:rPr>
              <a:t>Training</a:t>
            </a:r>
          </a:p>
        </p:txBody>
      </p:sp>
      <p:pic>
        <p:nvPicPr>
          <p:cNvPr id="7" name="Picture 6">
            <a:extLst>
              <a:ext uri="{FF2B5EF4-FFF2-40B4-BE49-F238E27FC236}">
                <a16:creationId xmlns:a16="http://schemas.microsoft.com/office/drawing/2014/main" id="{B70CB387-04B2-774B-9678-741173285480}"/>
              </a:ext>
            </a:extLst>
          </p:cNvPr>
          <p:cNvPicPr>
            <a:picLocks noChangeAspect="1"/>
          </p:cNvPicPr>
          <p:nvPr/>
        </p:nvPicPr>
        <p:blipFill rotWithShape="1">
          <a:blip r:embed="rId4">
            <a:extLst>
              <a:ext uri="{28A0092B-C50C-407E-A947-70E740481C1C}">
                <a14:useLocalDpi xmlns:a14="http://schemas.microsoft.com/office/drawing/2010/main" val="0"/>
              </a:ext>
            </a:extLst>
          </a:blip>
          <a:srcRect l="-1" r="109" b="21978"/>
          <a:stretch/>
        </p:blipFill>
        <p:spPr>
          <a:xfrm>
            <a:off x="662514" y="2168543"/>
            <a:ext cx="5276593" cy="2739634"/>
          </a:xfrm>
          <a:prstGeom prst="rect">
            <a:avLst/>
          </a:prstGeom>
        </p:spPr>
      </p:pic>
    </p:spTree>
    <p:extLst>
      <p:ext uri="{BB962C8B-B14F-4D97-AF65-F5344CB8AC3E}">
        <p14:creationId xmlns:p14="http://schemas.microsoft.com/office/powerpoint/2010/main" val="300651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66257-0335-4149-B297-A9CC4D2D3096}"/>
              </a:ext>
            </a:extLst>
          </p:cNvPr>
          <p:cNvPicPr>
            <a:picLocks noChangeAspect="1"/>
          </p:cNvPicPr>
          <p:nvPr/>
        </p:nvPicPr>
        <p:blipFill rotWithShape="1">
          <a:blip r:embed="rId3">
            <a:alphaModFix amt="59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708" t="21597" r="11357" b="6531"/>
          <a:stretch/>
        </p:blipFill>
        <p:spPr>
          <a:xfrm>
            <a:off x="0" y="-5"/>
            <a:ext cx="12192000" cy="6858004"/>
          </a:xfrm>
          <a:prstGeom prst="rect">
            <a:avLst/>
          </a:prstGeom>
        </p:spPr>
      </p:pic>
      <p:sp>
        <p:nvSpPr>
          <p:cNvPr id="10241" name="Title 1"/>
          <p:cNvSpPr>
            <a:spLocks noGrp="1"/>
          </p:cNvSpPr>
          <p:nvPr>
            <p:ph type="title"/>
          </p:nvPr>
        </p:nvSpPr>
        <p:spPr/>
        <p:txBody>
          <a:bodyPr>
            <a:noAutofit/>
          </a:bodyPr>
          <a:lstStyle/>
          <a:p>
            <a:r>
              <a:rPr lang="en-US" dirty="0">
                <a:latin typeface="+mn-lt"/>
                <a:ea typeface="ヒラギノ角ゴ Pro W3" charset="0"/>
                <a:cs typeface="ヒラギノ角ゴ Pro W3" charset="0"/>
              </a:rPr>
              <a:t>How is Stress First Aid Different? </a:t>
            </a:r>
          </a:p>
        </p:txBody>
      </p:sp>
      <p:sp>
        <p:nvSpPr>
          <p:cNvPr id="4" name="Freeform 3">
            <a:extLst>
              <a:ext uri="{FF2B5EF4-FFF2-40B4-BE49-F238E27FC236}">
                <a16:creationId xmlns:a16="http://schemas.microsoft.com/office/drawing/2014/main" id="{8C15AF62-09BB-864F-A1DB-AC1D96792735}"/>
              </a:ext>
            </a:extLst>
          </p:cNvPr>
          <p:cNvSpPr/>
          <p:nvPr/>
        </p:nvSpPr>
        <p:spPr>
          <a:xfrm>
            <a:off x="569626" y="3123960"/>
            <a:ext cx="5120640" cy="2799762"/>
          </a:xfrm>
          <a:custGeom>
            <a:avLst/>
            <a:gdLst>
              <a:gd name="connsiteX0" fmla="*/ 0 w 12192000"/>
              <a:gd name="connsiteY0" fmla="*/ 0 h 2316956"/>
              <a:gd name="connsiteX1" fmla="*/ 12192000 w 12192000"/>
              <a:gd name="connsiteY1" fmla="*/ 0 h 2316956"/>
              <a:gd name="connsiteX2" fmla="*/ 12192000 w 12192000"/>
              <a:gd name="connsiteY2" fmla="*/ 2316956 h 2316956"/>
              <a:gd name="connsiteX3" fmla="*/ 0 w 12192000"/>
              <a:gd name="connsiteY3" fmla="*/ 2316956 h 2316956"/>
              <a:gd name="connsiteX4" fmla="*/ 0 w 12192000"/>
              <a:gd name="connsiteY4" fmla="*/ 0 h 231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316956">
                <a:moveTo>
                  <a:pt x="0" y="0"/>
                </a:moveTo>
                <a:lnTo>
                  <a:pt x="12192000" y="0"/>
                </a:lnTo>
                <a:lnTo>
                  <a:pt x="12192000" y="2316956"/>
                </a:lnTo>
                <a:lnTo>
                  <a:pt x="0" y="2316956"/>
                </a:lnTo>
                <a:lnTo>
                  <a:pt x="0" y="0"/>
                </a:lnTo>
                <a:close/>
              </a:path>
            </a:pathLst>
          </a:custGeom>
          <a:solidFill>
            <a:srgbClr val="00599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t" anchorCtr="0">
            <a:noAutofit/>
          </a:bodyPr>
          <a:lstStyle/>
          <a:p>
            <a:pPr marL="0" lvl="0" indent="0" algn="l" defTabSz="1644650">
              <a:lnSpc>
                <a:spcPct val="90000"/>
              </a:lnSpc>
              <a:spcBef>
                <a:spcPct val="0"/>
              </a:spcBef>
              <a:spcAft>
                <a:spcPct val="35000"/>
              </a:spcAft>
              <a:buNone/>
            </a:pPr>
            <a:r>
              <a:rPr lang="en-US" sz="2400" kern="1200" dirty="0">
                <a:solidFill>
                  <a:schemeClr val="bg1"/>
                </a:solidFill>
              </a:rPr>
              <a:t>Rather than prescriptively telling people </a:t>
            </a:r>
            <a:r>
              <a:rPr lang="en-US" sz="2400" b="1" i="1" kern="1200" dirty="0">
                <a:solidFill>
                  <a:schemeClr val="bg1"/>
                </a:solidFill>
              </a:rPr>
              <a:t>how</a:t>
            </a:r>
            <a:r>
              <a:rPr lang="en-US" sz="2400" kern="1200" dirty="0">
                <a:solidFill>
                  <a:schemeClr val="bg1"/>
                </a:solidFill>
              </a:rPr>
              <a:t> they should support each other, SFA highlights the </a:t>
            </a:r>
            <a:r>
              <a:rPr lang="en-US" sz="2400" b="1" i="1" kern="1200" dirty="0">
                <a:solidFill>
                  <a:schemeClr val="bg1"/>
                </a:solidFill>
              </a:rPr>
              <a:t>importance</a:t>
            </a:r>
            <a:r>
              <a:rPr lang="en-US" sz="2400" kern="1200" dirty="0">
                <a:solidFill>
                  <a:schemeClr val="bg1"/>
                </a:solidFill>
              </a:rPr>
              <a:t> of coworker support, which can often only arise in the unspoken understandings that result from working together. </a:t>
            </a:r>
          </a:p>
        </p:txBody>
      </p:sp>
      <p:sp>
        <p:nvSpPr>
          <p:cNvPr id="6" name="Freeform 5">
            <a:extLst>
              <a:ext uri="{FF2B5EF4-FFF2-40B4-BE49-F238E27FC236}">
                <a16:creationId xmlns:a16="http://schemas.microsoft.com/office/drawing/2014/main" id="{D079F32F-BF42-C84C-B67A-2782957E8B87}"/>
              </a:ext>
            </a:extLst>
          </p:cNvPr>
          <p:cNvSpPr/>
          <p:nvPr/>
        </p:nvSpPr>
        <p:spPr>
          <a:xfrm>
            <a:off x="6525720" y="3123960"/>
            <a:ext cx="5120640" cy="2799762"/>
          </a:xfrm>
          <a:custGeom>
            <a:avLst/>
            <a:gdLst>
              <a:gd name="connsiteX0" fmla="*/ 0 w 12192000"/>
              <a:gd name="connsiteY0" fmla="*/ 0 h 2316956"/>
              <a:gd name="connsiteX1" fmla="*/ 12192000 w 12192000"/>
              <a:gd name="connsiteY1" fmla="*/ 0 h 2316956"/>
              <a:gd name="connsiteX2" fmla="*/ 12192000 w 12192000"/>
              <a:gd name="connsiteY2" fmla="*/ 2316956 h 2316956"/>
              <a:gd name="connsiteX3" fmla="*/ 0 w 12192000"/>
              <a:gd name="connsiteY3" fmla="*/ 2316956 h 2316956"/>
              <a:gd name="connsiteX4" fmla="*/ 0 w 12192000"/>
              <a:gd name="connsiteY4" fmla="*/ 0 h 2316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316956">
                <a:moveTo>
                  <a:pt x="0" y="0"/>
                </a:moveTo>
                <a:lnTo>
                  <a:pt x="12192000" y="0"/>
                </a:lnTo>
                <a:lnTo>
                  <a:pt x="12192000" y="2316956"/>
                </a:lnTo>
                <a:lnTo>
                  <a:pt x="0" y="2316956"/>
                </a:lnTo>
                <a:lnTo>
                  <a:pt x="0" y="0"/>
                </a:lnTo>
                <a:close/>
              </a:path>
            </a:pathLst>
          </a:custGeom>
          <a:solidFill>
            <a:srgbClr val="005993"/>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2880" tIns="182880" rIns="182880" bIns="182880" numCol="1" spcCol="1270" anchor="t" anchorCtr="0">
            <a:noAutofit/>
          </a:bodyPr>
          <a:lstStyle/>
          <a:p>
            <a:pPr marL="0" lvl="0" indent="0" algn="l" defTabSz="1644650">
              <a:lnSpc>
                <a:spcPct val="90000"/>
              </a:lnSpc>
              <a:spcBef>
                <a:spcPct val="0"/>
              </a:spcBef>
              <a:spcAft>
                <a:spcPct val="35000"/>
              </a:spcAft>
              <a:buNone/>
            </a:pPr>
            <a:r>
              <a:rPr lang="en-US" sz="2400" kern="1200" dirty="0">
                <a:solidFill>
                  <a:schemeClr val="bg1"/>
                </a:solidFill>
              </a:rPr>
              <a:t>It is frequently only in moment-to-moment encounters that the right support can happen, if we are aware of its importance and open to being creative in accessing and giving that support.</a:t>
            </a:r>
          </a:p>
        </p:txBody>
      </p:sp>
    </p:spTree>
    <p:extLst>
      <p:ext uri="{BB962C8B-B14F-4D97-AF65-F5344CB8AC3E}">
        <p14:creationId xmlns:p14="http://schemas.microsoft.com/office/powerpoint/2010/main" val="321801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B9D621BE-0327-604B-B9C6-8963E36CD0CC}"/>
              </a:ext>
            </a:extLst>
          </p:cNvPr>
          <p:cNvSpPr>
            <a:spLocks noGrp="1" noChangeArrowheads="1"/>
          </p:cNvSpPr>
          <p:nvPr>
            <p:ph type="title"/>
          </p:nvPr>
        </p:nvSpPr>
        <p:spPr bwMode="auto"/>
        <p:txBody>
          <a:bodyPr vert="horz" wrap="square" lIns="61707" tIns="365760" rIns="61707" bIns="30853" numCol="1" rtlCol="0" anchor="t" anchorCtr="0" compatLnSpc="1">
            <a:prstTxWarp prst="textNoShape">
              <a:avLst/>
            </a:prstTxWarp>
            <a:noAutofit/>
          </a:bodyPr>
          <a:lstStyle/>
          <a:p>
            <a:pPr algn="ctr">
              <a:defRPr/>
            </a:pPr>
            <a:r>
              <a:rPr lang="en-GB" sz="3730" dirty="0">
                <a:ea typeface="ＭＳ Ｐゴシック" charset="0"/>
                <a:cs typeface="ＭＳ Ｐゴシック" charset="0"/>
              </a:rPr>
              <a:t>Stress continuum: Circumstances and features </a:t>
            </a:r>
            <a:endParaRPr lang="en-US" sz="3730" dirty="0"/>
          </a:p>
        </p:txBody>
      </p:sp>
      <p:sp>
        <p:nvSpPr>
          <p:cNvPr id="11" name="Slide Number Placeholder 3">
            <a:extLst>
              <a:ext uri="{FF2B5EF4-FFF2-40B4-BE49-F238E27FC236}">
                <a16:creationId xmlns:a16="http://schemas.microsoft.com/office/drawing/2014/main" id="{8E0159A1-513B-F64A-BE8D-94D28DCA16EE}"/>
              </a:ext>
            </a:extLst>
          </p:cNvPr>
          <p:cNvSpPr>
            <a:spLocks noGrp="1"/>
          </p:cNvSpPr>
          <p:nvPr>
            <p:ph type="sldNum" sz="quarter" idx="10"/>
          </p:nvPr>
        </p:nvSpPr>
        <p:spPr/>
        <p:txBody>
          <a:bodyPr/>
          <a:lstStyle/>
          <a:p>
            <a:fld id="{83B2219B-A352-AE49-8A34-F169F5F50B5A}" type="slidenum">
              <a:rPr lang="en-US" smtClean="0"/>
              <a:pPr/>
              <a:t>6</a:t>
            </a:fld>
            <a:endParaRPr lang="en-US"/>
          </a:p>
        </p:txBody>
      </p:sp>
      <p:pic>
        <p:nvPicPr>
          <p:cNvPr id="13" name="Picture 12" descr="Table&#10;&#10;Description automatically generated">
            <a:extLst>
              <a:ext uri="{FF2B5EF4-FFF2-40B4-BE49-F238E27FC236}">
                <a16:creationId xmlns:a16="http://schemas.microsoft.com/office/drawing/2014/main" id="{D741DA93-221E-6A41-B248-5A26797B77D3}"/>
              </a:ext>
            </a:extLst>
          </p:cNvPr>
          <p:cNvPicPr>
            <a:picLocks noChangeAspect="1"/>
          </p:cNvPicPr>
          <p:nvPr/>
        </p:nvPicPr>
        <p:blipFill rotWithShape="1">
          <a:blip r:embed="rId3"/>
          <a:srcRect l="1317" t="20546" r="1540" b="9702"/>
          <a:stretch/>
        </p:blipFill>
        <p:spPr>
          <a:xfrm>
            <a:off x="745331" y="1571625"/>
            <a:ext cx="10701338" cy="4838072"/>
          </a:xfrm>
          <a:prstGeom prst="rect">
            <a:avLst/>
          </a:prstGeom>
          <a:solidFill>
            <a:schemeClr val="bg1"/>
          </a:solidFill>
          <a:ln>
            <a:solidFill>
              <a:schemeClr val="bg1">
                <a:lumMod val="85000"/>
              </a:schemeClr>
            </a:solidFill>
          </a:ln>
          <a:effectLst/>
        </p:spPr>
      </p:pic>
    </p:spTree>
    <p:extLst>
      <p:ext uri="{BB962C8B-B14F-4D97-AF65-F5344CB8AC3E}">
        <p14:creationId xmlns:p14="http://schemas.microsoft.com/office/powerpoint/2010/main" val="349567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432C-7626-094E-97F4-F3FF7FAC7E90}"/>
              </a:ext>
            </a:extLst>
          </p:cNvPr>
          <p:cNvSpPr>
            <a:spLocks noGrp="1"/>
          </p:cNvSpPr>
          <p:nvPr>
            <p:ph type="title"/>
          </p:nvPr>
        </p:nvSpPr>
        <p:spPr>
          <a:xfrm>
            <a:off x="0" y="0"/>
            <a:ext cx="10515600" cy="1325563"/>
          </a:xfrm>
        </p:spPr>
        <p:txBody>
          <a:bodyPr lIns="365760" tIns="365760" rIns="365760" bIns="365760" anchor="t" anchorCtr="0">
            <a:noAutofit/>
          </a:bodyPr>
          <a:lstStyle/>
          <a:p>
            <a:r>
              <a:rPr lang="en-US" sz="3730" dirty="0">
                <a:latin typeface="Franklin Gothic Book" panose="020B0503020102020204" pitchFamily="34" charset="0"/>
              </a:rPr>
              <a:t>Stress First Aid model</a:t>
            </a:r>
          </a:p>
        </p:txBody>
      </p:sp>
      <p:pic>
        <p:nvPicPr>
          <p:cNvPr id="12" name="Picture 11">
            <a:extLst>
              <a:ext uri="{FF2B5EF4-FFF2-40B4-BE49-F238E27FC236}">
                <a16:creationId xmlns:a16="http://schemas.microsoft.com/office/drawing/2014/main" id="{249A2252-C0FD-8C4B-982E-459F360E2CF5}"/>
              </a:ext>
            </a:extLst>
          </p:cNvPr>
          <p:cNvPicPr>
            <a:picLocks noChangeAspect="1"/>
          </p:cNvPicPr>
          <p:nvPr/>
        </p:nvPicPr>
        <p:blipFill rotWithShape="1">
          <a:blip r:embed="rId3">
            <a:extLst>
              <a:ext uri="{28A0092B-C50C-407E-A947-70E740481C1C}">
                <a14:useLocalDpi xmlns:a14="http://schemas.microsoft.com/office/drawing/2010/main" val="0"/>
              </a:ext>
            </a:extLst>
          </a:blip>
          <a:srcRect t="15818"/>
          <a:stretch/>
        </p:blipFill>
        <p:spPr>
          <a:xfrm>
            <a:off x="558800" y="1032768"/>
            <a:ext cx="11074400" cy="6095634"/>
          </a:xfrm>
          <a:prstGeom prst="rect">
            <a:avLst/>
          </a:prstGeom>
        </p:spPr>
      </p:pic>
      <p:sp>
        <p:nvSpPr>
          <p:cNvPr id="13" name="Rectangle 12">
            <a:extLst>
              <a:ext uri="{FF2B5EF4-FFF2-40B4-BE49-F238E27FC236}">
                <a16:creationId xmlns:a16="http://schemas.microsoft.com/office/drawing/2014/main" id="{30CAEDEA-9444-C149-9453-2A143C548D2B}"/>
              </a:ext>
            </a:extLst>
          </p:cNvPr>
          <p:cNvSpPr/>
          <p:nvPr/>
        </p:nvSpPr>
        <p:spPr>
          <a:xfrm>
            <a:off x="5471886" y="853437"/>
            <a:ext cx="1567543" cy="438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23BBD52-9B65-5B48-9368-D6298EA25458}"/>
              </a:ext>
            </a:extLst>
          </p:cNvPr>
          <p:cNvSpPr/>
          <p:nvPr/>
        </p:nvSpPr>
        <p:spPr>
          <a:xfrm>
            <a:off x="1157515" y="1072604"/>
            <a:ext cx="1567543" cy="438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1920A022-FF1B-2944-958D-EDD38ED4CFA7}"/>
              </a:ext>
            </a:extLst>
          </p:cNvPr>
          <p:cNvSpPr>
            <a:spLocks noGrp="1"/>
          </p:cNvSpPr>
          <p:nvPr>
            <p:ph type="sldNum" sz="quarter" idx="10"/>
          </p:nvPr>
        </p:nvSpPr>
        <p:spPr>
          <a:xfrm>
            <a:off x="9347200" y="6595323"/>
            <a:ext cx="2844800" cy="221044"/>
          </a:xfrm>
        </p:spPr>
        <p:txBody>
          <a:bodyPr/>
          <a:lstStyle/>
          <a:p>
            <a:pPr algn="r"/>
            <a:fld id="{83B2219B-A352-AE49-8A34-F169F5F50B5A}" type="slidenum">
              <a:rPr lang="en-US" smtClean="0"/>
              <a:pPr algn="r"/>
              <a:t>7</a:t>
            </a:fld>
            <a:endParaRPr lang="en-US"/>
          </a:p>
        </p:txBody>
      </p:sp>
    </p:spTree>
    <p:extLst>
      <p:ext uri="{BB962C8B-B14F-4D97-AF65-F5344CB8AC3E}">
        <p14:creationId xmlns:p14="http://schemas.microsoft.com/office/powerpoint/2010/main" val="195226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EF9ADAB-2CCE-3940-9EB3-ADC2E4A0C94C}"/>
              </a:ext>
            </a:extLst>
          </p:cNvPr>
          <p:cNvPicPr>
            <a:picLocks/>
          </p:cNvPicPr>
          <p:nvPr/>
        </p:nvPicPr>
        <p:blipFill>
          <a:blip r:embed="rId3">
            <a:alphaModFix amt="4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7690" b="7690"/>
          <a:stretch/>
        </p:blipFill>
        <p:spPr>
          <a:xfrm>
            <a:off x="0" y="1"/>
            <a:ext cx="12192000" cy="6858000"/>
          </a:xfrm>
          <a:prstGeom prst="rect">
            <a:avLst/>
          </a:prstGeom>
          <a:effectLst/>
        </p:spPr>
      </p:pic>
      <p:sp>
        <p:nvSpPr>
          <p:cNvPr id="4" name="Freeform 3">
            <a:extLst>
              <a:ext uri="{FF2B5EF4-FFF2-40B4-BE49-F238E27FC236}">
                <a16:creationId xmlns:a16="http://schemas.microsoft.com/office/drawing/2014/main" id="{772D81CB-8150-7144-95CB-C9E1366B6E94}"/>
              </a:ext>
            </a:extLst>
          </p:cNvPr>
          <p:cNvSpPr/>
          <p:nvPr/>
        </p:nvSpPr>
        <p:spPr>
          <a:xfrm>
            <a:off x="628586" y="3795081"/>
            <a:ext cx="3291840" cy="548640"/>
          </a:xfrm>
          <a:custGeom>
            <a:avLst/>
            <a:gdLst>
              <a:gd name="connsiteX0" fmla="*/ 0 w 2443844"/>
              <a:gd name="connsiteY0" fmla="*/ 0 h 733153"/>
              <a:gd name="connsiteX1" fmla="*/ 2443844 w 2443844"/>
              <a:gd name="connsiteY1" fmla="*/ 0 h 733153"/>
              <a:gd name="connsiteX2" fmla="*/ 2443844 w 2443844"/>
              <a:gd name="connsiteY2" fmla="*/ 733153 h 733153"/>
              <a:gd name="connsiteX3" fmla="*/ 0 w 2443844"/>
              <a:gd name="connsiteY3" fmla="*/ 733153 h 733153"/>
              <a:gd name="connsiteX4" fmla="*/ 0 w 2443844"/>
              <a:gd name="connsiteY4" fmla="*/ 0 h 7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733153">
                <a:moveTo>
                  <a:pt x="0" y="0"/>
                </a:moveTo>
                <a:lnTo>
                  <a:pt x="2443844" y="0"/>
                </a:lnTo>
                <a:lnTo>
                  <a:pt x="2443844" y="733153"/>
                </a:lnTo>
                <a:lnTo>
                  <a:pt x="0" y="733153"/>
                </a:lnTo>
                <a:lnTo>
                  <a:pt x="0" y="0"/>
                </a:lnTo>
                <a:close/>
              </a:path>
            </a:pathLst>
          </a:custGeom>
          <a:solidFill>
            <a:srgbClr val="005993"/>
          </a:solidFill>
          <a:ln w="38100">
            <a:solidFill>
              <a:srgbClr val="00599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93118" tIns="193118" rIns="193118" bIns="19311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Book" panose="020B0503020102020204" pitchFamily="34" charset="0"/>
              </a:rPr>
              <a:t>Recognize</a:t>
            </a:r>
          </a:p>
        </p:txBody>
      </p:sp>
      <p:sp>
        <p:nvSpPr>
          <p:cNvPr id="6" name="Freeform 5">
            <a:extLst>
              <a:ext uri="{FF2B5EF4-FFF2-40B4-BE49-F238E27FC236}">
                <a16:creationId xmlns:a16="http://schemas.microsoft.com/office/drawing/2014/main" id="{BEC62500-6FC6-E749-AC87-A5CAFDFD5C19}"/>
              </a:ext>
            </a:extLst>
          </p:cNvPr>
          <p:cNvSpPr/>
          <p:nvPr/>
        </p:nvSpPr>
        <p:spPr>
          <a:xfrm>
            <a:off x="628586" y="4368538"/>
            <a:ext cx="3291840" cy="1828800"/>
          </a:xfrm>
          <a:custGeom>
            <a:avLst/>
            <a:gdLst>
              <a:gd name="connsiteX0" fmla="*/ 0 w 2443844"/>
              <a:gd name="connsiteY0" fmla="*/ 0 h 1977742"/>
              <a:gd name="connsiteX1" fmla="*/ 2443844 w 2443844"/>
              <a:gd name="connsiteY1" fmla="*/ 0 h 1977742"/>
              <a:gd name="connsiteX2" fmla="*/ 2443844 w 2443844"/>
              <a:gd name="connsiteY2" fmla="*/ 1977742 h 1977742"/>
              <a:gd name="connsiteX3" fmla="*/ 0 w 2443844"/>
              <a:gd name="connsiteY3" fmla="*/ 1977742 h 1977742"/>
              <a:gd name="connsiteX4" fmla="*/ 0 w 2443844"/>
              <a:gd name="connsiteY4" fmla="*/ 0 h 197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1977742">
                <a:moveTo>
                  <a:pt x="0" y="0"/>
                </a:moveTo>
                <a:lnTo>
                  <a:pt x="2443844" y="0"/>
                </a:lnTo>
                <a:lnTo>
                  <a:pt x="2443844" y="1977742"/>
                </a:lnTo>
                <a:lnTo>
                  <a:pt x="0" y="1977742"/>
                </a:lnTo>
                <a:lnTo>
                  <a:pt x="0" y="0"/>
                </a:lnTo>
                <a:close/>
              </a:path>
            </a:pathLst>
          </a:custGeom>
          <a:solidFill>
            <a:schemeClr val="bg1">
              <a:alpha val="90000"/>
            </a:schemeClr>
          </a:solidFill>
          <a:ln w="38100">
            <a:solidFill>
              <a:srgbClr val="005993"/>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241398" rIns="241398" bIns="241398" numCol="1" spcCol="1270" anchor="t" anchorCtr="0">
            <a:noAutofit/>
          </a:bodyPr>
          <a:lstStyle/>
          <a:p>
            <a:pPr marL="0" lvl="0" indent="0" algn="l" defTabSz="800100">
              <a:lnSpc>
                <a:spcPct val="90000"/>
              </a:lnSpc>
              <a:spcBef>
                <a:spcPct val="0"/>
              </a:spcBef>
              <a:spcAft>
                <a:spcPct val="35000"/>
              </a:spcAft>
              <a:buNone/>
            </a:pPr>
            <a:r>
              <a:rPr lang="en-US" sz="2000" kern="1200" dirty="0">
                <a:latin typeface="Franklin Gothic Book" panose="020B0503020102020204" pitchFamily="34" charset="0"/>
              </a:rPr>
              <a:t>Recognize when a coworker has a stress injury</a:t>
            </a:r>
          </a:p>
        </p:txBody>
      </p:sp>
      <p:sp>
        <p:nvSpPr>
          <p:cNvPr id="7" name="Freeform 6">
            <a:extLst>
              <a:ext uri="{FF2B5EF4-FFF2-40B4-BE49-F238E27FC236}">
                <a16:creationId xmlns:a16="http://schemas.microsoft.com/office/drawing/2014/main" id="{EEFBC6C6-0C3D-B84B-8046-D6AD394348E8}"/>
              </a:ext>
            </a:extLst>
          </p:cNvPr>
          <p:cNvSpPr/>
          <p:nvPr/>
        </p:nvSpPr>
        <p:spPr>
          <a:xfrm>
            <a:off x="4450079" y="3795081"/>
            <a:ext cx="3291839" cy="548640"/>
          </a:xfrm>
          <a:custGeom>
            <a:avLst/>
            <a:gdLst>
              <a:gd name="connsiteX0" fmla="*/ 0 w 2443844"/>
              <a:gd name="connsiteY0" fmla="*/ 0 h 733153"/>
              <a:gd name="connsiteX1" fmla="*/ 2443844 w 2443844"/>
              <a:gd name="connsiteY1" fmla="*/ 0 h 733153"/>
              <a:gd name="connsiteX2" fmla="*/ 2443844 w 2443844"/>
              <a:gd name="connsiteY2" fmla="*/ 733153 h 733153"/>
              <a:gd name="connsiteX3" fmla="*/ 0 w 2443844"/>
              <a:gd name="connsiteY3" fmla="*/ 733153 h 733153"/>
              <a:gd name="connsiteX4" fmla="*/ 0 w 2443844"/>
              <a:gd name="connsiteY4" fmla="*/ 0 h 7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733153">
                <a:moveTo>
                  <a:pt x="0" y="0"/>
                </a:moveTo>
                <a:lnTo>
                  <a:pt x="2443844" y="0"/>
                </a:lnTo>
                <a:lnTo>
                  <a:pt x="2443844" y="733153"/>
                </a:lnTo>
                <a:lnTo>
                  <a:pt x="0" y="733153"/>
                </a:lnTo>
                <a:lnTo>
                  <a:pt x="0" y="0"/>
                </a:lnTo>
                <a:close/>
              </a:path>
            </a:pathLst>
          </a:custGeom>
          <a:solidFill>
            <a:srgbClr val="005993"/>
          </a:solidFill>
          <a:ln w="38100">
            <a:solidFill>
              <a:srgbClr val="005993"/>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3118" tIns="193118" rIns="193118" bIns="193118" numCol="1" spcCol="1270" anchor="ctr" anchorCtr="0">
            <a:noAutofit/>
          </a:bodyPr>
          <a:lstStyle/>
          <a:p>
            <a:pPr marL="0" lvl="0" indent="0" algn="ctr" defTabSz="1066800">
              <a:lnSpc>
                <a:spcPct val="90000"/>
              </a:lnSpc>
              <a:spcBef>
                <a:spcPct val="0"/>
              </a:spcBef>
              <a:spcAft>
                <a:spcPct val="35000"/>
              </a:spcAft>
              <a:buNone/>
            </a:pPr>
            <a:r>
              <a:rPr lang="en-US" sz="2400" kern="1200">
                <a:latin typeface="Franklin Gothic Book" panose="020B0503020102020204" pitchFamily="34" charset="0"/>
              </a:rPr>
              <a:t>Act</a:t>
            </a:r>
          </a:p>
        </p:txBody>
      </p:sp>
      <p:sp>
        <p:nvSpPr>
          <p:cNvPr id="8" name="Freeform 7">
            <a:extLst>
              <a:ext uri="{FF2B5EF4-FFF2-40B4-BE49-F238E27FC236}">
                <a16:creationId xmlns:a16="http://schemas.microsoft.com/office/drawing/2014/main" id="{9DE1F4CE-2318-8044-9E99-DE386FE77C3F}"/>
              </a:ext>
            </a:extLst>
          </p:cNvPr>
          <p:cNvSpPr/>
          <p:nvPr/>
        </p:nvSpPr>
        <p:spPr>
          <a:xfrm>
            <a:off x="4450080" y="4357886"/>
            <a:ext cx="3291840" cy="1828800"/>
          </a:xfrm>
          <a:custGeom>
            <a:avLst/>
            <a:gdLst>
              <a:gd name="connsiteX0" fmla="*/ 0 w 2443844"/>
              <a:gd name="connsiteY0" fmla="*/ 0 h 1977742"/>
              <a:gd name="connsiteX1" fmla="*/ 2443844 w 2443844"/>
              <a:gd name="connsiteY1" fmla="*/ 0 h 1977742"/>
              <a:gd name="connsiteX2" fmla="*/ 2443844 w 2443844"/>
              <a:gd name="connsiteY2" fmla="*/ 1977742 h 1977742"/>
              <a:gd name="connsiteX3" fmla="*/ 0 w 2443844"/>
              <a:gd name="connsiteY3" fmla="*/ 1977742 h 1977742"/>
              <a:gd name="connsiteX4" fmla="*/ 0 w 2443844"/>
              <a:gd name="connsiteY4" fmla="*/ 0 h 197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1977742">
                <a:moveTo>
                  <a:pt x="0" y="0"/>
                </a:moveTo>
                <a:lnTo>
                  <a:pt x="2443844" y="0"/>
                </a:lnTo>
                <a:lnTo>
                  <a:pt x="2443844" y="1977742"/>
                </a:lnTo>
                <a:lnTo>
                  <a:pt x="0" y="1977742"/>
                </a:lnTo>
                <a:lnTo>
                  <a:pt x="0" y="0"/>
                </a:lnTo>
                <a:close/>
              </a:path>
            </a:pathLst>
          </a:custGeom>
          <a:solidFill>
            <a:schemeClr val="bg1">
              <a:alpha val="90000"/>
            </a:schemeClr>
          </a:solidFill>
          <a:ln w="38100">
            <a:solidFill>
              <a:srgbClr val="005993"/>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1398" tIns="241398" rIns="241398" bIns="241398" numCol="1" spcCol="1270" anchor="t" anchorCtr="0">
            <a:noAutofit/>
          </a:bodyPr>
          <a:lstStyle/>
          <a:p>
            <a:pPr marL="0" lvl="0" indent="0" algn="l" defTabSz="800100">
              <a:lnSpc>
                <a:spcPct val="90000"/>
              </a:lnSpc>
              <a:spcBef>
                <a:spcPct val="0"/>
              </a:spcBef>
              <a:spcAft>
                <a:spcPct val="35000"/>
              </a:spcAft>
              <a:buNone/>
            </a:pPr>
            <a:r>
              <a:rPr lang="en-US" sz="2000" kern="1200">
                <a:latin typeface="Franklin Gothic Book" panose="020B0503020102020204" pitchFamily="34" charset="0"/>
              </a:rPr>
              <a:t>Act: If you see something, do or say something</a:t>
            </a:r>
          </a:p>
          <a:p>
            <a:pPr marL="114300" lvl="1" indent="-114300" algn="l" defTabSz="622300">
              <a:lnSpc>
                <a:spcPct val="90000"/>
              </a:lnSpc>
              <a:spcBef>
                <a:spcPct val="0"/>
              </a:spcBef>
              <a:spcAft>
                <a:spcPct val="15000"/>
              </a:spcAft>
              <a:buChar char="•"/>
            </a:pPr>
            <a:r>
              <a:rPr lang="en-US" sz="1600" kern="1200">
                <a:latin typeface="Franklin Gothic Book" panose="020B0503020102020204" pitchFamily="34" charset="0"/>
              </a:rPr>
              <a:t>To the distressed person</a:t>
            </a:r>
          </a:p>
          <a:p>
            <a:pPr marL="114300" lvl="1" indent="-114300" algn="l" defTabSz="622300">
              <a:lnSpc>
                <a:spcPct val="90000"/>
              </a:lnSpc>
              <a:spcBef>
                <a:spcPct val="0"/>
              </a:spcBef>
              <a:spcAft>
                <a:spcPct val="15000"/>
              </a:spcAft>
              <a:buChar char="•"/>
            </a:pPr>
            <a:r>
              <a:rPr lang="en-US" sz="1600" kern="1200">
                <a:latin typeface="Franklin Gothic Book" panose="020B0503020102020204" pitchFamily="34" charset="0"/>
              </a:rPr>
              <a:t>To a trusted support of the distressed person</a:t>
            </a:r>
          </a:p>
        </p:txBody>
      </p:sp>
      <p:sp>
        <p:nvSpPr>
          <p:cNvPr id="10" name="Freeform 9">
            <a:extLst>
              <a:ext uri="{FF2B5EF4-FFF2-40B4-BE49-F238E27FC236}">
                <a16:creationId xmlns:a16="http://schemas.microsoft.com/office/drawing/2014/main" id="{EC33C45C-0B2D-AF46-9C8F-BD524B9FF13F}"/>
              </a:ext>
            </a:extLst>
          </p:cNvPr>
          <p:cNvSpPr/>
          <p:nvPr/>
        </p:nvSpPr>
        <p:spPr>
          <a:xfrm>
            <a:off x="8370507" y="3795798"/>
            <a:ext cx="3291840" cy="548640"/>
          </a:xfrm>
          <a:custGeom>
            <a:avLst/>
            <a:gdLst>
              <a:gd name="connsiteX0" fmla="*/ 0 w 2443844"/>
              <a:gd name="connsiteY0" fmla="*/ 0 h 733153"/>
              <a:gd name="connsiteX1" fmla="*/ 2443844 w 2443844"/>
              <a:gd name="connsiteY1" fmla="*/ 0 h 733153"/>
              <a:gd name="connsiteX2" fmla="*/ 2443844 w 2443844"/>
              <a:gd name="connsiteY2" fmla="*/ 733153 h 733153"/>
              <a:gd name="connsiteX3" fmla="*/ 0 w 2443844"/>
              <a:gd name="connsiteY3" fmla="*/ 733153 h 733153"/>
              <a:gd name="connsiteX4" fmla="*/ 0 w 2443844"/>
              <a:gd name="connsiteY4" fmla="*/ 0 h 73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733153">
                <a:moveTo>
                  <a:pt x="0" y="0"/>
                </a:moveTo>
                <a:lnTo>
                  <a:pt x="2443844" y="0"/>
                </a:lnTo>
                <a:lnTo>
                  <a:pt x="2443844" y="733153"/>
                </a:lnTo>
                <a:lnTo>
                  <a:pt x="0" y="733153"/>
                </a:lnTo>
                <a:lnTo>
                  <a:pt x="0" y="0"/>
                </a:lnTo>
                <a:close/>
              </a:path>
            </a:pathLst>
          </a:custGeom>
          <a:solidFill>
            <a:srgbClr val="005993"/>
          </a:solidFill>
          <a:ln w="38100">
            <a:solidFill>
              <a:srgbClr val="005993"/>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93118" tIns="193118" rIns="193118" bIns="193118" numCol="1" spcCol="1270" anchor="ctr" anchorCtr="0">
            <a:noAutofit/>
          </a:bodyPr>
          <a:lstStyle/>
          <a:p>
            <a:pPr marL="0" lvl="0" indent="0" algn="ctr" defTabSz="1066800">
              <a:lnSpc>
                <a:spcPct val="90000"/>
              </a:lnSpc>
              <a:spcBef>
                <a:spcPct val="0"/>
              </a:spcBef>
              <a:spcAft>
                <a:spcPct val="35000"/>
              </a:spcAft>
              <a:buNone/>
            </a:pPr>
            <a:r>
              <a:rPr lang="en-US" sz="2400" kern="1200">
                <a:latin typeface="Franklin Gothic Book" panose="020B0503020102020204" pitchFamily="34" charset="0"/>
              </a:rPr>
              <a:t>Know</a:t>
            </a:r>
          </a:p>
        </p:txBody>
      </p:sp>
      <p:sp>
        <p:nvSpPr>
          <p:cNvPr id="11" name="Freeform 10">
            <a:extLst>
              <a:ext uri="{FF2B5EF4-FFF2-40B4-BE49-F238E27FC236}">
                <a16:creationId xmlns:a16="http://schemas.microsoft.com/office/drawing/2014/main" id="{426244AD-8FE8-534A-B244-56F2CFF64121}"/>
              </a:ext>
            </a:extLst>
          </p:cNvPr>
          <p:cNvSpPr/>
          <p:nvPr/>
        </p:nvSpPr>
        <p:spPr>
          <a:xfrm>
            <a:off x="8370507" y="4357886"/>
            <a:ext cx="3291840" cy="1828800"/>
          </a:xfrm>
          <a:custGeom>
            <a:avLst/>
            <a:gdLst>
              <a:gd name="connsiteX0" fmla="*/ 0 w 2443844"/>
              <a:gd name="connsiteY0" fmla="*/ 0 h 1977742"/>
              <a:gd name="connsiteX1" fmla="*/ 2443844 w 2443844"/>
              <a:gd name="connsiteY1" fmla="*/ 0 h 1977742"/>
              <a:gd name="connsiteX2" fmla="*/ 2443844 w 2443844"/>
              <a:gd name="connsiteY2" fmla="*/ 1977742 h 1977742"/>
              <a:gd name="connsiteX3" fmla="*/ 0 w 2443844"/>
              <a:gd name="connsiteY3" fmla="*/ 1977742 h 1977742"/>
              <a:gd name="connsiteX4" fmla="*/ 0 w 2443844"/>
              <a:gd name="connsiteY4" fmla="*/ 0 h 197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844" h="1977742">
                <a:moveTo>
                  <a:pt x="0" y="0"/>
                </a:moveTo>
                <a:lnTo>
                  <a:pt x="2443844" y="0"/>
                </a:lnTo>
                <a:lnTo>
                  <a:pt x="2443844" y="1977742"/>
                </a:lnTo>
                <a:lnTo>
                  <a:pt x="0" y="1977742"/>
                </a:lnTo>
                <a:lnTo>
                  <a:pt x="0" y="0"/>
                </a:lnTo>
                <a:close/>
              </a:path>
            </a:pathLst>
          </a:custGeom>
          <a:solidFill>
            <a:schemeClr val="bg1">
              <a:alpha val="90000"/>
            </a:schemeClr>
          </a:solidFill>
          <a:ln w="38100">
            <a:solidFill>
              <a:srgbClr val="005993"/>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1398" tIns="241398" rIns="241398" bIns="241398" numCol="1" spcCol="1270" anchor="t" anchorCtr="0">
            <a:noAutofit/>
          </a:bodyPr>
          <a:lstStyle/>
          <a:p>
            <a:pPr marL="0" lvl="0" indent="0" algn="l" defTabSz="800100">
              <a:lnSpc>
                <a:spcPct val="90000"/>
              </a:lnSpc>
              <a:spcBef>
                <a:spcPct val="0"/>
              </a:spcBef>
              <a:spcAft>
                <a:spcPct val="35000"/>
              </a:spcAft>
              <a:buNone/>
            </a:pPr>
            <a:r>
              <a:rPr lang="en-US" sz="1800" kern="1200">
                <a:latin typeface="Franklin Gothic Book" panose="020B0503020102020204" pitchFamily="34" charset="0"/>
              </a:rPr>
              <a:t>Know at least 2 trusted resources you would access or offer to a coworker in distress</a:t>
            </a:r>
          </a:p>
        </p:txBody>
      </p:sp>
      <p:sp>
        <p:nvSpPr>
          <p:cNvPr id="14" name="Title 1">
            <a:extLst>
              <a:ext uri="{FF2B5EF4-FFF2-40B4-BE49-F238E27FC236}">
                <a16:creationId xmlns:a16="http://schemas.microsoft.com/office/drawing/2014/main" id="{BD153F87-E022-2C40-A2D6-CCAE841C38B1}"/>
              </a:ext>
            </a:extLst>
          </p:cNvPr>
          <p:cNvSpPr txBox="1">
            <a:spLocks/>
          </p:cNvSpPr>
          <p:nvPr/>
        </p:nvSpPr>
        <p:spPr>
          <a:xfrm>
            <a:off x="0" y="-28329"/>
            <a:ext cx="12192000" cy="2528444"/>
          </a:xfrm>
          <a:prstGeom prst="rect">
            <a:avLst/>
          </a:prstGeom>
          <a:gradFill flip="none" rotWithShape="1">
            <a:gsLst>
              <a:gs pos="0">
                <a:schemeClr val="bg1">
                  <a:lumMod val="85000"/>
                  <a:alpha val="0"/>
                </a:schemeClr>
              </a:gs>
              <a:gs pos="100000">
                <a:schemeClr val="bg1">
                  <a:lumMod val="85000"/>
                </a:schemeClr>
              </a:gs>
            </a:gsLst>
            <a:lin ang="16200000" scaled="1"/>
            <a:tileRect/>
          </a:gradFill>
        </p:spPr>
        <p:txBody>
          <a:bodyPr vert="horz" lIns="365760" tIns="365760" rIns="365760" bIns="365760" rtlCol="0" anchor="t" anchorCtr="0">
            <a:noAutofit/>
          </a:bodyPr>
          <a:lstStyle>
            <a:lvl1pPr algn="l" defTabSz="457189" rtl="0" eaLnBrk="1" latinLnBrk="0" hangingPunct="1">
              <a:lnSpc>
                <a:spcPct val="100000"/>
              </a:lnSpc>
              <a:spcBef>
                <a:spcPct val="0"/>
              </a:spcBef>
              <a:buNone/>
              <a:defRPr sz="3733" b="0" i="0" kern="1200">
                <a:solidFill>
                  <a:schemeClr val="tx1"/>
                </a:solidFill>
                <a:latin typeface="Franklin Gothic Book" panose="020B0503020102020204" pitchFamily="34" charset="0"/>
                <a:ea typeface="+mj-ea"/>
                <a:cs typeface="Franklin Gothic Book" panose="020B0503020102020204" pitchFamily="34" charset="0"/>
              </a:defRPr>
            </a:lvl1pPr>
          </a:lstStyle>
          <a:p>
            <a:r>
              <a:rPr lang="en-US" dirty="0"/>
              <a:t>Essential SFA skills</a:t>
            </a:r>
          </a:p>
        </p:txBody>
      </p:sp>
      <p:sp>
        <p:nvSpPr>
          <p:cNvPr id="12" name="TextBox 11">
            <a:extLst>
              <a:ext uri="{FF2B5EF4-FFF2-40B4-BE49-F238E27FC236}">
                <a16:creationId xmlns:a16="http://schemas.microsoft.com/office/drawing/2014/main" id="{9B21A296-4BF6-2E47-8905-CA7E7E362E18}"/>
              </a:ext>
            </a:extLst>
          </p:cNvPr>
          <p:cNvSpPr txBox="1"/>
          <p:nvPr/>
        </p:nvSpPr>
        <p:spPr>
          <a:xfrm rot="16200000">
            <a:off x="11533807" y="5539145"/>
            <a:ext cx="1085554" cy="230832"/>
          </a:xfrm>
          <a:prstGeom prst="rect">
            <a:avLst/>
          </a:prstGeom>
          <a:noFill/>
        </p:spPr>
        <p:txBody>
          <a:bodyPr wrap="none" rtlCol="0">
            <a:spAutoFit/>
          </a:bodyPr>
          <a:lstStyle/>
          <a:p>
            <a:r>
              <a:rPr lang="en-US" sz="900" dirty="0">
                <a:solidFill>
                  <a:schemeClr val="bg1">
                    <a:lumMod val="75000"/>
                  </a:schemeClr>
                </a:solidFill>
              </a:rPr>
              <a:t>Getty/</a:t>
            </a:r>
            <a:r>
              <a:rPr lang="en-US" sz="900" dirty="0" err="1">
                <a:solidFill>
                  <a:schemeClr val="bg1">
                    <a:lumMod val="75000"/>
                  </a:schemeClr>
                </a:solidFill>
              </a:rPr>
              <a:t>Juanmonino</a:t>
            </a:r>
            <a:endParaRPr lang="en-US" sz="900" dirty="0">
              <a:solidFill>
                <a:schemeClr val="bg1">
                  <a:lumMod val="75000"/>
                </a:schemeClr>
              </a:solidFill>
            </a:endParaRPr>
          </a:p>
        </p:txBody>
      </p:sp>
      <p:sp>
        <p:nvSpPr>
          <p:cNvPr id="15" name="Slide Number Placeholder 3">
            <a:extLst>
              <a:ext uri="{FF2B5EF4-FFF2-40B4-BE49-F238E27FC236}">
                <a16:creationId xmlns:a16="http://schemas.microsoft.com/office/drawing/2014/main" id="{9714E0C4-858A-1E48-BB08-2DD0D8BF066A}"/>
              </a:ext>
            </a:extLst>
          </p:cNvPr>
          <p:cNvSpPr>
            <a:spLocks noGrp="1"/>
          </p:cNvSpPr>
          <p:nvPr>
            <p:ph type="sldNum" sz="quarter" idx="10"/>
          </p:nvPr>
        </p:nvSpPr>
        <p:spPr>
          <a:xfrm>
            <a:off x="9347200" y="6595323"/>
            <a:ext cx="2844800" cy="221044"/>
          </a:xfrm>
        </p:spPr>
        <p:txBody>
          <a:bodyPr/>
          <a:lstStyle/>
          <a:p>
            <a:pPr algn="r"/>
            <a:fld id="{83B2219B-A352-AE49-8A34-F169F5F50B5A}" type="slidenum">
              <a:rPr lang="en-US" smtClean="0"/>
              <a:pPr algn="r"/>
              <a:t>8</a:t>
            </a:fld>
            <a:endParaRPr lang="en-US" dirty="0"/>
          </a:p>
        </p:txBody>
      </p:sp>
    </p:spTree>
    <p:extLst>
      <p:ext uri="{BB962C8B-B14F-4D97-AF65-F5344CB8AC3E}">
        <p14:creationId xmlns:p14="http://schemas.microsoft.com/office/powerpoint/2010/main" val="402135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a:bodyPr>
          <a:lstStyle/>
          <a:p>
            <a:pPr>
              <a:defRPr/>
            </a:pPr>
            <a:r>
              <a:rPr lang="en-US" dirty="0"/>
              <a:t>How Can You Use SFA?</a:t>
            </a:r>
          </a:p>
        </p:txBody>
      </p:sp>
      <p:sp>
        <p:nvSpPr>
          <p:cNvPr id="218114" name="Text Box 4"/>
          <p:cNvSpPr txBox="1">
            <a:spLocks noChangeArrowheads="1"/>
          </p:cNvSpPr>
          <p:nvPr/>
        </p:nvSpPr>
        <p:spPr bwMode="auto">
          <a:xfrm>
            <a:off x="376881" y="1651805"/>
            <a:ext cx="853119" cy="400110"/>
          </a:xfrm>
          <a:prstGeom prst="rect">
            <a:avLst/>
          </a:prstGeom>
          <a:noFill/>
          <a:ln w="9525">
            <a:noFill/>
            <a:miter lim="800000"/>
            <a:headEnd/>
            <a:tailEnd/>
          </a:ln>
        </p:spPr>
        <p:txBody>
          <a:bodyPr wrap="none">
            <a:prstTxWarp prst="textNoShape">
              <a:avLst/>
            </a:prstTxWarp>
            <a:spAutoFit/>
          </a:bodyPr>
          <a:lstStyle/>
          <a:p>
            <a:r>
              <a:rPr lang="en-US" sz="2000" b="1" dirty="0">
                <a:cs typeface="Calibri"/>
              </a:rPr>
              <a:t>Check</a:t>
            </a:r>
          </a:p>
        </p:txBody>
      </p:sp>
      <p:sp>
        <p:nvSpPr>
          <p:cNvPr id="218115" name="Text Box 5"/>
          <p:cNvSpPr txBox="1">
            <a:spLocks noChangeArrowheads="1"/>
          </p:cNvSpPr>
          <p:nvPr/>
        </p:nvSpPr>
        <p:spPr bwMode="auto">
          <a:xfrm>
            <a:off x="835520" y="2392282"/>
            <a:ext cx="1785617" cy="400110"/>
          </a:xfrm>
          <a:prstGeom prst="rect">
            <a:avLst/>
          </a:prstGeom>
          <a:noFill/>
          <a:ln w="9525">
            <a:noFill/>
            <a:miter lim="800000"/>
            <a:headEnd/>
            <a:tailEnd/>
          </a:ln>
        </p:spPr>
        <p:txBody>
          <a:bodyPr wrap="none">
            <a:prstTxWarp prst="textNoShape">
              <a:avLst/>
            </a:prstTxWarp>
            <a:spAutoFit/>
          </a:bodyPr>
          <a:lstStyle/>
          <a:p>
            <a:r>
              <a:rPr lang="en-US" sz="2000" b="1" dirty="0">
                <a:cs typeface="Calibri"/>
              </a:rPr>
              <a:t>Act / Approach</a:t>
            </a:r>
          </a:p>
        </p:txBody>
      </p:sp>
      <p:sp>
        <p:nvSpPr>
          <p:cNvPr id="218116" name="Text Box 6"/>
          <p:cNvSpPr txBox="1">
            <a:spLocks noChangeArrowheads="1"/>
          </p:cNvSpPr>
          <p:nvPr/>
        </p:nvSpPr>
        <p:spPr bwMode="auto">
          <a:xfrm>
            <a:off x="1798196" y="3098439"/>
            <a:ext cx="3300413" cy="400110"/>
          </a:xfrm>
          <a:prstGeom prst="rect">
            <a:avLst/>
          </a:prstGeom>
          <a:noFill/>
          <a:ln w="9525">
            <a:noFill/>
            <a:miter lim="800000"/>
            <a:headEnd/>
            <a:tailEnd/>
          </a:ln>
        </p:spPr>
        <p:txBody>
          <a:bodyPr>
            <a:prstTxWarp prst="textNoShape">
              <a:avLst/>
            </a:prstTxWarp>
            <a:spAutoFit/>
          </a:bodyPr>
          <a:lstStyle/>
          <a:p>
            <a:r>
              <a:rPr lang="en-US" sz="2000" b="1" dirty="0">
                <a:cs typeface="Calibri"/>
              </a:rPr>
              <a:t>Decide what is most needed:</a:t>
            </a:r>
          </a:p>
        </p:txBody>
      </p:sp>
      <p:sp>
        <p:nvSpPr>
          <p:cNvPr id="218117" name="Text Box 7"/>
          <p:cNvSpPr txBox="1">
            <a:spLocks noChangeArrowheads="1"/>
          </p:cNvSpPr>
          <p:nvPr/>
        </p:nvSpPr>
        <p:spPr bwMode="auto">
          <a:xfrm>
            <a:off x="2124562" y="3647854"/>
            <a:ext cx="869597" cy="369332"/>
          </a:xfrm>
          <a:prstGeom prst="rect">
            <a:avLst/>
          </a:prstGeom>
          <a:solidFill>
            <a:schemeClr val="accent2"/>
          </a:solidFill>
          <a:ln w="9525">
            <a:noFill/>
            <a:miter lim="800000"/>
            <a:headEnd/>
            <a:tailEnd/>
          </a:ln>
        </p:spPr>
        <p:txBody>
          <a:bodyPr wrap="none">
            <a:prstTxWarp prst="textNoShape">
              <a:avLst/>
            </a:prstTxWarp>
            <a:spAutoFit/>
          </a:bodyPr>
          <a:lstStyle/>
          <a:p>
            <a:r>
              <a:rPr lang="en-US" b="1" dirty="0">
                <a:cs typeface="Calibri"/>
              </a:rPr>
              <a:t>Anxiety</a:t>
            </a:r>
          </a:p>
        </p:txBody>
      </p:sp>
      <p:sp>
        <p:nvSpPr>
          <p:cNvPr id="218118" name="Text Box 8"/>
          <p:cNvSpPr txBox="1">
            <a:spLocks noChangeArrowheads="1"/>
          </p:cNvSpPr>
          <p:nvPr/>
        </p:nvSpPr>
        <p:spPr bwMode="auto">
          <a:xfrm>
            <a:off x="3597509" y="3647854"/>
            <a:ext cx="1425390" cy="369332"/>
          </a:xfrm>
          <a:prstGeom prst="rect">
            <a:avLst/>
          </a:prstGeom>
          <a:solidFill>
            <a:schemeClr val="accent3"/>
          </a:solidFill>
          <a:ln w="9525">
            <a:noFill/>
            <a:miter lim="800000"/>
            <a:headEnd/>
            <a:tailEnd/>
          </a:ln>
        </p:spPr>
        <p:txBody>
          <a:bodyPr wrap="none">
            <a:prstTxWarp prst="textNoShape">
              <a:avLst/>
            </a:prstTxWarp>
            <a:spAutoFit/>
          </a:bodyPr>
          <a:lstStyle/>
          <a:p>
            <a:r>
              <a:rPr lang="en-US" b="1" dirty="0">
                <a:cs typeface="Calibri"/>
              </a:rPr>
              <a:t>Guilt/Shame</a:t>
            </a:r>
          </a:p>
        </p:txBody>
      </p:sp>
      <p:sp>
        <p:nvSpPr>
          <p:cNvPr id="218119" name="Text Box 10"/>
          <p:cNvSpPr txBox="1">
            <a:spLocks noChangeArrowheads="1"/>
          </p:cNvSpPr>
          <p:nvPr/>
        </p:nvSpPr>
        <p:spPr bwMode="auto">
          <a:xfrm>
            <a:off x="7877017" y="3647854"/>
            <a:ext cx="1013419" cy="369332"/>
          </a:xfrm>
          <a:prstGeom prst="rect">
            <a:avLst/>
          </a:prstGeom>
          <a:solidFill>
            <a:schemeClr val="accent1"/>
          </a:solidFill>
          <a:ln w="9525">
            <a:noFill/>
            <a:miter lim="800000"/>
            <a:headEnd/>
            <a:tailEnd/>
          </a:ln>
        </p:spPr>
        <p:txBody>
          <a:bodyPr wrap="none">
            <a:prstTxWarp prst="textNoShape">
              <a:avLst/>
            </a:prstTxWarp>
            <a:spAutoFit/>
          </a:bodyPr>
          <a:lstStyle/>
          <a:p>
            <a:r>
              <a:rPr lang="en-US" b="1" dirty="0">
                <a:cs typeface="Calibri"/>
              </a:rPr>
              <a:t>Isolation</a:t>
            </a:r>
          </a:p>
        </p:txBody>
      </p:sp>
      <p:sp>
        <p:nvSpPr>
          <p:cNvPr id="218120" name="Text Box 11"/>
          <p:cNvSpPr txBox="1">
            <a:spLocks noChangeArrowheads="1"/>
          </p:cNvSpPr>
          <p:nvPr/>
        </p:nvSpPr>
        <p:spPr bwMode="auto">
          <a:xfrm>
            <a:off x="741803" y="5978808"/>
            <a:ext cx="679994"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Calm</a:t>
            </a:r>
          </a:p>
        </p:txBody>
      </p:sp>
      <p:sp>
        <p:nvSpPr>
          <p:cNvPr id="218121" name="Text Box 12"/>
          <p:cNvSpPr txBox="1">
            <a:spLocks noChangeArrowheads="1"/>
          </p:cNvSpPr>
          <p:nvPr/>
        </p:nvSpPr>
        <p:spPr bwMode="auto">
          <a:xfrm>
            <a:off x="3607512" y="5978808"/>
            <a:ext cx="1405385"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Competence</a:t>
            </a:r>
          </a:p>
        </p:txBody>
      </p:sp>
      <p:sp>
        <p:nvSpPr>
          <p:cNvPr id="239629" name="Text Box 13"/>
          <p:cNvSpPr txBox="1">
            <a:spLocks noChangeArrowheads="1"/>
          </p:cNvSpPr>
          <p:nvPr/>
        </p:nvSpPr>
        <p:spPr bwMode="auto">
          <a:xfrm>
            <a:off x="755429" y="3647854"/>
            <a:ext cx="652743" cy="369332"/>
          </a:xfrm>
          <a:prstGeom prst="rect">
            <a:avLst/>
          </a:prstGeom>
          <a:solidFill>
            <a:schemeClr val="accent1"/>
          </a:solidFill>
          <a:ln>
            <a:noFill/>
          </a:ln>
          <a:effectLst/>
        </p:spPr>
        <p:txBody>
          <a:bodyPr wrap="none">
            <a:spAutoFit/>
          </a:bodyPr>
          <a:lstStyle/>
          <a:p>
            <a:pPr>
              <a:defRPr/>
            </a:pPr>
            <a:r>
              <a:rPr lang="en-US" b="1" dirty="0">
                <a:ea typeface="ＭＳ Ｐゴシック" charset="0"/>
                <a:cs typeface="Calibri"/>
              </a:rPr>
              <a:t>Grief</a:t>
            </a:r>
          </a:p>
        </p:txBody>
      </p:sp>
      <p:sp>
        <p:nvSpPr>
          <p:cNvPr id="218123" name="Text Box 15"/>
          <p:cNvSpPr txBox="1">
            <a:spLocks noChangeArrowheads="1"/>
          </p:cNvSpPr>
          <p:nvPr/>
        </p:nvSpPr>
        <p:spPr bwMode="auto">
          <a:xfrm>
            <a:off x="9447219" y="3370855"/>
            <a:ext cx="1719125" cy="646331"/>
          </a:xfrm>
          <a:prstGeom prst="rect">
            <a:avLst/>
          </a:prstGeom>
          <a:solidFill>
            <a:srgbClr val="D2DADA"/>
          </a:solidFill>
          <a:ln w="9525">
            <a:noFill/>
            <a:miter lim="800000"/>
            <a:headEnd/>
            <a:tailEnd/>
          </a:ln>
        </p:spPr>
        <p:txBody>
          <a:bodyPr wrap="none">
            <a:prstTxWarp prst="textNoShape">
              <a:avLst/>
            </a:prstTxWarp>
            <a:spAutoFit/>
          </a:bodyPr>
          <a:lstStyle/>
          <a:p>
            <a:pPr algn="ctr"/>
            <a:r>
              <a:rPr lang="en-US" b="1" dirty="0">
                <a:cs typeface="Calibri"/>
              </a:rPr>
              <a:t>Severe Inability </a:t>
            </a:r>
          </a:p>
          <a:p>
            <a:pPr algn="ctr"/>
            <a:r>
              <a:rPr lang="en-US" b="1" dirty="0">
                <a:cs typeface="Calibri"/>
              </a:rPr>
              <a:t>to Function</a:t>
            </a:r>
          </a:p>
        </p:txBody>
      </p:sp>
      <p:sp>
        <p:nvSpPr>
          <p:cNvPr id="218124" name="Text Box 16"/>
          <p:cNvSpPr txBox="1">
            <a:spLocks noChangeArrowheads="1"/>
          </p:cNvSpPr>
          <p:nvPr/>
        </p:nvSpPr>
        <p:spPr bwMode="auto">
          <a:xfrm>
            <a:off x="5924069" y="5978808"/>
            <a:ext cx="986167"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Connect</a:t>
            </a:r>
          </a:p>
        </p:txBody>
      </p:sp>
      <p:sp>
        <p:nvSpPr>
          <p:cNvPr id="218125" name="Text Box 17"/>
          <p:cNvSpPr txBox="1">
            <a:spLocks noChangeArrowheads="1"/>
          </p:cNvSpPr>
          <p:nvPr/>
        </p:nvSpPr>
        <p:spPr bwMode="auto">
          <a:xfrm>
            <a:off x="9686932" y="5978808"/>
            <a:ext cx="1239698"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Coordinate</a:t>
            </a:r>
          </a:p>
        </p:txBody>
      </p:sp>
      <p:sp>
        <p:nvSpPr>
          <p:cNvPr id="218126" name="Text Box 18"/>
          <p:cNvSpPr txBox="1">
            <a:spLocks noChangeArrowheads="1"/>
          </p:cNvSpPr>
          <p:nvPr/>
        </p:nvSpPr>
        <p:spPr bwMode="auto">
          <a:xfrm>
            <a:off x="5550878" y="3647854"/>
            <a:ext cx="1732548" cy="369332"/>
          </a:xfrm>
          <a:prstGeom prst="rect">
            <a:avLst/>
          </a:prstGeom>
          <a:solidFill>
            <a:schemeClr val="accent4"/>
          </a:solidFill>
          <a:ln w="9525">
            <a:noFill/>
            <a:miter lim="800000"/>
            <a:headEnd/>
            <a:tailEnd/>
          </a:ln>
        </p:spPr>
        <p:txBody>
          <a:bodyPr wrap="square">
            <a:prstTxWarp prst="textNoShape">
              <a:avLst/>
            </a:prstTxWarp>
            <a:spAutoFit/>
          </a:bodyPr>
          <a:lstStyle/>
          <a:p>
            <a:pPr algn="ctr"/>
            <a:r>
              <a:rPr lang="en-US" b="1" dirty="0">
                <a:cs typeface="Calibri"/>
              </a:rPr>
              <a:t>Sleep Problems</a:t>
            </a:r>
          </a:p>
        </p:txBody>
      </p:sp>
      <p:sp>
        <p:nvSpPr>
          <p:cNvPr id="239635" name="AutoShape 19"/>
          <p:cNvSpPr>
            <a:spLocks noChangeArrowheads="1"/>
          </p:cNvSpPr>
          <p:nvPr/>
        </p:nvSpPr>
        <p:spPr bwMode="auto">
          <a:xfrm>
            <a:off x="944842" y="2101170"/>
            <a:ext cx="273917" cy="234199"/>
          </a:xfrm>
          <a:prstGeom prst="downArrow">
            <a:avLst>
              <a:gd name="adj1" fmla="val 50000"/>
              <a:gd name="adj2" fmla="val 43750"/>
            </a:avLst>
          </a:prstGeom>
          <a:solidFill>
            <a:srgbClr val="005993"/>
          </a:solidFill>
          <a:ln>
            <a:no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2000">
              <a:cs typeface="Calibri"/>
            </a:endParaRPr>
          </a:p>
        </p:txBody>
      </p:sp>
      <p:sp>
        <p:nvSpPr>
          <p:cNvPr id="239636" name="AutoShape 20"/>
          <p:cNvSpPr>
            <a:spLocks noChangeArrowheads="1"/>
          </p:cNvSpPr>
          <p:nvPr/>
        </p:nvSpPr>
        <p:spPr bwMode="auto">
          <a:xfrm>
            <a:off x="1854879" y="2789929"/>
            <a:ext cx="268385" cy="262459"/>
          </a:xfrm>
          <a:prstGeom prst="downArrow">
            <a:avLst>
              <a:gd name="adj1" fmla="val 50000"/>
              <a:gd name="adj2" fmla="val 37500"/>
            </a:avLst>
          </a:prstGeom>
          <a:solidFill>
            <a:srgbClr val="005993"/>
          </a:solidFill>
          <a:ln>
            <a:no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sz="2000">
              <a:cs typeface="Calibri"/>
            </a:endParaRPr>
          </a:p>
        </p:txBody>
      </p:sp>
      <p:cxnSp>
        <p:nvCxnSpPr>
          <p:cNvPr id="239642" name="AutoShape 26"/>
          <p:cNvCxnSpPr>
            <a:cxnSpLocks noChangeShapeType="1"/>
          </p:cNvCxnSpPr>
          <p:nvPr/>
        </p:nvCxnSpPr>
        <p:spPr bwMode="auto">
          <a:xfrm flipH="1">
            <a:off x="1171438" y="4108607"/>
            <a:ext cx="2797114" cy="1778780"/>
          </a:xfrm>
          <a:prstGeom prst="straightConnector1">
            <a:avLst/>
          </a:prstGeom>
          <a:noFill/>
          <a:ln w="38100">
            <a:solidFill>
              <a:schemeClr val="accent3"/>
            </a:solidFill>
            <a:round/>
            <a:headEnd/>
            <a:tailEnd type="triangle" w="med" len="med"/>
          </a:ln>
          <a:effectLst/>
        </p:spPr>
      </p:cxnSp>
      <p:cxnSp>
        <p:nvCxnSpPr>
          <p:cNvPr id="239643" name="AutoShape 27"/>
          <p:cNvCxnSpPr>
            <a:cxnSpLocks noChangeShapeType="1"/>
          </p:cNvCxnSpPr>
          <p:nvPr/>
        </p:nvCxnSpPr>
        <p:spPr bwMode="auto">
          <a:xfrm flipH="1">
            <a:off x="975862" y="4095715"/>
            <a:ext cx="1340707" cy="1805464"/>
          </a:xfrm>
          <a:prstGeom prst="straightConnector1">
            <a:avLst/>
          </a:prstGeom>
          <a:noFill/>
          <a:ln w="38100">
            <a:solidFill>
              <a:schemeClr val="accent2"/>
            </a:solidFill>
            <a:round/>
            <a:headEnd/>
            <a:tailEnd type="triangle" w="med" len="med"/>
          </a:ln>
          <a:effectLst/>
        </p:spPr>
      </p:cxnSp>
      <p:cxnSp>
        <p:nvCxnSpPr>
          <p:cNvPr id="239644" name="AutoShape 28"/>
          <p:cNvCxnSpPr>
            <a:cxnSpLocks noChangeShapeType="1"/>
          </p:cNvCxnSpPr>
          <p:nvPr/>
        </p:nvCxnSpPr>
        <p:spPr bwMode="auto">
          <a:xfrm>
            <a:off x="2582960" y="4095715"/>
            <a:ext cx="0" cy="1805464"/>
          </a:xfrm>
          <a:prstGeom prst="straightConnector1">
            <a:avLst/>
          </a:prstGeom>
          <a:noFill/>
          <a:ln w="38100">
            <a:solidFill>
              <a:schemeClr val="accent2"/>
            </a:solidFill>
            <a:round/>
            <a:headEnd/>
            <a:tailEnd type="triangle" w="med" len="med"/>
          </a:ln>
          <a:effectLst/>
        </p:spPr>
      </p:cxnSp>
      <p:cxnSp>
        <p:nvCxnSpPr>
          <p:cNvPr id="239645" name="AutoShape 29"/>
          <p:cNvCxnSpPr>
            <a:cxnSpLocks noChangeShapeType="1"/>
          </p:cNvCxnSpPr>
          <p:nvPr/>
        </p:nvCxnSpPr>
        <p:spPr bwMode="auto">
          <a:xfrm flipH="1">
            <a:off x="801535" y="4095715"/>
            <a:ext cx="33986" cy="1805464"/>
          </a:xfrm>
          <a:prstGeom prst="straightConnector1">
            <a:avLst/>
          </a:prstGeom>
          <a:noFill/>
          <a:ln w="38100">
            <a:solidFill>
              <a:schemeClr val="accent1"/>
            </a:solidFill>
            <a:round/>
            <a:headEnd/>
            <a:tailEnd type="triangle" w="med" len="med"/>
          </a:ln>
          <a:effectLst/>
        </p:spPr>
      </p:cxnSp>
      <p:cxnSp>
        <p:nvCxnSpPr>
          <p:cNvPr id="239646" name="AutoShape 30"/>
          <p:cNvCxnSpPr>
            <a:cxnSpLocks noChangeShapeType="1"/>
          </p:cNvCxnSpPr>
          <p:nvPr/>
        </p:nvCxnSpPr>
        <p:spPr bwMode="auto">
          <a:xfrm>
            <a:off x="4238676" y="4095715"/>
            <a:ext cx="0" cy="1791672"/>
          </a:xfrm>
          <a:prstGeom prst="straightConnector1">
            <a:avLst/>
          </a:prstGeom>
          <a:noFill/>
          <a:ln w="38100">
            <a:solidFill>
              <a:schemeClr val="accent3"/>
            </a:solidFill>
            <a:round/>
            <a:headEnd/>
            <a:tailEnd type="triangle" w="med" len="med"/>
          </a:ln>
          <a:effectLst/>
        </p:spPr>
      </p:cxnSp>
      <p:cxnSp>
        <p:nvCxnSpPr>
          <p:cNvPr id="239648" name="AutoShape 32"/>
          <p:cNvCxnSpPr>
            <a:cxnSpLocks noChangeShapeType="1"/>
          </p:cNvCxnSpPr>
          <p:nvPr/>
        </p:nvCxnSpPr>
        <p:spPr bwMode="auto">
          <a:xfrm flipH="1">
            <a:off x="4774951" y="4095715"/>
            <a:ext cx="1677415" cy="1790819"/>
          </a:xfrm>
          <a:prstGeom prst="straightConnector1">
            <a:avLst/>
          </a:prstGeom>
          <a:noFill/>
          <a:ln w="38100">
            <a:solidFill>
              <a:schemeClr val="accent4"/>
            </a:solidFill>
            <a:round/>
            <a:headEnd/>
            <a:tailEnd type="triangle" w="med" len="med"/>
          </a:ln>
          <a:effectLst/>
        </p:spPr>
      </p:cxnSp>
      <p:cxnSp>
        <p:nvCxnSpPr>
          <p:cNvPr id="239649" name="AutoShape 33"/>
          <p:cNvCxnSpPr>
            <a:cxnSpLocks noChangeShapeType="1"/>
          </p:cNvCxnSpPr>
          <p:nvPr/>
        </p:nvCxnSpPr>
        <p:spPr bwMode="auto">
          <a:xfrm>
            <a:off x="8374941" y="4095715"/>
            <a:ext cx="0" cy="1805464"/>
          </a:xfrm>
          <a:prstGeom prst="straightConnector1">
            <a:avLst/>
          </a:prstGeom>
          <a:noFill/>
          <a:ln w="38100">
            <a:solidFill>
              <a:schemeClr val="accent1"/>
            </a:solidFill>
            <a:round/>
            <a:headEnd/>
            <a:tailEnd type="triangle" w="med" len="med"/>
          </a:ln>
          <a:effectLst/>
        </p:spPr>
      </p:cxnSp>
      <p:cxnSp>
        <p:nvCxnSpPr>
          <p:cNvPr id="239650" name="AutoShape 34"/>
          <p:cNvCxnSpPr>
            <a:cxnSpLocks noChangeShapeType="1"/>
          </p:cNvCxnSpPr>
          <p:nvPr/>
        </p:nvCxnSpPr>
        <p:spPr bwMode="auto">
          <a:xfrm flipH="1">
            <a:off x="6737446" y="4095715"/>
            <a:ext cx="1287207" cy="1790819"/>
          </a:xfrm>
          <a:prstGeom prst="straightConnector1">
            <a:avLst/>
          </a:prstGeom>
          <a:noFill/>
          <a:ln w="38100">
            <a:solidFill>
              <a:schemeClr val="accent1"/>
            </a:solidFill>
            <a:round/>
            <a:headEnd/>
            <a:tailEnd type="triangle" w="med" len="med"/>
          </a:ln>
          <a:effectLst/>
        </p:spPr>
      </p:cxnSp>
      <p:cxnSp>
        <p:nvCxnSpPr>
          <p:cNvPr id="239652" name="AutoShape 36"/>
          <p:cNvCxnSpPr>
            <a:cxnSpLocks noChangeShapeType="1"/>
          </p:cNvCxnSpPr>
          <p:nvPr/>
        </p:nvCxnSpPr>
        <p:spPr bwMode="auto">
          <a:xfrm>
            <a:off x="10306782" y="4095715"/>
            <a:ext cx="0" cy="1790819"/>
          </a:xfrm>
          <a:prstGeom prst="straightConnector1">
            <a:avLst/>
          </a:prstGeom>
          <a:noFill/>
          <a:ln w="38100">
            <a:solidFill>
              <a:srgbClr val="D2DADA"/>
            </a:solidFill>
            <a:round/>
            <a:headEnd/>
            <a:tailEnd type="triangle" w="med" len="med"/>
          </a:ln>
          <a:effectLst/>
        </p:spPr>
      </p:cxnSp>
      <p:sp>
        <p:nvSpPr>
          <p:cNvPr id="239654" name="AutoShape 38"/>
          <p:cNvSpPr>
            <a:spLocks noChangeArrowheads="1"/>
          </p:cNvSpPr>
          <p:nvPr/>
        </p:nvSpPr>
        <p:spPr bwMode="auto">
          <a:xfrm>
            <a:off x="5142615" y="3219079"/>
            <a:ext cx="320954" cy="278617"/>
          </a:xfrm>
          <a:prstGeom prst="downArrow">
            <a:avLst>
              <a:gd name="adj1" fmla="val 50000"/>
              <a:gd name="adj2" fmla="val 43750"/>
            </a:avLst>
          </a:prstGeom>
          <a:solidFill>
            <a:srgbClr val="005993"/>
          </a:solidFill>
          <a:ln>
            <a:no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en-US">
              <a:cs typeface="Calibri"/>
            </a:endParaRPr>
          </a:p>
        </p:txBody>
      </p:sp>
      <p:sp>
        <p:nvSpPr>
          <p:cNvPr id="218139" name="Text Box 39"/>
          <p:cNvSpPr txBox="1">
            <a:spLocks noChangeArrowheads="1"/>
          </p:cNvSpPr>
          <p:nvPr/>
        </p:nvSpPr>
        <p:spPr bwMode="auto">
          <a:xfrm>
            <a:off x="2192721" y="5978808"/>
            <a:ext cx="733278"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Cover</a:t>
            </a:r>
          </a:p>
        </p:txBody>
      </p:sp>
      <p:cxnSp>
        <p:nvCxnSpPr>
          <p:cNvPr id="239656" name="AutoShape 40"/>
          <p:cNvCxnSpPr>
            <a:cxnSpLocks noChangeShapeType="1"/>
          </p:cNvCxnSpPr>
          <p:nvPr/>
        </p:nvCxnSpPr>
        <p:spPr bwMode="auto">
          <a:xfrm>
            <a:off x="2855938" y="4095715"/>
            <a:ext cx="969234" cy="1805464"/>
          </a:xfrm>
          <a:prstGeom prst="straightConnector1">
            <a:avLst/>
          </a:prstGeom>
          <a:noFill/>
          <a:ln w="38100">
            <a:solidFill>
              <a:schemeClr val="accent2"/>
            </a:solidFill>
            <a:round/>
            <a:headEnd/>
            <a:tailEnd type="triangle" w="med" len="med"/>
          </a:ln>
          <a:effectLst/>
        </p:spPr>
      </p:cxnSp>
      <p:cxnSp>
        <p:nvCxnSpPr>
          <p:cNvPr id="58" name="AutoShape 26"/>
          <p:cNvCxnSpPr>
            <a:cxnSpLocks noChangeShapeType="1"/>
          </p:cNvCxnSpPr>
          <p:nvPr/>
        </p:nvCxnSpPr>
        <p:spPr bwMode="auto">
          <a:xfrm flipH="1">
            <a:off x="1412003" y="4095715"/>
            <a:ext cx="4407760" cy="1791672"/>
          </a:xfrm>
          <a:prstGeom prst="straightConnector1">
            <a:avLst/>
          </a:prstGeom>
          <a:noFill/>
          <a:ln w="38100">
            <a:solidFill>
              <a:schemeClr val="accent4"/>
            </a:solidFill>
            <a:round/>
            <a:headEnd/>
            <a:tailEnd type="triangle" w="med" len="med"/>
          </a:ln>
          <a:effectLst/>
        </p:spPr>
      </p:cxnSp>
      <p:cxnSp>
        <p:nvCxnSpPr>
          <p:cNvPr id="61" name="AutoShape 30"/>
          <p:cNvCxnSpPr>
            <a:cxnSpLocks noChangeShapeType="1"/>
          </p:cNvCxnSpPr>
          <p:nvPr/>
        </p:nvCxnSpPr>
        <p:spPr bwMode="auto">
          <a:xfrm>
            <a:off x="4489871" y="4095715"/>
            <a:ext cx="1927281" cy="1790819"/>
          </a:xfrm>
          <a:prstGeom prst="straightConnector1">
            <a:avLst/>
          </a:prstGeom>
          <a:noFill/>
          <a:ln w="38100">
            <a:solidFill>
              <a:schemeClr val="accent3"/>
            </a:solidFill>
            <a:round/>
            <a:headEnd/>
            <a:tailEnd type="triangle" w="med" len="med"/>
          </a:ln>
          <a:effectLst/>
        </p:spPr>
      </p:cxnSp>
      <p:cxnSp>
        <p:nvCxnSpPr>
          <p:cNvPr id="64" name="AutoShape 33"/>
          <p:cNvCxnSpPr>
            <a:cxnSpLocks noChangeShapeType="1"/>
          </p:cNvCxnSpPr>
          <p:nvPr/>
        </p:nvCxnSpPr>
        <p:spPr bwMode="auto">
          <a:xfrm>
            <a:off x="7109398" y="4095715"/>
            <a:ext cx="2920722" cy="1790819"/>
          </a:xfrm>
          <a:prstGeom prst="straightConnector1">
            <a:avLst/>
          </a:prstGeom>
          <a:noFill/>
          <a:ln w="38100">
            <a:solidFill>
              <a:schemeClr val="accent4"/>
            </a:solidFill>
            <a:round/>
            <a:headEnd/>
            <a:tailEnd type="triangle" w="med" len="med"/>
          </a:ln>
          <a:effectLst/>
        </p:spPr>
      </p:cxnSp>
      <p:sp>
        <p:nvSpPr>
          <p:cNvPr id="218144" name="Text Box 16"/>
          <p:cNvSpPr txBox="1">
            <a:spLocks noChangeArrowheads="1"/>
          </p:cNvSpPr>
          <p:nvPr/>
        </p:nvSpPr>
        <p:spPr bwMode="auto">
          <a:xfrm>
            <a:off x="7606367" y="5978808"/>
            <a:ext cx="1284069" cy="369332"/>
          </a:xfrm>
          <a:prstGeom prst="rect">
            <a:avLst/>
          </a:prstGeom>
          <a:solidFill>
            <a:srgbClr val="005993"/>
          </a:solidFill>
          <a:ln w="9525">
            <a:noFill/>
            <a:miter lim="800000"/>
            <a:headEnd/>
            <a:tailEnd/>
          </a:ln>
        </p:spPr>
        <p:txBody>
          <a:bodyPr wrap="none">
            <a:prstTxWarp prst="textNoShape">
              <a:avLst/>
            </a:prstTxWarp>
            <a:spAutoFit/>
          </a:bodyPr>
          <a:lstStyle/>
          <a:p>
            <a:r>
              <a:rPr lang="en-US" b="1" dirty="0">
                <a:solidFill>
                  <a:schemeClr val="bg1"/>
                </a:solidFill>
                <a:cs typeface="Calibri"/>
              </a:rPr>
              <a:t>Confidence</a:t>
            </a:r>
          </a:p>
        </p:txBody>
      </p:sp>
      <p:cxnSp>
        <p:nvCxnSpPr>
          <p:cNvPr id="71" name="AutoShape 30"/>
          <p:cNvCxnSpPr>
            <a:cxnSpLocks noChangeShapeType="1"/>
          </p:cNvCxnSpPr>
          <p:nvPr/>
        </p:nvCxnSpPr>
        <p:spPr bwMode="auto">
          <a:xfrm>
            <a:off x="4840304" y="4108607"/>
            <a:ext cx="3178271" cy="1736264"/>
          </a:xfrm>
          <a:prstGeom prst="straightConnector1">
            <a:avLst/>
          </a:prstGeom>
          <a:noFill/>
          <a:ln w="38100">
            <a:solidFill>
              <a:schemeClr val="accent3"/>
            </a:solidFill>
            <a:round/>
            <a:headEnd/>
            <a:tailEnd type="triangle" w="med" len="med"/>
          </a:ln>
          <a:effectLst/>
        </p:spPr>
      </p:cxnSp>
      <p:cxnSp>
        <p:nvCxnSpPr>
          <p:cNvPr id="77" name="AutoShape 33"/>
          <p:cNvCxnSpPr>
            <a:cxnSpLocks noChangeShapeType="1"/>
          </p:cNvCxnSpPr>
          <p:nvPr/>
        </p:nvCxnSpPr>
        <p:spPr bwMode="auto">
          <a:xfrm>
            <a:off x="1281020" y="4111929"/>
            <a:ext cx="4814980" cy="1774605"/>
          </a:xfrm>
          <a:prstGeom prst="straightConnector1">
            <a:avLst/>
          </a:prstGeom>
          <a:noFill/>
          <a:ln w="38100">
            <a:solidFill>
              <a:schemeClr val="accent1"/>
            </a:solidFill>
            <a:round/>
            <a:headEnd/>
            <a:tailEnd type="triangle" w="med" len="med"/>
          </a:ln>
          <a:effectLst/>
        </p:spPr>
      </p:cxnSp>
    </p:spTree>
    <p:extLst>
      <p:ext uri="{BB962C8B-B14F-4D97-AF65-F5344CB8AC3E}">
        <p14:creationId xmlns:p14="http://schemas.microsoft.com/office/powerpoint/2010/main" val="190691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8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96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81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96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96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81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81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81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8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8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6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81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96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1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6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81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96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96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96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396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396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96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96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181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1812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8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5" grpId="0"/>
      <p:bldP spid="218116" grpId="0"/>
      <p:bldP spid="218117" grpId="0" animBg="1"/>
      <p:bldP spid="218118" grpId="0" animBg="1"/>
      <p:bldP spid="218119" grpId="0" animBg="1"/>
      <p:bldP spid="218120" grpId="0" animBg="1"/>
      <p:bldP spid="218121" grpId="0" animBg="1"/>
      <p:bldP spid="239629" grpId="0" animBg="1"/>
      <p:bldP spid="218123" grpId="0" animBg="1"/>
      <p:bldP spid="218124" grpId="0" animBg="1"/>
      <p:bldP spid="218125" grpId="0" animBg="1"/>
      <p:bldP spid="218126" grpId="0" animBg="1"/>
      <p:bldP spid="239635" grpId="0" animBg="1"/>
      <p:bldP spid="239636" grpId="0" animBg="1"/>
      <p:bldP spid="239654" grpId="0" animBg="1"/>
      <p:bldP spid="218139" grpId="0" animBg="1"/>
      <p:bldP spid="2181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yber Template">
  <a:themeElements>
    <a:clrScheme name="005993">
      <a:dk1>
        <a:srgbClr val="000000"/>
      </a:dk1>
      <a:lt1>
        <a:srgbClr val="FFFFFF"/>
      </a:lt1>
      <a:dk2>
        <a:srgbClr val="005993"/>
      </a:dk2>
      <a:lt2>
        <a:srgbClr val="5483AE"/>
      </a:lt2>
      <a:accent1>
        <a:srgbClr val="8ACAF1"/>
      </a:accent1>
      <a:accent2>
        <a:srgbClr val="FCB751"/>
      </a:accent2>
      <a:accent3>
        <a:srgbClr val="FEEA97"/>
      </a:accent3>
      <a:accent4>
        <a:srgbClr val="BAA59F"/>
      </a:accent4>
      <a:accent5>
        <a:srgbClr val="56A0D3"/>
      </a:accent5>
      <a:accent6>
        <a:srgbClr val="006C64"/>
      </a:accent6>
      <a:hlink>
        <a:srgbClr val="A84914"/>
      </a:hlink>
      <a:folHlink>
        <a:srgbClr val="B256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B52B9228E7414EAA91B081A3CA0CF6" ma:contentTypeVersion="11" ma:contentTypeDescription="Create a new document." ma:contentTypeScope="" ma:versionID="0ce6bae3bf361a5020bc34a888c6524b">
  <xsd:schema xmlns:xsd="http://www.w3.org/2001/XMLSchema" xmlns:xs="http://www.w3.org/2001/XMLSchema" xmlns:p="http://schemas.microsoft.com/office/2006/metadata/properties" xmlns:ns2="a92be622-4ecb-4165-9c20-93bb09732f48" xmlns:ns3="4bc0843d-5a8a-4078-bd09-d6ef47bc1cf0" targetNamespace="http://schemas.microsoft.com/office/2006/metadata/properties" ma:root="true" ma:fieldsID="16fe39f61a16d956706ded20d1618a8f" ns2:_="" ns3:_="">
    <xsd:import namespace="a92be622-4ecb-4165-9c20-93bb09732f48"/>
    <xsd:import namespace="4bc0843d-5a8a-4078-bd09-d6ef47bc1c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be622-4ecb-4165-9c20-93bb09732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c0843d-5a8a-4078-bd09-d6ef47bc1c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AD0E15-FD61-4D32-8471-B4B48622CF80}">
  <ds:schemaRefs>
    <ds:schemaRef ds:uri="http://schemas.microsoft.com/sharepoint/v3/contenttype/forms"/>
  </ds:schemaRefs>
</ds:datastoreItem>
</file>

<file path=customXml/itemProps2.xml><?xml version="1.0" encoding="utf-8"?>
<ds:datastoreItem xmlns:ds="http://schemas.openxmlformats.org/officeDocument/2006/customXml" ds:itemID="{951A4D6B-BDB8-4E47-844C-AF7FA9368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be622-4ecb-4165-9c20-93bb09732f48"/>
    <ds:schemaRef ds:uri="4bc0843d-5a8a-4078-bd09-d6ef47bc1c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2A75D1-63CD-4DEE-9A0A-A720169EDFAB}">
  <ds:schemaRefs>
    <ds:schemaRef ds:uri="http://schemas.microsoft.com/office/2006/metadata/properties"/>
    <ds:schemaRef ds:uri="4bc0843d-5a8a-4078-bd09-d6ef47bc1cf0"/>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a92be622-4ecb-4165-9c20-93bb09732f4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3178</TotalTime>
  <Words>12296</Words>
  <Application>Microsoft Macintosh PowerPoint</Application>
  <PresentationFormat>Widescreen</PresentationFormat>
  <Paragraphs>837</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Calibri Light</vt:lpstr>
      <vt:lpstr>Corbel</vt:lpstr>
      <vt:lpstr>Franklin Gothic Book</vt:lpstr>
      <vt:lpstr>Franklin Gothic Medium</vt:lpstr>
      <vt:lpstr>Georgia</vt:lpstr>
      <vt:lpstr>Office Theme</vt:lpstr>
      <vt:lpstr>Cyber Template</vt:lpstr>
      <vt:lpstr>Stress First Aid for Health Care Workers during the COVID-19 Pandemic</vt:lpstr>
      <vt:lpstr>Health care professionals are resilient but may still experience burnout</vt:lpstr>
      <vt:lpstr>Stress First Aid is a framework to improve recovery from stress reactions</vt:lpstr>
      <vt:lpstr>Characteristics of Stress First Aid</vt:lpstr>
      <vt:lpstr>How is Stress First Aid Different? </vt:lpstr>
      <vt:lpstr>Stress continuum: Circumstances and features </vt:lpstr>
      <vt:lpstr>Stress First Aid model</vt:lpstr>
      <vt:lpstr>PowerPoint Presentation</vt:lpstr>
      <vt:lpstr>How Can You Use SFA?</vt:lpstr>
      <vt:lpstr>Check:  Why is it Needed?</vt:lpstr>
      <vt:lpstr>Check : Indicators of Severe Stress Reactions</vt:lpstr>
      <vt:lpstr>Check Skill: OSCAR</vt:lpstr>
      <vt:lpstr>Check Example</vt:lpstr>
      <vt:lpstr>Coordinate Actions</vt:lpstr>
      <vt:lpstr>Coordinate Example</vt:lpstr>
      <vt:lpstr>Coordinate: Reasons for Referral</vt:lpstr>
      <vt:lpstr>Coordinate: Help in Overcoming Potential Barriers</vt:lpstr>
      <vt:lpstr>Cover Actions</vt:lpstr>
      <vt:lpstr>Examples of a Need for Cover</vt:lpstr>
      <vt:lpstr>Cover Example: Self-Care</vt:lpstr>
      <vt:lpstr>Cover Example: Coworker Support </vt:lpstr>
      <vt:lpstr>Calm Actions</vt:lpstr>
      <vt:lpstr>Examples of a Need for Calm</vt:lpstr>
      <vt:lpstr>Calm Example: Self-Care</vt:lpstr>
      <vt:lpstr>Calm Example: Coworker Support</vt:lpstr>
      <vt:lpstr>Connect Actions</vt:lpstr>
      <vt:lpstr>Examples of a Need for Connect</vt:lpstr>
      <vt:lpstr>Examples of a Need for Connect</vt:lpstr>
      <vt:lpstr>Connect Example: Self-Care</vt:lpstr>
      <vt:lpstr>Connect Examples: Coworker Support</vt:lpstr>
      <vt:lpstr>Competence Actions </vt:lpstr>
      <vt:lpstr>Examples of a Need for Competence</vt:lpstr>
      <vt:lpstr>Competence Example: Self-Care</vt:lpstr>
      <vt:lpstr>Competence Example: Coworker Support</vt:lpstr>
      <vt:lpstr>Confidence Actions</vt:lpstr>
      <vt:lpstr>Examples of a Need for Confidence</vt:lpstr>
      <vt:lpstr>Confidence Example: Self-Care</vt:lpstr>
      <vt:lpstr>Confidence Example: Coworker Support</vt:lpstr>
      <vt:lpstr>SFA Effect on Organizations</vt:lpstr>
      <vt:lpstr>SFA Key Points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Aim (SFA) for Health Care Workers during COVID-19 Pandemic</dc:title>
  <dc:creator>Patricia Watson</dc:creator>
  <cp:lastModifiedBy>Farmer, Carrie</cp:lastModifiedBy>
  <cp:revision>62</cp:revision>
  <dcterms:created xsi:type="dcterms:W3CDTF">2021-01-15T09:48:20Z</dcterms:created>
  <dcterms:modified xsi:type="dcterms:W3CDTF">2021-03-16T16:08:56Z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0x010100B1B52B9228E7414EAA91B081A3CA0CF6</vt:lpwstr>
  </property>
</Properties>
</file>