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5" r:id="rId2"/>
    <p:sldMasterId id="2147483680" r:id="rId3"/>
    <p:sldMasterId id="2147483693" r:id="rId4"/>
    <p:sldMasterId id="2147483700" r:id="rId5"/>
    <p:sldMasterId id="2147483718" r:id="rId6"/>
  </p:sldMasterIdLst>
  <p:notesMasterIdLst>
    <p:notesMasterId r:id="rId78"/>
  </p:notesMasterIdLst>
  <p:handoutMasterIdLst>
    <p:handoutMasterId r:id="rId79"/>
  </p:handoutMasterIdLst>
  <p:sldIdLst>
    <p:sldId id="653" r:id="rId7"/>
    <p:sldId id="390" r:id="rId8"/>
    <p:sldId id="654" r:id="rId9"/>
    <p:sldId id="656" r:id="rId10"/>
    <p:sldId id="519" r:id="rId11"/>
    <p:sldId id="507" r:id="rId12"/>
    <p:sldId id="516" r:id="rId13"/>
    <p:sldId id="517" r:id="rId14"/>
    <p:sldId id="514" r:id="rId15"/>
    <p:sldId id="658" r:id="rId16"/>
    <p:sldId id="271" r:id="rId17"/>
    <p:sldId id="345" r:id="rId18"/>
    <p:sldId id="281" r:id="rId19"/>
    <p:sldId id="343" r:id="rId20"/>
    <p:sldId id="344" r:id="rId21"/>
    <p:sldId id="434" r:id="rId22"/>
    <p:sldId id="432" r:id="rId23"/>
    <p:sldId id="348" r:id="rId24"/>
    <p:sldId id="361" r:id="rId25"/>
    <p:sldId id="349" r:id="rId26"/>
    <p:sldId id="437" r:id="rId27"/>
    <p:sldId id="1235" r:id="rId28"/>
    <p:sldId id="360" r:id="rId29"/>
    <p:sldId id="435" r:id="rId30"/>
    <p:sldId id="362" r:id="rId31"/>
    <p:sldId id="1120" r:id="rId32"/>
    <p:sldId id="1228" r:id="rId33"/>
    <p:sldId id="1220" r:id="rId34"/>
    <p:sldId id="1221" r:id="rId35"/>
    <p:sldId id="1222" r:id="rId36"/>
    <p:sldId id="1223" r:id="rId37"/>
    <p:sldId id="1225" r:id="rId38"/>
    <p:sldId id="1226" r:id="rId39"/>
    <p:sldId id="1227" r:id="rId40"/>
    <p:sldId id="598" r:id="rId41"/>
    <p:sldId id="1031" r:id="rId42"/>
    <p:sldId id="1230" r:id="rId43"/>
    <p:sldId id="1232" r:id="rId44"/>
    <p:sldId id="305" r:id="rId45"/>
    <p:sldId id="666" r:id="rId46"/>
    <p:sldId id="301" r:id="rId47"/>
    <p:sldId id="298" r:id="rId48"/>
    <p:sldId id="302" r:id="rId49"/>
    <p:sldId id="556" r:id="rId50"/>
    <p:sldId id="561" r:id="rId51"/>
    <p:sldId id="587" r:id="rId52"/>
    <p:sldId id="662" r:id="rId53"/>
    <p:sldId id="610" r:id="rId54"/>
    <p:sldId id="664" r:id="rId55"/>
    <p:sldId id="665" r:id="rId56"/>
    <p:sldId id="303" r:id="rId57"/>
    <p:sldId id="257" r:id="rId58"/>
    <p:sldId id="427" r:id="rId59"/>
    <p:sldId id="426" r:id="rId60"/>
    <p:sldId id="380" r:id="rId61"/>
    <p:sldId id="307" r:id="rId62"/>
    <p:sldId id="405" r:id="rId63"/>
    <p:sldId id="276" r:id="rId64"/>
    <p:sldId id="422" r:id="rId65"/>
    <p:sldId id="417" r:id="rId66"/>
    <p:sldId id="266" r:id="rId67"/>
    <p:sldId id="424" r:id="rId68"/>
    <p:sldId id="425" r:id="rId69"/>
    <p:sldId id="385" r:id="rId70"/>
    <p:sldId id="1234" r:id="rId71"/>
    <p:sldId id="410" r:id="rId72"/>
    <p:sldId id="418" r:id="rId73"/>
    <p:sldId id="419" r:id="rId74"/>
    <p:sldId id="423" r:id="rId75"/>
    <p:sldId id="1233" r:id="rId76"/>
    <p:sldId id="256" r:id="rId7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hu Quach" initials="TQ" lastIdx="5" clrIdx="0"/>
  <p:cmAuthor id="1" name="Rosy Chang Weir" initials="RCW" lastIdx="21" clrIdx="1"/>
  <p:cmAuthor id="2" name="Vivian Li" initials="VL"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592" autoAdjust="0"/>
    <p:restoredTop sz="95170" autoAdjust="0"/>
  </p:normalViewPr>
  <p:slideViewPr>
    <p:cSldViewPr snapToGrid="0" snapToObjects="1">
      <p:cViewPr varScale="1">
        <p:scale>
          <a:sx n="95" d="100"/>
          <a:sy n="95" d="100"/>
        </p:scale>
        <p:origin x="272"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tableStyles" Target="tableStyle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C32B05-62EA-407A-B21C-2310C7945705}" type="doc">
      <dgm:prSet loTypeId="urn:microsoft.com/office/officeart/2005/8/layout/venn2" loCatId="relationship" qsTypeId="urn:microsoft.com/office/officeart/2005/8/quickstyle/simple5" qsCatId="simple" csTypeId="urn:microsoft.com/office/officeart/2005/8/colors/colorful2" csCatId="colorful" phldr="1"/>
      <dgm:spPr/>
      <dgm:t>
        <a:bodyPr/>
        <a:lstStyle/>
        <a:p>
          <a:endParaRPr lang="en-US"/>
        </a:p>
      </dgm:t>
    </dgm:pt>
    <dgm:pt modelId="{8EA7219F-BDB2-48EB-9EEB-3133522D132E}">
      <dgm:prSet phldrT="[Text]" custT="1"/>
      <dgm:spPr>
        <a:xfrm>
          <a:off x="1448253" y="0"/>
          <a:ext cx="3199493" cy="3199493"/>
        </a:xfrm>
      </dgm:spPr>
      <dgm:t>
        <a:bodyPr lIns="91440" rIns="91440"/>
        <a:lstStyle/>
        <a:p>
          <a:r>
            <a:rPr lang="en-US" sz="2600" b="1" i="0" dirty="0">
              <a:effectLst>
                <a:outerShdw blurRad="38100" dist="38100" dir="2700000" algn="tl">
                  <a:srgbClr val="000000">
                    <a:alpha val="43137"/>
                  </a:srgbClr>
                </a:outerShdw>
              </a:effectLst>
              <a:latin typeface="Helvetica Neue Condensed" charset="0"/>
              <a:ea typeface="Helvetica Neue Condensed" charset="0"/>
              <a:cs typeface="Helvetica Neue Condensed" charset="0"/>
            </a:rPr>
            <a:t>N</a:t>
          </a:r>
          <a:r>
            <a:rPr lang="en-US" sz="2600" b="1" i="0" baseline="30000" dirty="0">
              <a:effectLst>
                <a:outerShdw blurRad="38100" dist="38100" dir="2700000" algn="tl">
                  <a:srgbClr val="000000">
                    <a:alpha val="43137"/>
                  </a:srgbClr>
                </a:outerShdw>
              </a:effectLst>
              <a:latin typeface="Helvetica Neue Condensed" charset="0"/>
              <a:ea typeface="Helvetica Neue Condensed" charset="0"/>
              <a:cs typeface="Helvetica Neue Condensed" charset="0"/>
            </a:rPr>
            <a:t>2</a:t>
          </a:r>
          <a:r>
            <a:rPr lang="en-US" sz="2600" b="1" i="0" dirty="0">
              <a:effectLst>
                <a:outerShdw blurRad="38100" dist="38100" dir="2700000" algn="tl">
                  <a:srgbClr val="000000">
                    <a:alpha val="43137"/>
                  </a:srgbClr>
                </a:outerShdw>
              </a:effectLst>
              <a:latin typeface="Helvetica Neue Condensed" charset="0"/>
              <a:ea typeface="Helvetica Neue Condensed" charset="0"/>
              <a:cs typeface="Helvetica Neue Condensed" charset="0"/>
            </a:rPr>
            <a:t> -PBRN</a:t>
          </a:r>
        </a:p>
        <a:p>
          <a:endParaRPr lang="en-US" sz="300" b="1" i="0" dirty="0">
            <a:latin typeface="Helvetica Neue Condensed" charset="0"/>
            <a:ea typeface="Helvetica Neue Condensed" charset="0"/>
            <a:cs typeface="Helvetica Neue Condensed" charset="0"/>
          </a:endParaRPr>
        </a:p>
      </dgm:t>
    </dgm:pt>
    <dgm:pt modelId="{3EE8403A-CB7C-4815-85BD-AEBCAEB71B37}" type="parTrans" cxnId="{58AD7EEF-D408-406B-87EE-4691D4C30668}">
      <dgm:prSet/>
      <dgm:spPr/>
      <dgm:t>
        <a:bodyPr/>
        <a:lstStyle/>
        <a:p>
          <a:endParaRPr lang="en-US"/>
        </a:p>
      </dgm:t>
    </dgm:pt>
    <dgm:pt modelId="{C94B7947-85DC-4B21-BB99-DF8438356F98}" type="sibTrans" cxnId="{58AD7EEF-D408-406B-87EE-4691D4C30668}">
      <dgm:prSet/>
      <dgm:spPr/>
      <dgm:t>
        <a:bodyPr/>
        <a:lstStyle/>
        <a:p>
          <a:endParaRPr lang="en-US"/>
        </a:p>
      </dgm:t>
    </dgm:pt>
    <dgm:pt modelId="{54A10F5D-C417-4F97-8612-CE684295DDDD}">
      <dgm:prSet phldrT="[Text]" custT="1"/>
      <dgm:spPr>
        <a:xfrm>
          <a:off x="1768202" y="639898"/>
          <a:ext cx="2559594" cy="2559594"/>
        </a:xfrm>
        <a:solidFill>
          <a:schemeClr val="accent4">
            <a:lumMod val="75000"/>
          </a:schemeClr>
        </a:solidFill>
      </dgm:spPr>
      <dgm:t>
        <a:bodyPr lIns="91440" rIns="91440"/>
        <a:lstStyle/>
        <a:p>
          <a:r>
            <a:rPr lang="en-US" sz="2600" b="1" i="0" dirty="0">
              <a:effectLst>
                <a:outerShdw blurRad="38100" dist="38100" dir="2700000" algn="tl">
                  <a:srgbClr val="000000">
                    <a:alpha val="43137"/>
                  </a:srgbClr>
                </a:outerShdw>
              </a:effectLst>
              <a:latin typeface="Helvetica Neue Condensed" charset="0"/>
              <a:ea typeface="Helvetica Neue Condensed" charset="0"/>
              <a:cs typeface="Helvetica Neue Condensed" charset="0"/>
            </a:rPr>
            <a:t>CDRNs</a:t>
          </a:r>
        </a:p>
      </dgm:t>
    </dgm:pt>
    <dgm:pt modelId="{8ABDAA28-1E03-411B-BC21-8D931DE3C43E}" type="parTrans" cxnId="{517AFA30-BB19-43D1-84E3-E6B4C9B9E30A}">
      <dgm:prSet/>
      <dgm:spPr/>
      <dgm:t>
        <a:bodyPr/>
        <a:lstStyle/>
        <a:p>
          <a:endParaRPr lang="en-US"/>
        </a:p>
      </dgm:t>
    </dgm:pt>
    <dgm:pt modelId="{60811977-1F2E-41FC-8E06-EBD37DD18733}" type="sibTrans" cxnId="{517AFA30-BB19-43D1-84E3-E6B4C9B9E30A}">
      <dgm:prSet/>
      <dgm:spPr/>
      <dgm:t>
        <a:bodyPr/>
        <a:lstStyle/>
        <a:p>
          <a:endParaRPr lang="en-US"/>
        </a:p>
      </dgm:t>
    </dgm:pt>
    <dgm:pt modelId="{6AE49727-F1EE-4322-A9E8-6D8BD588DA28}">
      <dgm:prSet phldrT="[Text]" custT="1"/>
      <dgm:spPr>
        <a:xfrm>
          <a:off x="2088152" y="1279797"/>
          <a:ext cx="1919695" cy="1919695"/>
        </a:xfrm>
        <a:gradFill rotWithShape="0">
          <a:gsLst>
            <a:gs pos="0">
              <a:schemeClr val="accent5">
                <a:lumMod val="50000"/>
              </a:schemeClr>
            </a:gs>
            <a:gs pos="50000">
              <a:schemeClr val="accent2">
                <a:hueOff val="10923757"/>
                <a:satOff val="749"/>
                <a:lumOff val="9150"/>
                <a:alphaOff val="0"/>
                <a:shade val="100000"/>
                <a:satMod val="103000"/>
                <a:lumMod val="100000"/>
              </a:schemeClr>
            </a:gs>
            <a:gs pos="100000">
              <a:schemeClr val="accent2">
                <a:hueOff val="10923757"/>
                <a:satOff val="749"/>
                <a:lumOff val="9150"/>
                <a:alphaOff val="0"/>
                <a:shade val="93000"/>
                <a:satMod val="110000"/>
                <a:lumMod val="99000"/>
              </a:schemeClr>
            </a:gs>
          </a:gsLst>
        </a:gradFill>
      </dgm:spPr>
      <dgm:t>
        <a:bodyPr lIns="91440" rIns="91440"/>
        <a:lstStyle/>
        <a:p>
          <a:r>
            <a:rPr lang="en-US" sz="2600" b="1" i="0" dirty="0">
              <a:effectLst>
                <a:outerShdw blurRad="38100" dist="38100" dir="2700000" algn="tl">
                  <a:srgbClr val="000000">
                    <a:alpha val="43137"/>
                  </a:srgbClr>
                </a:outerShdw>
              </a:effectLst>
              <a:latin typeface="Helvetica Neue Condensed" charset="0"/>
              <a:ea typeface="Helvetica Neue Condensed" charset="0"/>
              <a:cs typeface="Helvetica Neue Condensed" charset="0"/>
            </a:rPr>
            <a:t>PBRNs</a:t>
          </a:r>
        </a:p>
      </dgm:t>
    </dgm:pt>
    <dgm:pt modelId="{A368C715-F314-40A5-8FB2-0D8C4609A5B2}" type="parTrans" cxnId="{C23F4798-1782-47D2-864C-5258EB8E5224}">
      <dgm:prSet/>
      <dgm:spPr/>
      <dgm:t>
        <a:bodyPr/>
        <a:lstStyle/>
        <a:p>
          <a:endParaRPr lang="en-US"/>
        </a:p>
      </dgm:t>
    </dgm:pt>
    <dgm:pt modelId="{8D800EE2-5FA9-4090-865F-475ED124815A}" type="sibTrans" cxnId="{C23F4798-1782-47D2-864C-5258EB8E5224}">
      <dgm:prSet/>
      <dgm:spPr/>
      <dgm:t>
        <a:bodyPr/>
        <a:lstStyle/>
        <a:p>
          <a:endParaRPr lang="en-US"/>
        </a:p>
      </dgm:t>
    </dgm:pt>
    <dgm:pt modelId="{2445DAFE-CD18-4928-9C37-2E376DB00464}">
      <dgm:prSet phldrT="[Text]" custT="1"/>
      <dgm:spPr>
        <a:xfrm>
          <a:off x="2408101" y="1919695"/>
          <a:ext cx="1279797" cy="1279797"/>
        </a:xfrm>
        <a:solidFill>
          <a:schemeClr val="accent3">
            <a:lumMod val="50000"/>
          </a:schemeClr>
        </a:solidFill>
      </dgm:spPr>
      <dgm:t>
        <a:bodyPr lIns="91440" rIns="91440"/>
        <a:lstStyle/>
        <a:p>
          <a:r>
            <a:rPr lang="en-US" sz="2600" b="1" i="0" dirty="0">
              <a:effectLst>
                <a:outerShdw blurRad="38100" dist="38100" dir="2700000" algn="tl">
                  <a:srgbClr val="000000">
                    <a:alpha val="43137"/>
                  </a:srgbClr>
                </a:outerShdw>
              </a:effectLst>
              <a:latin typeface="Helvetica Neue Condensed" charset="0"/>
              <a:ea typeface="Helvetica Neue Condensed" charset="0"/>
              <a:cs typeface="Helvetica Neue Condensed" charset="0"/>
            </a:rPr>
            <a:t>FQHCs</a:t>
          </a:r>
        </a:p>
      </dgm:t>
    </dgm:pt>
    <dgm:pt modelId="{FDCAA9DB-109D-4C58-BE5B-CD56DEAD3883}" type="parTrans" cxnId="{3CB63E18-A0CD-4A44-A319-36B9A4AB653B}">
      <dgm:prSet/>
      <dgm:spPr/>
      <dgm:t>
        <a:bodyPr/>
        <a:lstStyle/>
        <a:p>
          <a:endParaRPr lang="en-US"/>
        </a:p>
      </dgm:t>
    </dgm:pt>
    <dgm:pt modelId="{CF4DBC20-EE82-4629-A48E-640C2D08C427}" type="sibTrans" cxnId="{3CB63E18-A0CD-4A44-A319-36B9A4AB653B}">
      <dgm:prSet/>
      <dgm:spPr/>
      <dgm:t>
        <a:bodyPr/>
        <a:lstStyle/>
        <a:p>
          <a:endParaRPr lang="en-US"/>
        </a:p>
      </dgm:t>
    </dgm:pt>
    <dgm:pt modelId="{7B0EB2D2-67E5-491D-BAB6-811F173DCE9A}" type="pres">
      <dgm:prSet presAssocID="{B9C32B05-62EA-407A-B21C-2310C7945705}" presName="Name0" presStyleCnt="0">
        <dgm:presLayoutVars>
          <dgm:chMax val="7"/>
          <dgm:resizeHandles val="exact"/>
        </dgm:presLayoutVars>
      </dgm:prSet>
      <dgm:spPr/>
    </dgm:pt>
    <dgm:pt modelId="{4F794DAD-1C88-45D3-9716-6014128A5B90}" type="pres">
      <dgm:prSet presAssocID="{B9C32B05-62EA-407A-B21C-2310C7945705}" presName="comp1" presStyleCnt="0"/>
      <dgm:spPr/>
    </dgm:pt>
    <dgm:pt modelId="{65FC41D9-D5C6-49E1-9B96-B8E8FBCCF82F}" type="pres">
      <dgm:prSet presAssocID="{B9C32B05-62EA-407A-B21C-2310C7945705}" presName="circle1" presStyleLbl="node1" presStyleIdx="0" presStyleCnt="4"/>
      <dgm:spPr>
        <a:prstGeom prst="ellipse">
          <a:avLst/>
        </a:prstGeom>
      </dgm:spPr>
    </dgm:pt>
    <dgm:pt modelId="{830FECD2-98B8-4F49-A73B-29C3BA30AAF7}" type="pres">
      <dgm:prSet presAssocID="{B9C32B05-62EA-407A-B21C-2310C7945705}" presName="c1text" presStyleLbl="node1" presStyleIdx="0" presStyleCnt="4">
        <dgm:presLayoutVars>
          <dgm:bulletEnabled val="1"/>
        </dgm:presLayoutVars>
      </dgm:prSet>
      <dgm:spPr/>
    </dgm:pt>
    <dgm:pt modelId="{FA0DF2C6-DAA6-4934-A3F7-9C980E098DDC}" type="pres">
      <dgm:prSet presAssocID="{B9C32B05-62EA-407A-B21C-2310C7945705}" presName="comp2" presStyleCnt="0"/>
      <dgm:spPr/>
    </dgm:pt>
    <dgm:pt modelId="{F9FB2F4B-0224-4C33-82C7-B1E17952B325}" type="pres">
      <dgm:prSet presAssocID="{B9C32B05-62EA-407A-B21C-2310C7945705}" presName="circle2" presStyleLbl="node1" presStyleIdx="1" presStyleCnt="4"/>
      <dgm:spPr>
        <a:prstGeom prst="ellipse">
          <a:avLst/>
        </a:prstGeom>
      </dgm:spPr>
    </dgm:pt>
    <dgm:pt modelId="{09EE0689-6BEA-4006-9BF8-5635274C03C1}" type="pres">
      <dgm:prSet presAssocID="{B9C32B05-62EA-407A-B21C-2310C7945705}" presName="c2text" presStyleLbl="node1" presStyleIdx="1" presStyleCnt="4">
        <dgm:presLayoutVars>
          <dgm:bulletEnabled val="1"/>
        </dgm:presLayoutVars>
      </dgm:prSet>
      <dgm:spPr/>
    </dgm:pt>
    <dgm:pt modelId="{70570EB2-4265-4F6D-9F83-54CFCEC0069F}" type="pres">
      <dgm:prSet presAssocID="{B9C32B05-62EA-407A-B21C-2310C7945705}" presName="comp3" presStyleCnt="0"/>
      <dgm:spPr/>
    </dgm:pt>
    <dgm:pt modelId="{6201655A-0FE0-42B9-AA34-2790BF97D596}" type="pres">
      <dgm:prSet presAssocID="{B9C32B05-62EA-407A-B21C-2310C7945705}" presName="circle3" presStyleLbl="node1" presStyleIdx="2" presStyleCnt="4"/>
      <dgm:spPr>
        <a:prstGeom prst="ellipse">
          <a:avLst/>
        </a:prstGeom>
      </dgm:spPr>
    </dgm:pt>
    <dgm:pt modelId="{9A048DB9-9379-43C7-9EB2-19D4C0B32B47}" type="pres">
      <dgm:prSet presAssocID="{B9C32B05-62EA-407A-B21C-2310C7945705}" presName="c3text" presStyleLbl="node1" presStyleIdx="2" presStyleCnt="4">
        <dgm:presLayoutVars>
          <dgm:bulletEnabled val="1"/>
        </dgm:presLayoutVars>
      </dgm:prSet>
      <dgm:spPr/>
    </dgm:pt>
    <dgm:pt modelId="{7227EA36-CDB9-4061-A0FC-030561BBE5C2}" type="pres">
      <dgm:prSet presAssocID="{B9C32B05-62EA-407A-B21C-2310C7945705}" presName="comp4" presStyleCnt="0"/>
      <dgm:spPr/>
    </dgm:pt>
    <dgm:pt modelId="{985EE765-5E7A-4C75-B6A0-350188B8C303}" type="pres">
      <dgm:prSet presAssocID="{B9C32B05-62EA-407A-B21C-2310C7945705}" presName="circle4" presStyleLbl="node1" presStyleIdx="3" presStyleCnt="4"/>
      <dgm:spPr>
        <a:prstGeom prst="ellipse">
          <a:avLst/>
        </a:prstGeom>
      </dgm:spPr>
    </dgm:pt>
    <dgm:pt modelId="{6A4397B4-B68D-4593-AF24-57B9B02888F6}" type="pres">
      <dgm:prSet presAssocID="{B9C32B05-62EA-407A-B21C-2310C7945705}" presName="c4text" presStyleLbl="node1" presStyleIdx="3" presStyleCnt="4">
        <dgm:presLayoutVars>
          <dgm:bulletEnabled val="1"/>
        </dgm:presLayoutVars>
      </dgm:prSet>
      <dgm:spPr/>
    </dgm:pt>
  </dgm:ptLst>
  <dgm:cxnLst>
    <dgm:cxn modelId="{3CB63E18-A0CD-4A44-A319-36B9A4AB653B}" srcId="{B9C32B05-62EA-407A-B21C-2310C7945705}" destId="{2445DAFE-CD18-4928-9C37-2E376DB00464}" srcOrd="3" destOrd="0" parTransId="{FDCAA9DB-109D-4C58-BE5B-CD56DEAD3883}" sibTransId="{CF4DBC20-EE82-4629-A48E-640C2D08C427}"/>
    <dgm:cxn modelId="{A2F4462E-E5DA-C548-BA89-E0AEC6C3A486}" type="presOf" srcId="{8EA7219F-BDB2-48EB-9EEB-3133522D132E}" destId="{65FC41D9-D5C6-49E1-9B96-B8E8FBCCF82F}" srcOrd="0" destOrd="0" presId="urn:microsoft.com/office/officeart/2005/8/layout/venn2"/>
    <dgm:cxn modelId="{517AFA30-BB19-43D1-84E3-E6B4C9B9E30A}" srcId="{B9C32B05-62EA-407A-B21C-2310C7945705}" destId="{54A10F5D-C417-4F97-8612-CE684295DDDD}" srcOrd="1" destOrd="0" parTransId="{8ABDAA28-1E03-411B-BC21-8D931DE3C43E}" sibTransId="{60811977-1F2E-41FC-8E06-EBD37DD18733}"/>
    <dgm:cxn modelId="{70751743-BBBD-0643-BCBB-DE5383F2D4B5}" type="presOf" srcId="{2445DAFE-CD18-4928-9C37-2E376DB00464}" destId="{985EE765-5E7A-4C75-B6A0-350188B8C303}" srcOrd="0" destOrd="0" presId="urn:microsoft.com/office/officeart/2005/8/layout/venn2"/>
    <dgm:cxn modelId="{0926BD73-759E-4C4B-B6A0-5C03A5F4CF75}" type="presOf" srcId="{2445DAFE-CD18-4928-9C37-2E376DB00464}" destId="{6A4397B4-B68D-4593-AF24-57B9B02888F6}" srcOrd="1" destOrd="0" presId="urn:microsoft.com/office/officeart/2005/8/layout/venn2"/>
    <dgm:cxn modelId="{96F4278C-75AF-ED4E-ADF6-E3FFD4422EE6}" type="presOf" srcId="{6AE49727-F1EE-4322-A9E8-6D8BD588DA28}" destId="{6201655A-0FE0-42B9-AA34-2790BF97D596}" srcOrd="0" destOrd="0" presId="urn:microsoft.com/office/officeart/2005/8/layout/venn2"/>
    <dgm:cxn modelId="{C23F4798-1782-47D2-864C-5258EB8E5224}" srcId="{B9C32B05-62EA-407A-B21C-2310C7945705}" destId="{6AE49727-F1EE-4322-A9E8-6D8BD588DA28}" srcOrd="2" destOrd="0" parTransId="{A368C715-F314-40A5-8FB2-0D8C4609A5B2}" sibTransId="{8D800EE2-5FA9-4090-865F-475ED124815A}"/>
    <dgm:cxn modelId="{CB69E39F-5D52-2740-AD95-D9F283E1DBC2}" type="presOf" srcId="{6AE49727-F1EE-4322-A9E8-6D8BD588DA28}" destId="{9A048DB9-9379-43C7-9EB2-19D4C0B32B47}" srcOrd="1" destOrd="0" presId="urn:microsoft.com/office/officeart/2005/8/layout/venn2"/>
    <dgm:cxn modelId="{7C1D34B7-86A9-1A44-8D87-A4ECCBF25ED1}" type="presOf" srcId="{54A10F5D-C417-4F97-8612-CE684295DDDD}" destId="{F9FB2F4B-0224-4C33-82C7-B1E17952B325}" srcOrd="0" destOrd="0" presId="urn:microsoft.com/office/officeart/2005/8/layout/venn2"/>
    <dgm:cxn modelId="{857298BF-E459-6449-8B04-68E778DCF3F3}" type="presOf" srcId="{B9C32B05-62EA-407A-B21C-2310C7945705}" destId="{7B0EB2D2-67E5-491D-BAB6-811F173DCE9A}" srcOrd="0" destOrd="0" presId="urn:microsoft.com/office/officeart/2005/8/layout/venn2"/>
    <dgm:cxn modelId="{F0D1D1D9-5C4B-3C4E-9418-B81FDE4C8B7F}" type="presOf" srcId="{54A10F5D-C417-4F97-8612-CE684295DDDD}" destId="{09EE0689-6BEA-4006-9BF8-5635274C03C1}" srcOrd="1" destOrd="0" presId="urn:microsoft.com/office/officeart/2005/8/layout/venn2"/>
    <dgm:cxn modelId="{7D6F29E4-8152-4B41-B623-17F741A371A9}" type="presOf" srcId="{8EA7219F-BDB2-48EB-9EEB-3133522D132E}" destId="{830FECD2-98B8-4F49-A73B-29C3BA30AAF7}" srcOrd="1" destOrd="0" presId="urn:microsoft.com/office/officeart/2005/8/layout/venn2"/>
    <dgm:cxn modelId="{58AD7EEF-D408-406B-87EE-4691D4C30668}" srcId="{B9C32B05-62EA-407A-B21C-2310C7945705}" destId="{8EA7219F-BDB2-48EB-9EEB-3133522D132E}" srcOrd="0" destOrd="0" parTransId="{3EE8403A-CB7C-4815-85BD-AEBCAEB71B37}" sibTransId="{C94B7947-85DC-4B21-BB99-DF8438356F98}"/>
    <dgm:cxn modelId="{659A9565-95CB-EF4B-818B-ED78BAFF6E93}" type="presParOf" srcId="{7B0EB2D2-67E5-491D-BAB6-811F173DCE9A}" destId="{4F794DAD-1C88-45D3-9716-6014128A5B90}" srcOrd="0" destOrd="0" presId="urn:microsoft.com/office/officeart/2005/8/layout/venn2"/>
    <dgm:cxn modelId="{BF312CD5-0522-5F46-B70A-45B7E096133B}" type="presParOf" srcId="{4F794DAD-1C88-45D3-9716-6014128A5B90}" destId="{65FC41D9-D5C6-49E1-9B96-B8E8FBCCF82F}" srcOrd="0" destOrd="0" presId="urn:microsoft.com/office/officeart/2005/8/layout/venn2"/>
    <dgm:cxn modelId="{1E14057F-A9F1-5B40-8D67-859C85CD8DD3}" type="presParOf" srcId="{4F794DAD-1C88-45D3-9716-6014128A5B90}" destId="{830FECD2-98B8-4F49-A73B-29C3BA30AAF7}" srcOrd="1" destOrd="0" presId="urn:microsoft.com/office/officeart/2005/8/layout/venn2"/>
    <dgm:cxn modelId="{1DA4E768-C27C-904D-859C-5D91DA33ADAB}" type="presParOf" srcId="{7B0EB2D2-67E5-491D-BAB6-811F173DCE9A}" destId="{FA0DF2C6-DAA6-4934-A3F7-9C980E098DDC}" srcOrd="1" destOrd="0" presId="urn:microsoft.com/office/officeart/2005/8/layout/venn2"/>
    <dgm:cxn modelId="{41620B14-9B40-D74A-A223-2C3B367E3571}" type="presParOf" srcId="{FA0DF2C6-DAA6-4934-A3F7-9C980E098DDC}" destId="{F9FB2F4B-0224-4C33-82C7-B1E17952B325}" srcOrd="0" destOrd="0" presId="urn:microsoft.com/office/officeart/2005/8/layout/venn2"/>
    <dgm:cxn modelId="{5D7389AD-68FB-E744-8086-27719BB30DD8}" type="presParOf" srcId="{FA0DF2C6-DAA6-4934-A3F7-9C980E098DDC}" destId="{09EE0689-6BEA-4006-9BF8-5635274C03C1}" srcOrd="1" destOrd="0" presId="urn:microsoft.com/office/officeart/2005/8/layout/venn2"/>
    <dgm:cxn modelId="{CFDD36BC-FEA1-674A-A628-4AF4D5E6298C}" type="presParOf" srcId="{7B0EB2D2-67E5-491D-BAB6-811F173DCE9A}" destId="{70570EB2-4265-4F6D-9F83-54CFCEC0069F}" srcOrd="2" destOrd="0" presId="urn:microsoft.com/office/officeart/2005/8/layout/venn2"/>
    <dgm:cxn modelId="{594896EF-2030-A849-8B35-C1F5E741FDDF}" type="presParOf" srcId="{70570EB2-4265-4F6D-9F83-54CFCEC0069F}" destId="{6201655A-0FE0-42B9-AA34-2790BF97D596}" srcOrd="0" destOrd="0" presId="urn:microsoft.com/office/officeart/2005/8/layout/venn2"/>
    <dgm:cxn modelId="{47E48642-7464-4A43-953F-B8AD14BF225B}" type="presParOf" srcId="{70570EB2-4265-4F6D-9F83-54CFCEC0069F}" destId="{9A048DB9-9379-43C7-9EB2-19D4C0B32B47}" srcOrd="1" destOrd="0" presId="urn:microsoft.com/office/officeart/2005/8/layout/venn2"/>
    <dgm:cxn modelId="{FD820504-34E2-A14C-A4C4-2F522F011FDB}" type="presParOf" srcId="{7B0EB2D2-67E5-491D-BAB6-811F173DCE9A}" destId="{7227EA36-CDB9-4061-A0FC-030561BBE5C2}" srcOrd="3" destOrd="0" presId="urn:microsoft.com/office/officeart/2005/8/layout/venn2"/>
    <dgm:cxn modelId="{2DB3B84D-05CF-6744-ADB2-B8F45CB0DB95}" type="presParOf" srcId="{7227EA36-CDB9-4061-A0FC-030561BBE5C2}" destId="{985EE765-5E7A-4C75-B6A0-350188B8C303}" srcOrd="0" destOrd="0" presId="urn:microsoft.com/office/officeart/2005/8/layout/venn2"/>
    <dgm:cxn modelId="{3A744F11-43D5-B24C-ADB2-E118736F2C99}" type="presParOf" srcId="{7227EA36-CDB9-4061-A0FC-030561BBE5C2}" destId="{6A4397B4-B68D-4593-AF24-57B9B02888F6}" srcOrd="1" destOrd="0" presId="urn:microsoft.com/office/officeart/2005/8/layout/venn2"/>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FC41D9-D5C6-49E1-9B96-B8E8FBCCF82F}">
      <dsp:nvSpPr>
        <dsp:cNvPr id="0" name=""/>
        <dsp:cNvSpPr/>
      </dsp:nvSpPr>
      <dsp:spPr>
        <a:xfrm>
          <a:off x="600074" y="0"/>
          <a:ext cx="3600450" cy="3600450"/>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184912" rIns="91440" bIns="184912" numCol="1" spcCol="1270" anchor="ctr" anchorCtr="0">
          <a:noAutofit/>
        </a:bodyPr>
        <a:lstStyle/>
        <a:p>
          <a:pPr marL="0" lvl="0" indent="0" algn="ctr" defTabSz="1155700">
            <a:lnSpc>
              <a:spcPct val="90000"/>
            </a:lnSpc>
            <a:spcBef>
              <a:spcPct val="0"/>
            </a:spcBef>
            <a:spcAft>
              <a:spcPct val="35000"/>
            </a:spcAft>
            <a:buNone/>
          </a:pPr>
          <a:r>
            <a:rPr lang="en-US" sz="2600" b="1" i="0" kern="1200" dirty="0">
              <a:effectLst>
                <a:outerShdw blurRad="38100" dist="38100" dir="2700000" algn="tl">
                  <a:srgbClr val="000000">
                    <a:alpha val="43137"/>
                  </a:srgbClr>
                </a:outerShdw>
              </a:effectLst>
              <a:latin typeface="Helvetica Neue Condensed" charset="0"/>
              <a:ea typeface="Helvetica Neue Condensed" charset="0"/>
              <a:cs typeface="Helvetica Neue Condensed" charset="0"/>
            </a:rPr>
            <a:t>N</a:t>
          </a:r>
          <a:r>
            <a:rPr lang="en-US" sz="2600" b="1" i="0" kern="1200" baseline="30000" dirty="0">
              <a:effectLst>
                <a:outerShdw blurRad="38100" dist="38100" dir="2700000" algn="tl">
                  <a:srgbClr val="000000">
                    <a:alpha val="43137"/>
                  </a:srgbClr>
                </a:outerShdw>
              </a:effectLst>
              <a:latin typeface="Helvetica Neue Condensed" charset="0"/>
              <a:ea typeface="Helvetica Neue Condensed" charset="0"/>
              <a:cs typeface="Helvetica Neue Condensed" charset="0"/>
            </a:rPr>
            <a:t>2</a:t>
          </a:r>
          <a:r>
            <a:rPr lang="en-US" sz="2600" b="1" i="0" kern="1200" dirty="0">
              <a:effectLst>
                <a:outerShdw blurRad="38100" dist="38100" dir="2700000" algn="tl">
                  <a:srgbClr val="000000">
                    <a:alpha val="43137"/>
                  </a:srgbClr>
                </a:outerShdw>
              </a:effectLst>
              <a:latin typeface="Helvetica Neue Condensed" charset="0"/>
              <a:ea typeface="Helvetica Neue Condensed" charset="0"/>
              <a:cs typeface="Helvetica Neue Condensed" charset="0"/>
            </a:rPr>
            <a:t> -PBRN</a:t>
          </a:r>
        </a:p>
        <a:p>
          <a:pPr marL="0" lvl="0" indent="0" algn="ctr" defTabSz="1155700">
            <a:lnSpc>
              <a:spcPct val="90000"/>
            </a:lnSpc>
            <a:spcBef>
              <a:spcPct val="0"/>
            </a:spcBef>
            <a:spcAft>
              <a:spcPct val="35000"/>
            </a:spcAft>
            <a:buNone/>
          </a:pPr>
          <a:endParaRPr lang="en-US" sz="300" b="1" i="0" kern="1200" dirty="0">
            <a:latin typeface="Helvetica Neue Condensed" charset="0"/>
            <a:ea typeface="Helvetica Neue Condensed" charset="0"/>
            <a:cs typeface="Helvetica Neue Condensed" charset="0"/>
          </a:endParaRPr>
        </a:p>
      </dsp:txBody>
      <dsp:txXfrm>
        <a:off x="1896957" y="180022"/>
        <a:ext cx="1006685" cy="540067"/>
      </dsp:txXfrm>
    </dsp:sp>
    <dsp:sp modelId="{F9FB2F4B-0224-4C33-82C7-B1E17952B325}">
      <dsp:nvSpPr>
        <dsp:cNvPr id="0" name=""/>
        <dsp:cNvSpPr/>
      </dsp:nvSpPr>
      <dsp:spPr>
        <a:xfrm>
          <a:off x="960119" y="720089"/>
          <a:ext cx="2880360" cy="2880360"/>
        </a:xfrm>
        <a:prstGeom prst="ellipse">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184912" rIns="91440" bIns="184912" numCol="1" spcCol="1270" anchor="ctr" anchorCtr="0">
          <a:noAutofit/>
        </a:bodyPr>
        <a:lstStyle/>
        <a:p>
          <a:pPr marL="0" lvl="0" indent="0" algn="ctr" defTabSz="1155700">
            <a:lnSpc>
              <a:spcPct val="90000"/>
            </a:lnSpc>
            <a:spcBef>
              <a:spcPct val="0"/>
            </a:spcBef>
            <a:spcAft>
              <a:spcPct val="35000"/>
            </a:spcAft>
            <a:buNone/>
          </a:pPr>
          <a:r>
            <a:rPr lang="en-US" sz="2600" b="1" i="0" kern="1200" dirty="0">
              <a:effectLst>
                <a:outerShdw blurRad="38100" dist="38100" dir="2700000" algn="tl">
                  <a:srgbClr val="000000">
                    <a:alpha val="43137"/>
                  </a:srgbClr>
                </a:outerShdw>
              </a:effectLst>
              <a:latin typeface="Helvetica Neue Condensed" charset="0"/>
              <a:ea typeface="Helvetica Neue Condensed" charset="0"/>
              <a:cs typeface="Helvetica Neue Condensed" charset="0"/>
            </a:rPr>
            <a:t>CDRNs</a:t>
          </a:r>
        </a:p>
      </dsp:txBody>
      <dsp:txXfrm>
        <a:off x="1896957" y="892911"/>
        <a:ext cx="1006685" cy="518464"/>
      </dsp:txXfrm>
    </dsp:sp>
    <dsp:sp modelId="{6201655A-0FE0-42B9-AA34-2790BF97D596}">
      <dsp:nvSpPr>
        <dsp:cNvPr id="0" name=""/>
        <dsp:cNvSpPr/>
      </dsp:nvSpPr>
      <dsp:spPr>
        <a:xfrm>
          <a:off x="1320164" y="1440179"/>
          <a:ext cx="2160270" cy="2160270"/>
        </a:xfrm>
        <a:prstGeom prst="ellipse">
          <a:avLst/>
        </a:prstGeom>
        <a:gradFill rotWithShape="0">
          <a:gsLst>
            <a:gs pos="0">
              <a:schemeClr val="accent5">
                <a:lumMod val="50000"/>
              </a:schemeClr>
            </a:gs>
            <a:gs pos="50000">
              <a:schemeClr val="accent2">
                <a:hueOff val="10923757"/>
                <a:satOff val="749"/>
                <a:lumOff val="9150"/>
                <a:alphaOff val="0"/>
                <a:shade val="100000"/>
                <a:satMod val="103000"/>
                <a:lumMod val="100000"/>
              </a:schemeClr>
            </a:gs>
            <a:gs pos="100000">
              <a:schemeClr val="accent2">
                <a:hueOff val="10923757"/>
                <a:satOff val="749"/>
                <a:lumOff val="9150"/>
                <a:alphaOff val="0"/>
                <a:shade val="93000"/>
                <a:satMod val="11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184912" rIns="91440" bIns="184912" numCol="1" spcCol="1270" anchor="ctr" anchorCtr="0">
          <a:noAutofit/>
        </a:bodyPr>
        <a:lstStyle/>
        <a:p>
          <a:pPr marL="0" lvl="0" indent="0" algn="ctr" defTabSz="1155700">
            <a:lnSpc>
              <a:spcPct val="90000"/>
            </a:lnSpc>
            <a:spcBef>
              <a:spcPct val="0"/>
            </a:spcBef>
            <a:spcAft>
              <a:spcPct val="35000"/>
            </a:spcAft>
            <a:buNone/>
          </a:pPr>
          <a:r>
            <a:rPr lang="en-US" sz="2600" b="1" i="0" kern="1200" dirty="0">
              <a:effectLst>
                <a:outerShdw blurRad="38100" dist="38100" dir="2700000" algn="tl">
                  <a:srgbClr val="000000">
                    <a:alpha val="43137"/>
                  </a:srgbClr>
                </a:outerShdw>
              </a:effectLst>
              <a:latin typeface="Helvetica Neue Condensed" charset="0"/>
              <a:ea typeface="Helvetica Neue Condensed" charset="0"/>
              <a:cs typeface="Helvetica Neue Condensed" charset="0"/>
            </a:rPr>
            <a:t>PBRNs</a:t>
          </a:r>
        </a:p>
      </dsp:txBody>
      <dsp:txXfrm>
        <a:off x="1896957" y="1602200"/>
        <a:ext cx="1006685" cy="486060"/>
      </dsp:txXfrm>
    </dsp:sp>
    <dsp:sp modelId="{985EE765-5E7A-4C75-B6A0-350188B8C303}">
      <dsp:nvSpPr>
        <dsp:cNvPr id="0" name=""/>
        <dsp:cNvSpPr/>
      </dsp:nvSpPr>
      <dsp:spPr>
        <a:xfrm>
          <a:off x="1680210" y="2160270"/>
          <a:ext cx="1440180" cy="1440180"/>
        </a:xfrm>
        <a:prstGeom prst="ellipse">
          <a:avLst/>
        </a:prstGeom>
        <a:solidFill>
          <a:schemeClr val="accent3">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184912" rIns="91440" bIns="184912" numCol="1" spcCol="1270" anchor="ctr" anchorCtr="0">
          <a:noAutofit/>
        </a:bodyPr>
        <a:lstStyle/>
        <a:p>
          <a:pPr marL="0" lvl="0" indent="0" algn="ctr" defTabSz="1155700">
            <a:lnSpc>
              <a:spcPct val="90000"/>
            </a:lnSpc>
            <a:spcBef>
              <a:spcPct val="0"/>
            </a:spcBef>
            <a:spcAft>
              <a:spcPct val="35000"/>
            </a:spcAft>
            <a:buNone/>
          </a:pPr>
          <a:r>
            <a:rPr lang="en-US" sz="2600" b="1" i="0" kern="1200" dirty="0">
              <a:effectLst>
                <a:outerShdw blurRad="38100" dist="38100" dir="2700000" algn="tl">
                  <a:srgbClr val="000000">
                    <a:alpha val="43137"/>
                  </a:srgbClr>
                </a:outerShdw>
              </a:effectLst>
              <a:latin typeface="Helvetica Neue Condensed" charset="0"/>
              <a:ea typeface="Helvetica Neue Condensed" charset="0"/>
              <a:cs typeface="Helvetica Neue Condensed" charset="0"/>
            </a:rPr>
            <a:t>FQHCs</a:t>
          </a:r>
        </a:p>
      </dsp:txBody>
      <dsp:txXfrm>
        <a:off x="1891119" y="2520314"/>
        <a:ext cx="1018361" cy="720090"/>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21D5A3-FA07-408C-ABCC-0DE978E973F2}" type="datetimeFigureOut">
              <a:rPr lang="en-US" smtClean="0"/>
              <a:t>9/29/22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5ED4D8E-8DE3-445F-92C4-AEB0B0FD76C3}" type="slidenum">
              <a:rPr lang="en-US" smtClean="0"/>
              <a:t>‹#›</a:t>
            </a:fld>
            <a:endParaRPr lang="en-US"/>
          </a:p>
        </p:txBody>
      </p:sp>
    </p:spTree>
    <p:extLst>
      <p:ext uri="{BB962C8B-B14F-4D97-AF65-F5344CB8AC3E}">
        <p14:creationId xmlns:p14="http://schemas.microsoft.com/office/powerpoint/2010/main" val="23944255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9E0703-8115-AD46-BD70-D79E5236575F}" type="datetimeFigureOut">
              <a:rPr lang="en-US" smtClean="0"/>
              <a:t>9/29/22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F33501-970B-BC49-9DE4-160C7BF855B5}" type="slidenum">
              <a:rPr lang="en-US" smtClean="0"/>
              <a:t>‹#›</a:t>
            </a:fld>
            <a:endParaRPr lang="en-US"/>
          </a:p>
        </p:txBody>
      </p:sp>
    </p:spTree>
    <p:extLst>
      <p:ext uri="{BB962C8B-B14F-4D97-AF65-F5344CB8AC3E}">
        <p14:creationId xmlns:p14="http://schemas.microsoft.com/office/powerpoint/2010/main" val="2030684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F33501-970B-BC49-9DE4-160C7BF855B5}" type="slidenum">
              <a:rPr lang="en-US" smtClean="0"/>
              <a:t>1</a:t>
            </a:fld>
            <a:endParaRPr lang="en-US"/>
          </a:p>
        </p:txBody>
      </p:sp>
    </p:spTree>
    <p:extLst>
      <p:ext uri="{BB962C8B-B14F-4D97-AF65-F5344CB8AC3E}">
        <p14:creationId xmlns:p14="http://schemas.microsoft.com/office/powerpoint/2010/main" val="2168239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Dave</a:t>
            </a:r>
          </a:p>
        </p:txBody>
      </p:sp>
      <p:sp>
        <p:nvSpPr>
          <p:cNvPr id="4" name="Slide Number Placeholder 3"/>
          <p:cNvSpPr>
            <a:spLocks noGrp="1"/>
          </p:cNvSpPr>
          <p:nvPr>
            <p:ph type="sldNum" sz="quarter" idx="10"/>
          </p:nvPr>
        </p:nvSpPr>
        <p:spPr/>
        <p:txBody>
          <a:bodyPr/>
          <a:lstStyle/>
          <a:p>
            <a:fld id="{D2F33501-970B-BC49-9DE4-160C7BF855B5}" type="slidenum">
              <a:rPr lang="en-US" smtClean="0"/>
              <a:t>18</a:t>
            </a:fld>
            <a:endParaRPr lang="en-US"/>
          </a:p>
        </p:txBody>
      </p:sp>
    </p:spTree>
    <p:extLst>
      <p:ext uri="{BB962C8B-B14F-4D97-AF65-F5344CB8AC3E}">
        <p14:creationId xmlns:p14="http://schemas.microsoft.com/office/powerpoint/2010/main" val="2109974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Dave</a:t>
            </a:r>
          </a:p>
        </p:txBody>
      </p:sp>
      <p:sp>
        <p:nvSpPr>
          <p:cNvPr id="4" name="Slide Number Placeholder 3"/>
          <p:cNvSpPr>
            <a:spLocks noGrp="1"/>
          </p:cNvSpPr>
          <p:nvPr>
            <p:ph type="sldNum" sz="quarter" idx="10"/>
          </p:nvPr>
        </p:nvSpPr>
        <p:spPr/>
        <p:txBody>
          <a:bodyPr/>
          <a:lstStyle/>
          <a:p>
            <a:fld id="{D2F33501-970B-BC49-9DE4-160C7BF855B5}" type="slidenum">
              <a:rPr lang="en-US" smtClean="0"/>
              <a:t>19</a:t>
            </a:fld>
            <a:endParaRPr lang="en-US"/>
          </a:p>
        </p:txBody>
      </p:sp>
    </p:spTree>
    <p:extLst>
      <p:ext uri="{BB962C8B-B14F-4D97-AF65-F5344CB8AC3E}">
        <p14:creationId xmlns:p14="http://schemas.microsoft.com/office/powerpoint/2010/main" val="2109974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Wen</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cross sectional study included 11,773 adults, aged 18-75, who visited </a:t>
            </a:r>
            <a:r>
              <a:rPr lang="en-US" sz="1200" kern="1200" dirty="0" err="1">
                <a:solidFill>
                  <a:schemeClr val="tx1"/>
                </a:solidFill>
                <a:effectLst/>
                <a:latin typeface="+mn-lt"/>
                <a:ea typeface="+mn-ea"/>
                <a:cs typeface="+mn-cs"/>
              </a:rPr>
              <a:t>Siouxland</a:t>
            </a:r>
            <a:r>
              <a:rPr lang="en-US" sz="1200" kern="1200" dirty="0">
                <a:solidFill>
                  <a:schemeClr val="tx1"/>
                </a:solidFill>
                <a:effectLst/>
                <a:latin typeface="+mn-lt"/>
                <a:ea typeface="+mn-ea"/>
                <a:cs typeface="+mn-cs"/>
              </a:rPr>
              <a:t> Community Health Center (Sioux City, Iowa) between 1/1/2016 to 6/30/2018 and responded to the PRAPARE survey. The blood pressure and hemoglobin A1c (HbA1c) records included were the patients’ most recent measures. All blood pressure records were also between 1/1/2016 to 6/30/2018, whereas most HbA1c records were also within the time frame, except for one record from 2013 and two records 2015. Among the 11,773 patients, 716 had diabetes only, 2,388 had hypertension only, 1,477 had both, and 7,192 had neither disease. </a:t>
            </a:r>
          </a:p>
        </p:txBody>
      </p:sp>
      <p:sp>
        <p:nvSpPr>
          <p:cNvPr id="4" name="Slide Number Placeholder 3"/>
          <p:cNvSpPr>
            <a:spLocks noGrp="1"/>
          </p:cNvSpPr>
          <p:nvPr>
            <p:ph type="sldNum" sz="quarter" idx="10"/>
          </p:nvPr>
        </p:nvSpPr>
        <p:spPr/>
        <p:txBody>
          <a:bodyPr/>
          <a:lstStyle/>
          <a:p>
            <a:fld id="{D2F33501-970B-BC49-9DE4-160C7BF855B5}" type="slidenum">
              <a:rPr lang="en-US" smtClean="0"/>
              <a:t>20</a:t>
            </a:fld>
            <a:endParaRPr lang="en-US"/>
          </a:p>
        </p:txBody>
      </p:sp>
    </p:spTree>
    <p:extLst>
      <p:ext uri="{BB962C8B-B14F-4D97-AF65-F5344CB8AC3E}">
        <p14:creationId xmlns:p14="http://schemas.microsoft.com/office/powerpoint/2010/main" val="2109974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Wen</a:t>
            </a:r>
          </a:p>
          <a:p>
            <a:endParaRPr lang="en-US" dirty="0"/>
          </a:p>
          <a:p>
            <a:r>
              <a:rPr lang="en-US" sz="1200" kern="1200" dirty="0">
                <a:solidFill>
                  <a:schemeClr val="tx1"/>
                </a:solidFill>
                <a:effectLst/>
                <a:latin typeface="+mn-lt"/>
                <a:ea typeface="+mn-ea"/>
                <a:cs typeface="+mn-cs"/>
              </a:rPr>
              <a:t>The six methods of constructing factor scores all led to similar results, therefore we moved forward with a simpler weighted mean of all variables in the same SDH cluster. If there is missing data, weights for missing values were 0. Thus, Social Background score was calculated as a weighted mean of […], Social Insecurities score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was calculated as[..], and Insurance/Employment score was calculated as […] The Overall SDH Score was calculated as a sum of Social Background, Social Insecurities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Insurance/Employment, and FPL, Social Integration/Isolation and Housing Status scores.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material needs composite in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cluster -Social Insecurities combined and averaged five SDH factors: needs in food, utilities, childcare, clothing and phone, due to their naturally high correlation with pairwise </a:t>
            </a:r>
            <a:r>
              <a:rPr lang="en-US" sz="1200" kern="1200" dirty="0" err="1">
                <a:solidFill>
                  <a:schemeClr val="tx1"/>
                </a:solidFill>
                <a:effectLst/>
                <a:latin typeface="+mn-lt"/>
                <a:ea typeface="+mn-ea"/>
                <a:cs typeface="+mn-cs"/>
              </a:rPr>
              <a:t>polychoric</a:t>
            </a:r>
            <a:r>
              <a:rPr lang="en-US" sz="1200" kern="1200" dirty="0">
                <a:solidFill>
                  <a:schemeClr val="tx1"/>
                </a:solidFill>
                <a:effectLst/>
                <a:latin typeface="+mn-lt"/>
                <a:ea typeface="+mn-ea"/>
                <a:cs typeface="+mn-cs"/>
              </a:rPr>
              <a:t> correlation coefficients (≥0.87). The factor migrant status was not included in the factor analysis due to lack of migrants in the patient population.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2F33501-970B-BC49-9DE4-160C7BF855B5}" type="slidenum">
              <a:rPr lang="en-US" smtClean="0"/>
              <a:t>21</a:t>
            </a:fld>
            <a:endParaRPr lang="en-US"/>
          </a:p>
        </p:txBody>
      </p:sp>
    </p:spTree>
    <p:extLst>
      <p:ext uri="{BB962C8B-B14F-4D97-AF65-F5344CB8AC3E}">
        <p14:creationId xmlns:p14="http://schemas.microsoft.com/office/powerpoint/2010/main" val="3147883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Wen</a:t>
            </a:r>
          </a:p>
          <a:p>
            <a:endParaRPr lang="en-US" dirty="0"/>
          </a:p>
          <a:p>
            <a:r>
              <a:rPr lang="en-US" sz="1200" kern="1200">
                <a:solidFill>
                  <a:schemeClr val="tx1"/>
                </a:solidFill>
                <a:effectLst/>
                <a:latin typeface="+mn-lt"/>
                <a:ea typeface="+mn-ea"/>
                <a:cs typeface="+mn-cs"/>
              </a:rPr>
              <a:t>Among those who had diabetes and/or hypertension, the odds of uncontrolled disease were increased by 6% - 17% as the three risk scores increased by 1. </a:t>
            </a:r>
            <a:endParaRPr lang="en-US" dirty="0"/>
          </a:p>
        </p:txBody>
      </p:sp>
      <p:sp>
        <p:nvSpPr>
          <p:cNvPr id="4" name="Slide Number Placeholder 3"/>
          <p:cNvSpPr>
            <a:spLocks noGrp="1"/>
          </p:cNvSpPr>
          <p:nvPr>
            <p:ph type="sldNum" sz="quarter" idx="5"/>
          </p:nvPr>
        </p:nvSpPr>
        <p:spPr/>
        <p:txBody>
          <a:bodyPr/>
          <a:lstStyle/>
          <a:p>
            <a:fld id="{D2F33501-970B-BC49-9DE4-160C7BF855B5}" type="slidenum">
              <a:rPr lang="en-US" smtClean="0"/>
              <a:t>22</a:t>
            </a:fld>
            <a:endParaRPr lang="en-US"/>
          </a:p>
        </p:txBody>
      </p:sp>
    </p:spTree>
    <p:extLst>
      <p:ext uri="{BB962C8B-B14F-4D97-AF65-F5344CB8AC3E}">
        <p14:creationId xmlns:p14="http://schemas.microsoft.com/office/powerpoint/2010/main" val="1000475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Rosy</a:t>
            </a:r>
          </a:p>
          <a:p>
            <a:endParaRPr lang="en-US" dirty="0"/>
          </a:p>
          <a:p>
            <a:r>
              <a:rPr lang="en-US" sz="1200" kern="1200" dirty="0">
                <a:solidFill>
                  <a:schemeClr val="tx1"/>
                </a:solidFill>
                <a:effectLst/>
                <a:latin typeface="+mn-lt"/>
                <a:ea typeface="+mn-ea"/>
                <a:cs typeface="+mn-cs"/>
              </a:rPr>
              <a:t>Our analysis using national standard PRAPARE SDH data demonstrated that social risks are associated with diabetes and hypertension and supports the importance of screening for social risk and in understanding SDH in patients with chronic conditions. These results also suggest that distinct groups of controlled and uncontrolled disease can be differentiated using PRAPARE supporting known-groups validity of PRAPARE. Taken together with the “good” to “excellent” internal consistency reliability results we observed, this study contributes to the overall validity of PRAPARE.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Our study also provides a first look at clusters of a comprehensive SDH screening tool using patient-level PRAPARE data. Similar to past studies, our analysis, demonstrating the association between the number of social risks with worse disease outcomes, supports broad, comprehensive screening. Across all models, however, patients scoring higher in “Social Insecurities,” the SDH cluster that included Housing Security, the Material Needs Composite, Transportation, Health Care Needs, Stress, Domestic Violence, and Safety, were significantly associated with worse disease outcomes, demonstrating that this cluster may warrant closer follow up in disease monitoring. Overall, having knowledge of the number and type of patient social risks could also lead to more effective risk stratification approaches to facilitate patient-centered care management for complex patients, as well as facilitate improved methods for predicting high risk, high cost patients and risk adjustment for more appropriate payment for organizations serving higher risk patient populations.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from this study can inform clinical intervention strategies that may greatly improve care processes and clinical outcomes for patients with diabetes and hypertension. Identifying the impact of specific SDH and the most effective services and interventions would help guide prevention priorities and possible policy solutions for addressing the root causes of poor health. With this knowledge and data, all stakeholders ranging from patients, providers, health plans, and payers can benefit by providing and receiving care that is appropriate, effective, and cost-saving.</a:t>
            </a:r>
          </a:p>
          <a:p>
            <a:endParaRPr lang="en-US" dirty="0"/>
          </a:p>
        </p:txBody>
      </p:sp>
      <p:sp>
        <p:nvSpPr>
          <p:cNvPr id="4" name="Slide Number Placeholder 3"/>
          <p:cNvSpPr>
            <a:spLocks noGrp="1"/>
          </p:cNvSpPr>
          <p:nvPr>
            <p:ph type="sldNum" sz="quarter" idx="10"/>
          </p:nvPr>
        </p:nvSpPr>
        <p:spPr/>
        <p:txBody>
          <a:bodyPr/>
          <a:lstStyle/>
          <a:p>
            <a:fld id="{D2F33501-970B-BC49-9DE4-160C7BF855B5}" type="slidenum">
              <a:rPr lang="en-US" smtClean="0"/>
              <a:t>23</a:t>
            </a:fld>
            <a:endParaRPr lang="en-US"/>
          </a:p>
        </p:txBody>
      </p:sp>
    </p:spTree>
    <p:extLst>
      <p:ext uri="{BB962C8B-B14F-4D97-AF65-F5344CB8AC3E}">
        <p14:creationId xmlns:p14="http://schemas.microsoft.com/office/powerpoint/2010/main" val="2109974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Dave</a:t>
            </a:r>
          </a:p>
          <a:p>
            <a:endParaRPr lang="en-US" sz="1200" kern="1200" dirty="0">
              <a:solidFill>
                <a:schemeClr val="tx1"/>
              </a:solidFill>
              <a:effectLst/>
              <a:latin typeface="+mn-lt"/>
              <a:ea typeface="+mn-ea"/>
              <a:cs typeface="+mn-cs"/>
            </a:endParaRPr>
          </a:p>
          <a:p>
            <a:pPr algn="l"/>
            <a:r>
              <a:rPr lang="en-US" b="0" i="0" dirty="0">
                <a:solidFill>
                  <a:srgbClr val="222222"/>
                </a:solidFill>
                <a:effectLst/>
                <a:latin typeface="Arial" panose="020B0604020202020204" pitchFamily="34" charset="0"/>
              </a:rPr>
              <a:t>Challenges:</a:t>
            </a:r>
          </a:p>
          <a:p>
            <a:pPr marL="0" marR="0" algn="l">
              <a:spcBef>
                <a:spcPts val="0"/>
              </a:spcBef>
              <a:spcAft>
                <a:spcPts val="0"/>
              </a:spcAft>
              <a:buFont typeface="Arial" panose="020B0604020202020204" pitchFamily="34" charset="0"/>
              <a:buChar char="•"/>
            </a:pPr>
            <a:r>
              <a:rPr lang="en-US" sz="1100" b="0" i="0" dirty="0">
                <a:solidFill>
                  <a:srgbClr val="222222"/>
                </a:solidFill>
                <a:effectLst/>
                <a:latin typeface="Calibri" panose="020F0502020204030204" pitchFamily="34" charset="0"/>
              </a:rPr>
              <a:t>Competing priorities</a:t>
            </a:r>
          </a:p>
          <a:p>
            <a:pPr marL="0" marR="0" algn="l">
              <a:spcBef>
                <a:spcPts val="0"/>
              </a:spcBef>
              <a:spcAft>
                <a:spcPts val="0"/>
              </a:spcAft>
              <a:buFont typeface="Arial" panose="020B0604020202020204" pitchFamily="34" charset="0"/>
              <a:buChar char="•"/>
            </a:pPr>
            <a:r>
              <a:rPr lang="en-US" sz="1100" b="0" i="0" dirty="0">
                <a:solidFill>
                  <a:srgbClr val="222222"/>
                </a:solidFill>
                <a:effectLst/>
                <a:latin typeface="Calibri" panose="020F0502020204030204" pitchFamily="34" charset="0"/>
              </a:rPr>
              <a:t>Limited financial resources</a:t>
            </a:r>
          </a:p>
          <a:p>
            <a:pPr marL="742950" marR="0" lvl="1" indent="-285750" algn="l">
              <a:spcBef>
                <a:spcPts val="0"/>
              </a:spcBef>
              <a:spcAft>
                <a:spcPts val="0"/>
              </a:spcAft>
              <a:buFont typeface="Courier New" panose="02070309020205020404" pitchFamily="49" charset="0"/>
              <a:buChar char="o"/>
            </a:pPr>
            <a:r>
              <a:rPr lang="en-US" sz="1100" b="0" i="0" dirty="0">
                <a:solidFill>
                  <a:srgbClr val="222222"/>
                </a:solidFill>
                <a:effectLst/>
                <a:latin typeface="Calibri" panose="020F0502020204030204" pitchFamily="34" charset="0"/>
              </a:rPr>
              <a:t>Dedicating staff/resources to participate in research</a:t>
            </a:r>
          </a:p>
          <a:p>
            <a:pPr marL="742950" marR="0" lvl="1" indent="-285750" algn="l">
              <a:spcBef>
                <a:spcPts val="0"/>
              </a:spcBef>
              <a:spcAft>
                <a:spcPts val="0"/>
              </a:spcAft>
              <a:buFont typeface="Courier New" panose="02070309020205020404" pitchFamily="49" charset="0"/>
              <a:buChar char="o"/>
            </a:pPr>
            <a:r>
              <a:rPr lang="en-US" sz="1100" b="0" i="0" dirty="0">
                <a:solidFill>
                  <a:srgbClr val="222222"/>
                </a:solidFill>
                <a:effectLst/>
                <a:latin typeface="Calibri" panose="020F0502020204030204" pitchFamily="34" charset="0"/>
              </a:rPr>
              <a:t>Lack funding and awareness of funding opportunities</a:t>
            </a:r>
          </a:p>
          <a:p>
            <a:pPr marL="0" marR="0" algn="l">
              <a:spcBef>
                <a:spcPts val="0"/>
              </a:spcBef>
              <a:spcAft>
                <a:spcPts val="0"/>
              </a:spcAft>
              <a:buFont typeface="Arial" panose="020B0604020202020204" pitchFamily="34" charset="0"/>
              <a:buChar char="•"/>
            </a:pPr>
            <a:r>
              <a:rPr lang="en-US" sz="1100" b="0" i="0" dirty="0">
                <a:solidFill>
                  <a:srgbClr val="222222"/>
                </a:solidFill>
                <a:effectLst/>
                <a:latin typeface="Calibri" panose="020F0502020204030204" pitchFamily="34" charset="0"/>
              </a:rPr>
              <a:t>Lack of research/data analytic expertise/training</a:t>
            </a:r>
          </a:p>
          <a:p>
            <a:pPr marL="742950" marR="0" lvl="1" indent="-285750" algn="l">
              <a:spcBef>
                <a:spcPts val="0"/>
              </a:spcBef>
              <a:spcAft>
                <a:spcPts val="0"/>
              </a:spcAft>
              <a:buFont typeface="Courier New" panose="02070309020205020404" pitchFamily="49" charset="0"/>
              <a:buChar char="o"/>
            </a:pPr>
            <a:r>
              <a:rPr lang="en-US" sz="1100" b="0" i="0" dirty="0">
                <a:solidFill>
                  <a:srgbClr val="222222"/>
                </a:solidFill>
                <a:effectLst/>
                <a:latin typeface="Calibri" panose="020F0502020204030204" pitchFamily="34" charset="0"/>
              </a:rPr>
              <a:t>apply for and conducting research (IRBs, RCT)</a:t>
            </a:r>
          </a:p>
          <a:p>
            <a:pPr marL="742950" marR="0" lvl="1" indent="-285750" algn="l">
              <a:spcBef>
                <a:spcPts val="0"/>
              </a:spcBef>
              <a:spcAft>
                <a:spcPts val="0"/>
              </a:spcAft>
              <a:buFont typeface="Courier New" panose="02070309020205020404" pitchFamily="49" charset="0"/>
              <a:buChar char="o"/>
            </a:pPr>
            <a:r>
              <a:rPr lang="en-US" sz="1100" b="0" i="0" dirty="0">
                <a:solidFill>
                  <a:srgbClr val="222222"/>
                </a:solidFill>
                <a:effectLst/>
                <a:latin typeface="Calibri" panose="020F0502020204030204" pitchFamily="34" charset="0"/>
              </a:rPr>
              <a:t>methods to publish/share findings</a:t>
            </a:r>
          </a:p>
          <a:p>
            <a:pPr marL="742950" marR="0" lvl="1" indent="-285750" algn="l">
              <a:spcBef>
                <a:spcPts val="0"/>
              </a:spcBef>
              <a:spcAft>
                <a:spcPts val="0"/>
              </a:spcAft>
              <a:buFont typeface="Courier New" panose="02070309020205020404" pitchFamily="49" charset="0"/>
              <a:buChar char="o"/>
            </a:pPr>
            <a:r>
              <a:rPr lang="en-US" sz="1100" b="0" i="0" dirty="0">
                <a:solidFill>
                  <a:srgbClr val="222222"/>
                </a:solidFill>
                <a:effectLst/>
                <a:latin typeface="Calibri" panose="020F0502020204030204" pitchFamily="34" charset="0"/>
              </a:rPr>
              <a:t>inexperience in working with collaborative partners/academia  </a:t>
            </a:r>
          </a:p>
          <a:p>
            <a:pPr algn="l"/>
            <a:endParaRPr lang="en-US" b="0" i="0" dirty="0">
              <a:solidFill>
                <a:srgbClr val="222222"/>
              </a:solidFill>
              <a:effectLst/>
              <a:latin typeface="Arial" panose="020B0604020202020204" pitchFamily="34" charset="0"/>
            </a:endParaRPr>
          </a:p>
          <a:p>
            <a:pPr algn="l"/>
            <a:r>
              <a:rPr lang="en-US" b="0" i="0" dirty="0">
                <a:solidFill>
                  <a:srgbClr val="222222"/>
                </a:solidFill>
                <a:effectLst/>
                <a:latin typeface="Arial" panose="020B0604020202020204" pitchFamily="34" charset="0"/>
              </a:rPr>
              <a:t>Advantages:</a:t>
            </a:r>
          </a:p>
          <a:p>
            <a:pPr marL="0" marR="0" algn="l">
              <a:spcBef>
                <a:spcPts val="0"/>
              </a:spcBef>
              <a:spcAft>
                <a:spcPts val="0"/>
              </a:spcAft>
              <a:buFont typeface="Arial" panose="020B0604020202020204" pitchFamily="34" charset="0"/>
              <a:buChar char="•"/>
            </a:pPr>
            <a:r>
              <a:rPr lang="en-US" sz="1100" b="0" i="0" dirty="0">
                <a:solidFill>
                  <a:srgbClr val="222222"/>
                </a:solidFill>
                <a:effectLst/>
                <a:latin typeface="Calibri" panose="020F0502020204030204" pitchFamily="34" charset="0"/>
              </a:rPr>
              <a:t>FQHC quality improvement experiences and infrastructure</a:t>
            </a:r>
          </a:p>
          <a:p>
            <a:pPr marL="742950" marR="0" lvl="1" indent="-285750" algn="l">
              <a:spcBef>
                <a:spcPts val="0"/>
              </a:spcBef>
              <a:spcAft>
                <a:spcPts val="0"/>
              </a:spcAft>
              <a:buFont typeface="Courier New" panose="02070309020205020404" pitchFamily="49" charset="0"/>
              <a:buChar char="o"/>
            </a:pPr>
            <a:r>
              <a:rPr lang="en-US" sz="1100" b="0" i="0" dirty="0">
                <a:solidFill>
                  <a:srgbClr val="222222"/>
                </a:solidFill>
                <a:effectLst/>
                <a:latin typeface="Calibri" panose="020F0502020204030204" pitchFamily="34" charset="0"/>
              </a:rPr>
              <a:t>UDS reporting, PCMH, OSVs, PCAs/HCCNs, NACHC, </a:t>
            </a:r>
            <a:r>
              <a:rPr lang="en-US" sz="1100" b="0" i="0" dirty="0" err="1">
                <a:solidFill>
                  <a:srgbClr val="222222"/>
                </a:solidFill>
                <a:effectLst/>
                <a:latin typeface="Calibri" panose="020F0502020204030204" pitchFamily="34" charset="0"/>
              </a:rPr>
              <a:t>etc</a:t>
            </a:r>
            <a:endParaRPr lang="en-US" sz="1100" b="0" i="0" dirty="0">
              <a:solidFill>
                <a:srgbClr val="222222"/>
              </a:solidFill>
              <a:effectLst/>
              <a:latin typeface="Calibri" panose="020F0502020204030204" pitchFamily="34" charset="0"/>
            </a:endParaRPr>
          </a:p>
          <a:p>
            <a:pPr marL="742950" marR="0" lvl="1" indent="-285750" algn="l">
              <a:spcBef>
                <a:spcPts val="0"/>
              </a:spcBef>
              <a:spcAft>
                <a:spcPts val="0"/>
              </a:spcAft>
              <a:buFont typeface="Courier New" panose="02070309020205020404" pitchFamily="49" charset="0"/>
              <a:buChar char="o"/>
            </a:pPr>
            <a:r>
              <a:rPr lang="en-US" sz="1100" b="0" i="0" dirty="0">
                <a:solidFill>
                  <a:srgbClr val="222222"/>
                </a:solidFill>
                <a:effectLst/>
                <a:latin typeface="Calibri" panose="020F0502020204030204" pitchFamily="34" charset="0"/>
              </a:rPr>
              <a:t>PDSA, Care Transformation, PRAPARE</a:t>
            </a:r>
          </a:p>
          <a:p>
            <a:pPr marL="0" marR="0" algn="l">
              <a:spcBef>
                <a:spcPts val="0"/>
              </a:spcBef>
              <a:spcAft>
                <a:spcPts val="0"/>
              </a:spcAft>
              <a:buFont typeface="Arial" panose="020B0604020202020204" pitchFamily="34" charset="0"/>
              <a:buChar char="•"/>
            </a:pPr>
            <a:r>
              <a:rPr lang="en-US" sz="1100" b="0" i="0" dirty="0">
                <a:solidFill>
                  <a:srgbClr val="222222"/>
                </a:solidFill>
                <a:effectLst/>
                <a:latin typeface="Calibri" panose="020F0502020204030204" pitchFamily="34" charset="0"/>
              </a:rPr>
              <a:t>Research can help us reduce disparities and health inequities </a:t>
            </a:r>
          </a:p>
          <a:p>
            <a:pPr marL="0" marR="0" algn="l">
              <a:spcBef>
                <a:spcPts val="0"/>
              </a:spcBef>
              <a:spcAft>
                <a:spcPts val="0"/>
              </a:spcAft>
              <a:buFont typeface="Arial" panose="020B0604020202020204" pitchFamily="34" charset="0"/>
              <a:buChar char="•"/>
            </a:pPr>
            <a:r>
              <a:rPr lang="en-US" sz="1100" b="0" i="0" dirty="0">
                <a:solidFill>
                  <a:srgbClr val="222222"/>
                </a:solidFill>
                <a:effectLst/>
                <a:latin typeface="Calibri" panose="020F0502020204030204" pitchFamily="34" charset="0"/>
              </a:rPr>
              <a:t>Collaborative partners/academia recognize the value of FQHCs and the population we serve</a:t>
            </a:r>
          </a:p>
          <a:p>
            <a:endParaRPr lang="en-US" sz="1200" kern="1200" dirty="0">
              <a:solidFill>
                <a:schemeClr val="tx1"/>
              </a:solidFill>
              <a:effectLst/>
              <a:latin typeface="+mn-lt"/>
              <a:ea typeface="+mn-ea"/>
              <a:cs typeface="+mn-cs"/>
            </a:endParaRPr>
          </a:p>
          <a:p>
            <a:pPr algn="l"/>
            <a:endParaRPr lang="en-US" sz="1800" b="0" i="0" dirty="0">
              <a:solidFill>
                <a:srgbClr val="222222"/>
              </a:solidFill>
              <a:effectLst/>
              <a:latin typeface="Calibri" panose="020F0502020204030204" pitchFamily="34"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2F33501-970B-BC49-9DE4-160C7BF855B5}" type="slidenum">
              <a:rPr lang="en-US" smtClean="0"/>
              <a:t>24</a:t>
            </a:fld>
            <a:endParaRPr lang="en-US"/>
          </a:p>
        </p:txBody>
      </p:sp>
    </p:spTree>
    <p:extLst>
      <p:ext uri="{BB962C8B-B14F-4D97-AF65-F5344CB8AC3E}">
        <p14:creationId xmlns:p14="http://schemas.microsoft.com/office/powerpoint/2010/main" val="643129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2F33501-970B-BC49-9DE4-160C7BF855B5}" type="slidenum">
              <a:rPr lang="en-US" smtClean="0"/>
              <a:t>25</a:t>
            </a:fld>
            <a:endParaRPr lang="en-US"/>
          </a:p>
        </p:txBody>
      </p:sp>
    </p:spTree>
    <p:extLst>
      <p:ext uri="{BB962C8B-B14F-4D97-AF65-F5344CB8AC3E}">
        <p14:creationId xmlns:p14="http://schemas.microsoft.com/office/powerpoint/2010/main" val="2109974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F33501-970B-BC49-9DE4-160C7BF855B5}" type="slidenum">
              <a:rPr lang="en-US" smtClean="0"/>
              <a:t>38</a:t>
            </a:fld>
            <a:endParaRPr lang="en-US"/>
          </a:p>
        </p:txBody>
      </p:sp>
    </p:spTree>
    <p:extLst>
      <p:ext uri="{BB962C8B-B14F-4D97-AF65-F5344CB8AC3E}">
        <p14:creationId xmlns:p14="http://schemas.microsoft.com/office/powerpoint/2010/main" val="2825339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AB: can delete slide if over time</a:t>
            </a:r>
          </a:p>
          <a:p>
            <a:endParaRPr lang="en-US" altLang="en-US" dirty="0">
              <a:latin typeface="Arial" pitchFamily="34" charset="0"/>
            </a:endParaRPr>
          </a:p>
          <a:p>
            <a:r>
              <a:rPr lang="en-US" altLang="en-US" dirty="0">
                <a:latin typeface="Arial" pitchFamily="34" charset="0"/>
              </a:rPr>
              <a:t>-site visit study?</a:t>
            </a:r>
          </a:p>
          <a:p>
            <a:r>
              <a:rPr lang="en-US" altLang="en-US" dirty="0">
                <a:latin typeface="Arial" pitchFamily="34" charset="0"/>
              </a:rPr>
              <a:t>-pilot study</a:t>
            </a:r>
          </a:p>
          <a:p>
            <a:r>
              <a:rPr lang="en-US" altLang="en-US" dirty="0">
                <a:latin typeface="Arial" pitchFamily="34" charset="0"/>
              </a:rPr>
              <a:t>-diabetes MESSAGES: a bit redundant…</a:t>
            </a:r>
          </a:p>
        </p:txBody>
      </p:sp>
      <p:sp>
        <p:nvSpPr>
          <p:cNvPr id="358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55" eaLnBrk="0" hangingPunct="0">
              <a:spcBef>
                <a:spcPct val="30000"/>
              </a:spcBef>
              <a:defRPr sz="1300">
                <a:solidFill>
                  <a:schemeClr val="tx1"/>
                </a:solidFill>
                <a:latin typeface="Arial" pitchFamily="34" charset="0"/>
                <a:ea typeface="MS PGothic" pitchFamily="34" charset="-128"/>
              </a:defRPr>
            </a:lvl1pPr>
            <a:lvl2pPr marL="742864" indent="-285716" defTabSz="931755" eaLnBrk="0" hangingPunct="0">
              <a:spcBef>
                <a:spcPct val="30000"/>
              </a:spcBef>
              <a:defRPr sz="1300">
                <a:solidFill>
                  <a:schemeClr val="tx1"/>
                </a:solidFill>
                <a:latin typeface="Arial" pitchFamily="34" charset="0"/>
                <a:ea typeface="MS PGothic" pitchFamily="34" charset="-128"/>
              </a:defRPr>
            </a:lvl2pPr>
            <a:lvl3pPr marL="1142868" indent="-228573" defTabSz="931755" eaLnBrk="0" hangingPunct="0">
              <a:spcBef>
                <a:spcPct val="30000"/>
              </a:spcBef>
              <a:defRPr sz="1300">
                <a:solidFill>
                  <a:schemeClr val="tx1"/>
                </a:solidFill>
                <a:latin typeface="Arial" pitchFamily="34" charset="0"/>
                <a:ea typeface="MS PGothic" pitchFamily="34" charset="-128"/>
              </a:defRPr>
            </a:lvl3pPr>
            <a:lvl4pPr marL="1600015" indent="-228573" defTabSz="931755" eaLnBrk="0" hangingPunct="0">
              <a:spcBef>
                <a:spcPct val="30000"/>
              </a:spcBef>
              <a:defRPr sz="1300">
                <a:solidFill>
                  <a:schemeClr val="tx1"/>
                </a:solidFill>
                <a:latin typeface="Arial" pitchFamily="34" charset="0"/>
                <a:ea typeface="MS PGothic" pitchFamily="34" charset="-128"/>
              </a:defRPr>
            </a:lvl4pPr>
            <a:lvl5pPr marL="2057163" indent="-228573" defTabSz="931755" eaLnBrk="0" hangingPunct="0">
              <a:spcBef>
                <a:spcPct val="30000"/>
              </a:spcBef>
              <a:defRPr sz="1300">
                <a:solidFill>
                  <a:schemeClr val="tx1"/>
                </a:solidFill>
                <a:latin typeface="Arial" pitchFamily="34" charset="0"/>
                <a:ea typeface="MS PGothic" pitchFamily="34" charset="-128"/>
              </a:defRPr>
            </a:lvl5pPr>
            <a:lvl6pPr marL="2514310" indent="-228573" defTabSz="931755" eaLnBrk="0" fontAlgn="base" hangingPunct="0">
              <a:spcBef>
                <a:spcPct val="30000"/>
              </a:spcBef>
              <a:spcAft>
                <a:spcPct val="0"/>
              </a:spcAft>
              <a:defRPr sz="1300">
                <a:solidFill>
                  <a:schemeClr val="tx1"/>
                </a:solidFill>
                <a:latin typeface="Arial" pitchFamily="34" charset="0"/>
                <a:ea typeface="MS PGothic" pitchFamily="34" charset="-128"/>
              </a:defRPr>
            </a:lvl6pPr>
            <a:lvl7pPr marL="2971457" indent="-228573" defTabSz="931755" eaLnBrk="0" fontAlgn="base" hangingPunct="0">
              <a:spcBef>
                <a:spcPct val="30000"/>
              </a:spcBef>
              <a:spcAft>
                <a:spcPct val="0"/>
              </a:spcAft>
              <a:defRPr sz="1300">
                <a:solidFill>
                  <a:schemeClr val="tx1"/>
                </a:solidFill>
                <a:latin typeface="Arial" pitchFamily="34" charset="0"/>
                <a:ea typeface="MS PGothic" pitchFamily="34" charset="-128"/>
              </a:defRPr>
            </a:lvl7pPr>
            <a:lvl8pPr marL="3428605" indent="-228573" defTabSz="931755" eaLnBrk="0" fontAlgn="base" hangingPunct="0">
              <a:spcBef>
                <a:spcPct val="30000"/>
              </a:spcBef>
              <a:spcAft>
                <a:spcPct val="0"/>
              </a:spcAft>
              <a:defRPr sz="1300">
                <a:solidFill>
                  <a:schemeClr val="tx1"/>
                </a:solidFill>
                <a:latin typeface="Arial" pitchFamily="34" charset="0"/>
                <a:ea typeface="MS PGothic" pitchFamily="34" charset="-128"/>
              </a:defRPr>
            </a:lvl8pPr>
            <a:lvl9pPr marL="3885751" indent="-228573" defTabSz="931755" eaLnBrk="0" fontAlgn="base" hangingPunct="0">
              <a:spcBef>
                <a:spcPct val="30000"/>
              </a:spcBef>
              <a:spcAft>
                <a:spcPct val="0"/>
              </a:spcAft>
              <a:defRPr sz="1300">
                <a:solidFill>
                  <a:schemeClr val="tx1"/>
                </a:solidFill>
                <a:latin typeface="Arial" pitchFamily="34" charset="0"/>
                <a:ea typeface="MS PGothic" pitchFamily="34" charset="-128"/>
              </a:defRPr>
            </a:lvl9pPr>
          </a:lstStyle>
          <a:p>
            <a:pPr marL="0" marR="0" lvl="0" indent="0" algn="r" defTabSz="931755" rtl="0" eaLnBrk="1" fontAlgn="auto" latinLnBrk="0" hangingPunct="1">
              <a:lnSpc>
                <a:spcPct val="100000"/>
              </a:lnSpc>
              <a:spcBef>
                <a:spcPct val="0"/>
              </a:spcBef>
              <a:spcAft>
                <a:spcPts val="0"/>
              </a:spcAft>
              <a:buClrTx/>
              <a:buSzTx/>
              <a:buFontTx/>
              <a:buNone/>
              <a:tabLst/>
              <a:defRPr/>
            </a:pPr>
            <a:fld id="{6A2B2C16-0B33-4E1B-83FC-FE620719679D}" type="slidenum">
              <a:rPr kumimoji="0" lang="en-US" altLang="en-US" sz="13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31755" rtl="0" eaLnBrk="1" fontAlgn="auto" latinLnBrk="0" hangingPunct="1">
                <a:lnSpc>
                  <a:spcPct val="100000"/>
                </a:lnSpc>
                <a:spcBef>
                  <a:spcPct val="0"/>
                </a:spcBef>
                <a:spcAft>
                  <a:spcPts val="0"/>
                </a:spcAft>
                <a:buClrTx/>
                <a:buSzTx/>
                <a:buFontTx/>
                <a:buNone/>
                <a:tabLst/>
                <a:defRPr/>
              </a:pPr>
              <a:t>44</a:t>
            </a:fld>
            <a:endParaRPr kumimoji="0" lang="en-US" altLang="en-US" sz="13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35845" name="Date Placeholder 1"/>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55" eaLnBrk="0" hangingPunct="0">
              <a:spcBef>
                <a:spcPct val="30000"/>
              </a:spcBef>
              <a:defRPr sz="1300">
                <a:solidFill>
                  <a:schemeClr val="tx1"/>
                </a:solidFill>
                <a:latin typeface="Arial" pitchFamily="34" charset="0"/>
                <a:ea typeface="MS PGothic" pitchFamily="34" charset="-128"/>
              </a:defRPr>
            </a:lvl1pPr>
            <a:lvl2pPr marL="742864" indent="-285716" defTabSz="931755" eaLnBrk="0" hangingPunct="0">
              <a:spcBef>
                <a:spcPct val="30000"/>
              </a:spcBef>
              <a:defRPr sz="1300">
                <a:solidFill>
                  <a:schemeClr val="tx1"/>
                </a:solidFill>
                <a:latin typeface="Arial" pitchFamily="34" charset="0"/>
                <a:ea typeface="MS PGothic" pitchFamily="34" charset="-128"/>
              </a:defRPr>
            </a:lvl2pPr>
            <a:lvl3pPr marL="1142868" indent="-228573" defTabSz="931755" eaLnBrk="0" hangingPunct="0">
              <a:spcBef>
                <a:spcPct val="30000"/>
              </a:spcBef>
              <a:defRPr sz="1300">
                <a:solidFill>
                  <a:schemeClr val="tx1"/>
                </a:solidFill>
                <a:latin typeface="Arial" pitchFamily="34" charset="0"/>
                <a:ea typeface="MS PGothic" pitchFamily="34" charset="-128"/>
              </a:defRPr>
            </a:lvl3pPr>
            <a:lvl4pPr marL="1600015" indent="-228573" defTabSz="931755" eaLnBrk="0" hangingPunct="0">
              <a:spcBef>
                <a:spcPct val="30000"/>
              </a:spcBef>
              <a:defRPr sz="1300">
                <a:solidFill>
                  <a:schemeClr val="tx1"/>
                </a:solidFill>
                <a:latin typeface="Arial" pitchFamily="34" charset="0"/>
                <a:ea typeface="MS PGothic" pitchFamily="34" charset="-128"/>
              </a:defRPr>
            </a:lvl4pPr>
            <a:lvl5pPr marL="2057163" indent="-228573" defTabSz="931755" eaLnBrk="0" hangingPunct="0">
              <a:spcBef>
                <a:spcPct val="30000"/>
              </a:spcBef>
              <a:defRPr sz="1300">
                <a:solidFill>
                  <a:schemeClr val="tx1"/>
                </a:solidFill>
                <a:latin typeface="Arial" pitchFamily="34" charset="0"/>
                <a:ea typeface="MS PGothic" pitchFamily="34" charset="-128"/>
              </a:defRPr>
            </a:lvl5pPr>
            <a:lvl6pPr marL="2514310" indent="-228573" defTabSz="931755" eaLnBrk="0" fontAlgn="base" hangingPunct="0">
              <a:spcBef>
                <a:spcPct val="30000"/>
              </a:spcBef>
              <a:spcAft>
                <a:spcPct val="0"/>
              </a:spcAft>
              <a:defRPr sz="1300">
                <a:solidFill>
                  <a:schemeClr val="tx1"/>
                </a:solidFill>
                <a:latin typeface="Arial" pitchFamily="34" charset="0"/>
                <a:ea typeface="MS PGothic" pitchFamily="34" charset="-128"/>
              </a:defRPr>
            </a:lvl6pPr>
            <a:lvl7pPr marL="2971457" indent="-228573" defTabSz="931755" eaLnBrk="0" fontAlgn="base" hangingPunct="0">
              <a:spcBef>
                <a:spcPct val="30000"/>
              </a:spcBef>
              <a:spcAft>
                <a:spcPct val="0"/>
              </a:spcAft>
              <a:defRPr sz="1300">
                <a:solidFill>
                  <a:schemeClr val="tx1"/>
                </a:solidFill>
                <a:latin typeface="Arial" pitchFamily="34" charset="0"/>
                <a:ea typeface="MS PGothic" pitchFamily="34" charset="-128"/>
              </a:defRPr>
            </a:lvl7pPr>
            <a:lvl8pPr marL="3428605" indent="-228573" defTabSz="931755" eaLnBrk="0" fontAlgn="base" hangingPunct="0">
              <a:spcBef>
                <a:spcPct val="30000"/>
              </a:spcBef>
              <a:spcAft>
                <a:spcPct val="0"/>
              </a:spcAft>
              <a:defRPr sz="1300">
                <a:solidFill>
                  <a:schemeClr val="tx1"/>
                </a:solidFill>
                <a:latin typeface="Arial" pitchFamily="34" charset="0"/>
                <a:ea typeface="MS PGothic" pitchFamily="34" charset="-128"/>
              </a:defRPr>
            </a:lvl8pPr>
            <a:lvl9pPr marL="3885751" indent="-228573" defTabSz="931755" eaLnBrk="0" fontAlgn="base" hangingPunct="0">
              <a:spcBef>
                <a:spcPct val="30000"/>
              </a:spcBef>
              <a:spcAft>
                <a:spcPct val="0"/>
              </a:spcAft>
              <a:defRPr sz="1300">
                <a:solidFill>
                  <a:schemeClr val="tx1"/>
                </a:solidFill>
                <a:latin typeface="Arial" pitchFamily="34" charset="0"/>
                <a:ea typeface="MS PGothic" pitchFamily="34" charset="-128"/>
              </a:defRPr>
            </a:lvl9pPr>
          </a:lstStyle>
          <a:p>
            <a:pPr marL="0" marR="0" lvl="0" indent="0" algn="r" defTabSz="931755" rtl="0" eaLnBrk="1" fontAlgn="auto" latinLnBrk="0" hangingPunct="1">
              <a:lnSpc>
                <a:spcPct val="100000"/>
              </a:lnSpc>
              <a:spcBef>
                <a:spcPct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t>9/28/2018</a:t>
            </a:r>
          </a:p>
        </p:txBody>
      </p:sp>
    </p:spTree>
    <p:extLst>
      <p:ext uri="{BB962C8B-B14F-4D97-AF65-F5344CB8AC3E}">
        <p14:creationId xmlns:p14="http://schemas.microsoft.com/office/powerpoint/2010/main" val="3660617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278398AF-E086-4D5D-8046-A5260D124299}"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79308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Years?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64687C-F778-400C-824B-64DB554D63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9/28/2018</a:t>
            </a:r>
          </a:p>
        </p:txBody>
      </p:sp>
    </p:spTree>
    <p:extLst>
      <p:ext uri="{BB962C8B-B14F-4D97-AF65-F5344CB8AC3E}">
        <p14:creationId xmlns:p14="http://schemas.microsoft.com/office/powerpoint/2010/main" val="98298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177267-7C7C-4783-A44A-2C8A6EA173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9/28/2018</a:t>
            </a:r>
          </a:p>
        </p:txBody>
      </p:sp>
    </p:spTree>
    <p:extLst>
      <p:ext uri="{BB962C8B-B14F-4D97-AF65-F5344CB8AC3E}">
        <p14:creationId xmlns:p14="http://schemas.microsoft.com/office/powerpoint/2010/main" val="1320587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logo</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3F3898-2E3D-463A-AC9D-D3D89A1D48C9}"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60677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3F3898-2E3D-463A-AC9D-D3D89A1D48C9}"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6151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C1318-A665-46E5-93F9-3BFB4B82B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247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67E1-E601-4AAF-B95C-B25720D70A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8312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600" b="1" dirty="0">
                <a:solidFill>
                  <a:prstClr val="black"/>
                </a:solidFill>
                <a:latin typeface="Times New Roman" panose="02020603050405020304" pitchFamily="18" charset="0"/>
              </a:rPr>
              <a:t>SCALE-UP MODEL:</a:t>
            </a:r>
          </a:p>
          <a:p>
            <a:pPr>
              <a:defRPr/>
            </a:pPr>
            <a:endParaRPr lang="en-US" sz="800" dirty="0">
              <a:solidFill>
                <a:prstClr val="black"/>
              </a:solidFill>
              <a:latin typeface="Times New Roman" panose="02020603050405020304" pitchFamily="18" charset="0"/>
            </a:endParaRPr>
          </a:p>
          <a:p>
            <a:pPr algn="ctr">
              <a:defRPr/>
            </a:pPr>
            <a:r>
              <a:rPr lang="en-US" sz="1300" dirty="0">
                <a:solidFill>
                  <a:prstClr val="black"/>
                </a:solidFill>
                <a:latin typeface="Times New Roman" panose="02020603050405020304" pitchFamily="18" charset="0"/>
              </a:rPr>
              <a:t>Health Care Safety-Net</a:t>
            </a:r>
          </a:p>
          <a:p>
            <a:pPr algn="ctr">
              <a:defRPr/>
            </a:pPr>
            <a:r>
              <a:rPr lang="en-US" sz="1300" dirty="0">
                <a:solidFill>
                  <a:prstClr val="black"/>
                </a:solidFill>
                <a:latin typeface="Wingdings"/>
                <a:ea typeface="Wingdings"/>
                <a:cs typeface="Wingdings"/>
                <a:sym typeface="Wingdings"/>
              </a:rPr>
              <a:t></a:t>
            </a:r>
            <a:endParaRPr lang="en-US" sz="1300" dirty="0">
              <a:solidFill>
                <a:prstClr val="black"/>
              </a:solidFill>
              <a:latin typeface="Times New Roman" panose="02020603050405020304" pitchFamily="18" charset="0"/>
            </a:endParaRPr>
          </a:p>
          <a:p>
            <a:pPr algn="ctr">
              <a:defRPr/>
            </a:pPr>
            <a:r>
              <a:rPr lang="en-US" sz="1300" dirty="0">
                <a:solidFill>
                  <a:prstClr val="black"/>
                </a:solidFill>
                <a:latin typeface="Times New Roman" panose="02020603050405020304" pitchFamily="18" charset="0"/>
              </a:rPr>
              <a:t>Community/Academic Research Partnerships</a:t>
            </a:r>
          </a:p>
          <a:p>
            <a:pPr algn="ctr">
              <a:defRPr/>
            </a:pPr>
            <a:r>
              <a:rPr lang="en-US" sz="1300" dirty="0">
                <a:solidFill>
                  <a:prstClr val="black"/>
                </a:solidFill>
                <a:latin typeface="Wingdings"/>
                <a:ea typeface="Wingdings"/>
                <a:cs typeface="Wingdings"/>
                <a:sym typeface="Wingdings"/>
              </a:rPr>
              <a:t></a:t>
            </a:r>
            <a:endParaRPr lang="en-US" sz="1300" dirty="0">
              <a:solidFill>
                <a:prstClr val="black"/>
              </a:solidFill>
              <a:latin typeface="Times New Roman" panose="02020603050405020304" pitchFamily="18" charset="0"/>
            </a:endParaRPr>
          </a:p>
          <a:p>
            <a:pPr algn="ctr">
              <a:defRPr/>
            </a:pPr>
            <a:r>
              <a:rPr lang="en-US" sz="1300" dirty="0">
                <a:solidFill>
                  <a:prstClr val="black"/>
                </a:solidFill>
                <a:latin typeface="Times New Roman" panose="02020603050405020304" pitchFamily="18" charset="0"/>
              </a:rPr>
              <a:t>Clinician Engagement</a:t>
            </a:r>
          </a:p>
          <a:p>
            <a:pPr algn="ctr">
              <a:defRPr/>
            </a:pPr>
            <a:r>
              <a:rPr lang="en-US" sz="1300" dirty="0">
                <a:solidFill>
                  <a:prstClr val="black"/>
                </a:solidFill>
                <a:latin typeface="Wingdings"/>
                <a:ea typeface="Wingdings"/>
                <a:cs typeface="Wingdings"/>
                <a:sym typeface="Wingdings"/>
              </a:rPr>
              <a:t></a:t>
            </a:r>
            <a:endParaRPr lang="en-US" sz="1300" dirty="0">
              <a:solidFill>
                <a:prstClr val="black"/>
              </a:solidFill>
              <a:latin typeface="Times New Roman" panose="02020603050405020304" pitchFamily="18" charset="0"/>
            </a:endParaRPr>
          </a:p>
          <a:p>
            <a:pPr algn="ctr">
              <a:defRPr/>
            </a:pPr>
            <a:r>
              <a:rPr lang="en-US" sz="1300" dirty="0">
                <a:solidFill>
                  <a:prstClr val="black"/>
                </a:solidFill>
                <a:latin typeface="Times New Roman" panose="02020603050405020304" pitchFamily="18" charset="0"/>
              </a:rPr>
              <a:t>eCME</a:t>
            </a:r>
            <a:endParaRPr lang="en-US" sz="1300" dirty="0">
              <a:solidFill>
                <a:prstClr val="black"/>
              </a:solidFill>
              <a:latin typeface="Wingdings"/>
              <a:ea typeface="Wingdings"/>
              <a:cs typeface="Wingdings"/>
              <a:sym typeface="Wingdings"/>
            </a:endParaRPr>
          </a:p>
          <a:p>
            <a:pPr algn="ctr">
              <a:defRPr/>
            </a:pPr>
            <a:r>
              <a:rPr lang="en-US" sz="1300" dirty="0">
                <a:solidFill>
                  <a:prstClr val="black"/>
                </a:solidFill>
                <a:latin typeface="Wingdings"/>
                <a:ea typeface="Wingdings"/>
                <a:cs typeface="Wingdings"/>
                <a:sym typeface="Wingdings"/>
              </a:rPr>
              <a:t></a:t>
            </a:r>
            <a:endParaRPr lang="en-US" sz="1300" dirty="0">
              <a:solidFill>
                <a:prstClr val="black"/>
              </a:solidFill>
              <a:latin typeface="Times New Roman" panose="02020603050405020304" pitchFamily="18" charset="0"/>
            </a:endParaRPr>
          </a:p>
          <a:p>
            <a:pPr algn="ctr">
              <a:defRPr/>
            </a:pPr>
            <a:r>
              <a:rPr lang="en-US" sz="1300" dirty="0">
                <a:solidFill>
                  <a:prstClr val="black"/>
                </a:solidFill>
                <a:latin typeface="Times New Roman" panose="02020603050405020304" pitchFamily="18" charset="0"/>
              </a:rPr>
              <a:t>EHR based research</a:t>
            </a:r>
          </a:p>
          <a:p>
            <a:pPr algn="ctr">
              <a:defRPr/>
            </a:pPr>
            <a:r>
              <a:rPr lang="en-US" sz="1300" dirty="0">
                <a:solidFill>
                  <a:prstClr val="black"/>
                </a:solidFill>
                <a:latin typeface="Wingdings"/>
                <a:ea typeface="Wingdings"/>
                <a:cs typeface="Wingdings"/>
                <a:sym typeface="Wingdings"/>
              </a:rPr>
              <a:t></a:t>
            </a:r>
            <a:endParaRPr lang="en-US" sz="1300" dirty="0">
              <a:solidFill>
                <a:prstClr val="black"/>
              </a:solidFill>
              <a:latin typeface="Times New Roman" panose="02020603050405020304" pitchFamily="18" charset="0"/>
            </a:endParaRPr>
          </a:p>
          <a:p>
            <a:pPr algn="ctr">
              <a:defRPr/>
            </a:pPr>
            <a:r>
              <a:rPr lang="en-US" sz="1300" dirty="0">
                <a:solidFill>
                  <a:prstClr val="black"/>
                </a:solidFill>
                <a:latin typeface="Times New Roman" panose="02020603050405020304" pitchFamily="18" charset="0"/>
              </a:rPr>
              <a:t>Big Data/</a:t>
            </a:r>
          </a:p>
          <a:p>
            <a:pPr algn="ctr">
              <a:defRPr/>
            </a:pPr>
            <a:r>
              <a:rPr lang="en-US" sz="1300" dirty="0">
                <a:solidFill>
                  <a:prstClr val="black"/>
                </a:solidFill>
                <a:latin typeface="Times New Roman" panose="02020603050405020304" pitchFamily="18" charset="0"/>
              </a:rPr>
              <a:t>Learning Health Care System  </a:t>
            </a:r>
          </a:p>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7FB667E1-E601-4AAF-B95C-B25720D70A60}" type="slidenum">
              <a:rPr kumimoji="0" lang="uk-UA" sz="1300" b="0" i="0" u="none" strike="noStrike" kern="1200" cap="none" spc="0" normalizeH="0" baseline="0" noProof="0">
                <a:ln>
                  <a:noFill/>
                </a:ln>
                <a:solidFill>
                  <a:srgbClr val="363D3D"/>
                </a:solidFill>
                <a:effectLst/>
                <a:uLnTx/>
                <a:uFillTx/>
                <a:latin typeface="Corbel"/>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56</a:t>
            </a:fld>
            <a:endParaRPr kumimoji="0" lang="uk-UA" sz="1300" b="0" i="0" u="none" strike="noStrike" kern="1200" cap="none" spc="0" normalizeH="0" baseline="0" noProof="0">
              <a:ln>
                <a:noFill/>
              </a:ln>
              <a:solidFill>
                <a:srgbClr val="363D3D"/>
              </a:solidFill>
              <a:effectLst/>
              <a:uLnTx/>
              <a:uFillTx/>
              <a:latin typeface="Corbel"/>
              <a:ea typeface="+mn-ea"/>
              <a:cs typeface="+mn-cs"/>
            </a:endParaRPr>
          </a:p>
        </p:txBody>
      </p:sp>
    </p:spTree>
    <p:extLst>
      <p:ext uri="{BB962C8B-B14F-4D97-AF65-F5344CB8AC3E}">
        <p14:creationId xmlns:p14="http://schemas.microsoft.com/office/powerpoint/2010/main" val="3969744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BD9FA14-2AE3-4E47-9642-FBB9D9F33A3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677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 rows at the bottom for HIE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B137ED-08E1-464E-A485-D0480E79CC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9072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B137ED-08E1-464E-A485-D0480E79CC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4879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chemeClr val="tx1"/>
                </a:solidFill>
                <a:latin typeface="Gill Sans" charset="0"/>
                <a:ea typeface="MS PGothic" pitchFamily="34" charset="-128"/>
              </a:defRPr>
            </a:lvl1pPr>
            <a:lvl2pPr marL="742950" indent="-285750" eaLnBrk="0" hangingPunct="0">
              <a:defRPr sz="1200">
                <a:solidFill>
                  <a:schemeClr val="tx1"/>
                </a:solidFill>
                <a:latin typeface="Gill Sans" charset="0"/>
                <a:ea typeface="MS PGothic" pitchFamily="34" charset="-128"/>
              </a:defRPr>
            </a:lvl2pPr>
            <a:lvl3pPr marL="1143000" indent="-228600" eaLnBrk="0" hangingPunct="0">
              <a:defRPr sz="1200">
                <a:solidFill>
                  <a:schemeClr val="tx1"/>
                </a:solidFill>
                <a:latin typeface="Gill Sans" charset="0"/>
                <a:ea typeface="MS PGothic" pitchFamily="34" charset="-128"/>
              </a:defRPr>
            </a:lvl3pPr>
            <a:lvl4pPr marL="1600200" indent="-228600" eaLnBrk="0" hangingPunct="0">
              <a:defRPr sz="1200">
                <a:solidFill>
                  <a:schemeClr val="tx1"/>
                </a:solidFill>
                <a:latin typeface="Gill Sans" charset="0"/>
                <a:ea typeface="MS PGothic" pitchFamily="34" charset="-128"/>
              </a:defRPr>
            </a:lvl4pPr>
            <a:lvl5pPr marL="2057400" indent="-228600" eaLnBrk="0" hangingPunct="0">
              <a:defRPr sz="1200">
                <a:solidFill>
                  <a:schemeClr val="tx1"/>
                </a:solidFill>
                <a:latin typeface="Gill Sans" charset="0"/>
                <a:ea typeface="MS PGothic" pitchFamily="34" charset="-128"/>
              </a:defRPr>
            </a:lvl5pPr>
            <a:lvl6pPr marL="2514600" indent="-228600" eaLnBrk="0" fontAlgn="base" hangingPunct="0">
              <a:spcBef>
                <a:spcPct val="0"/>
              </a:spcBef>
              <a:spcAft>
                <a:spcPct val="0"/>
              </a:spcAft>
              <a:defRPr sz="1200">
                <a:solidFill>
                  <a:schemeClr val="tx1"/>
                </a:solidFill>
                <a:latin typeface="Gill Sans" charset="0"/>
                <a:ea typeface="MS PGothic" pitchFamily="34" charset="-128"/>
              </a:defRPr>
            </a:lvl6pPr>
            <a:lvl7pPr marL="2971800" indent="-228600" eaLnBrk="0" fontAlgn="base" hangingPunct="0">
              <a:spcBef>
                <a:spcPct val="0"/>
              </a:spcBef>
              <a:spcAft>
                <a:spcPct val="0"/>
              </a:spcAft>
              <a:defRPr sz="1200">
                <a:solidFill>
                  <a:schemeClr val="tx1"/>
                </a:solidFill>
                <a:latin typeface="Gill Sans" charset="0"/>
                <a:ea typeface="MS PGothic" pitchFamily="34" charset="-128"/>
              </a:defRPr>
            </a:lvl7pPr>
            <a:lvl8pPr marL="3429000" indent="-228600" eaLnBrk="0" fontAlgn="base" hangingPunct="0">
              <a:spcBef>
                <a:spcPct val="0"/>
              </a:spcBef>
              <a:spcAft>
                <a:spcPct val="0"/>
              </a:spcAft>
              <a:defRPr sz="1200">
                <a:solidFill>
                  <a:schemeClr val="tx1"/>
                </a:solidFill>
                <a:latin typeface="Gill Sans" charset="0"/>
                <a:ea typeface="MS PGothic" pitchFamily="34" charset="-128"/>
              </a:defRPr>
            </a:lvl8pPr>
            <a:lvl9pPr marL="3886200" indent="-228600" eaLnBrk="0" fontAlgn="base" hangingPunct="0">
              <a:spcBef>
                <a:spcPct val="0"/>
              </a:spcBef>
              <a:spcAft>
                <a:spcPct val="0"/>
              </a:spcAft>
              <a:defRPr sz="1200">
                <a:solidFill>
                  <a:schemeClr val="tx1"/>
                </a:solidFill>
                <a:latin typeface="Gill Sans" charset="0"/>
                <a:ea typeface="MS PGothic" pitchFamily="34" charset="-128"/>
              </a:defRPr>
            </a:lvl9pPr>
          </a:lstStyle>
          <a:p>
            <a:pPr eaLnBrk="1" hangingPunct="1"/>
            <a:fld id="{6606A2D8-166B-4720-BA05-6BB05FA663FC}" type="slidenum">
              <a:rPr lang="en-US" altLang="en-US" sz="3800">
                <a:solidFill>
                  <a:srgbClr val="000000"/>
                </a:solidFill>
                <a:ea typeface="ヒラギノ角ゴ ProN W3" charset="-128"/>
              </a:rPr>
              <a:pPr eaLnBrk="1" hangingPunct="1"/>
              <a:t>11</a:t>
            </a:fld>
            <a:endParaRPr lang="en-US" altLang="en-US" sz="3800">
              <a:solidFill>
                <a:srgbClr val="000000"/>
              </a:solidFill>
              <a:ea typeface="ヒラギノ角ゴ ProN W3" charset="-128"/>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t>Rosy</a:t>
            </a:r>
          </a:p>
        </p:txBody>
      </p:sp>
    </p:spTree>
    <p:extLst>
      <p:ext uri="{BB962C8B-B14F-4D97-AF65-F5344CB8AC3E}">
        <p14:creationId xmlns:p14="http://schemas.microsoft.com/office/powerpoint/2010/main" val="35897892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Drop if too many slides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B137ED-08E1-464E-A485-D0480E79CC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21254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C1318-A665-46E5-93F9-3BFB4B82B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4861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C1318-A665-46E5-93F9-3BFB4B82B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1402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C1318-A665-46E5-93F9-3BFB4B82B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60164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B137ED-08E1-464E-A485-D0480E79CC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8572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F33501-970B-BC49-9DE4-160C7BF855B5}" type="slidenum">
              <a:rPr lang="en-US" smtClean="0"/>
              <a:t>70</a:t>
            </a:fld>
            <a:endParaRPr lang="en-US"/>
          </a:p>
        </p:txBody>
      </p:sp>
    </p:spTree>
    <p:extLst>
      <p:ext uri="{BB962C8B-B14F-4D97-AF65-F5344CB8AC3E}">
        <p14:creationId xmlns:p14="http://schemas.microsoft.com/office/powerpoint/2010/main" val="21287447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F33501-970B-BC49-9DE4-160C7BF855B5}" type="slidenum">
              <a:rPr lang="en-US" smtClean="0"/>
              <a:t>71</a:t>
            </a:fld>
            <a:endParaRPr lang="en-US"/>
          </a:p>
        </p:txBody>
      </p:sp>
    </p:spTree>
    <p:extLst>
      <p:ext uri="{BB962C8B-B14F-4D97-AF65-F5344CB8AC3E}">
        <p14:creationId xmlns:p14="http://schemas.microsoft.com/office/powerpoint/2010/main" val="1319951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Rosy</a:t>
            </a:r>
          </a:p>
          <a:p>
            <a:endParaRPr lang="en-US" dirty="0"/>
          </a:p>
          <a:p>
            <a:r>
              <a:rPr lang="en-US" dirty="0"/>
              <a:t>May not need the slide if introduced partners on</a:t>
            </a:r>
            <a:r>
              <a:rPr lang="en-US" baseline="0" dirty="0"/>
              <a:t> slide 1</a:t>
            </a:r>
            <a:endParaRPr lang="en-US" dirty="0"/>
          </a:p>
        </p:txBody>
      </p:sp>
      <p:sp>
        <p:nvSpPr>
          <p:cNvPr id="4" name="Slide Number Placeholder 3"/>
          <p:cNvSpPr>
            <a:spLocks noGrp="1"/>
          </p:cNvSpPr>
          <p:nvPr>
            <p:ph type="sldNum" sz="quarter" idx="10"/>
          </p:nvPr>
        </p:nvSpPr>
        <p:spPr/>
        <p:txBody>
          <a:bodyPr/>
          <a:lstStyle/>
          <a:p>
            <a:fld id="{D2F33501-970B-BC49-9DE4-160C7BF855B5}" type="slidenum">
              <a:rPr lang="en-US" smtClean="0"/>
              <a:t>12</a:t>
            </a:fld>
            <a:endParaRPr lang="en-US"/>
          </a:p>
        </p:txBody>
      </p:sp>
    </p:spTree>
    <p:extLst>
      <p:ext uri="{BB962C8B-B14F-4D97-AF65-F5344CB8AC3E}">
        <p14:creationId xmlns:p14="http://schemas.microsoft.com/office/powerpoint/2010/main" val="3050815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Rosy</a:t>
            </a:r>
          </a:p>
        </p:txBody>
      </p:sp>
      <p:sp>
        <p:nvSpPr>
          <p:cNvPr id="4" name="Slide Number Placeholder 3"/>
          <p:cNvSpPr>
            <a:spLocks noGrp="1"/>
          </p:cNvSpPr>
          <p:nvPr>
            <p:ph type="sldNum" sz="quarter" idx="10"/>
          </p:nvPr>
        </p:nvSpPr>
        <p:spPr/>
        <p:txBody>
          <a:bodyPr/>
          <a:lstStyle/>
          <a:p>
            <a:fld id="{D2F33501-970B-BC49-9DE4-160C7BF855B5}" type="slidenum">
              <a:rPr lang="en-US" smtClean="0"/>
              <a:t>13</a:t>
            </a:fld>
            <a:endParaRPr lang="en-US"/>
          </a:p>
        </p:txBody>
      </p:sp>
    </p:spTree>
    <p:extLst>
      <p:ext uri="{BB962C8B-B14F-4D97-AF65-F5344CB8AC3E}">
        <p14:creationId xmlns:p14="http://schemas.microsoft.com/office/powerpoint/2010/main" val="2215423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Rosy</a:t>
            </a:r>
          </a:p>
        </p:txBody>
      </p:sp>
      <p:sp>
        <p:nvSpPr>
          <p:cNvPr id="4" name="Slide Number Placeholder 3"/>
          <p:cNvSpPr>
            <a:spLocks noGrp="1"/>
          </p:cNvSpPr>
          <p:nvPr>
            <p:ph type="sldNum" sz="quarter" idx="10"/>
          </p:nvPr>
        </p:nvSpPr>
        <p:spPr/>
        <p:txBody>
          <a:bodyPr/>
          <a:lstStyle/>
          <a:p>
            <a:fld id="{D2F33501-970B-BC49-9DE4-160C7BF855B5}" type="slidenum">
              <a:rPr lang="en-US" smtClean="0"/>
              <a:t>14</a:t>
            </a:fld>
            <a:endParaRPr lang="en-US"/>
          </a:p>
        </p:txBody>
      </p:sp>
    </p:spTree>
    <p:extLst>
      <p:ext uri="{BB962C8B-B14F-4D97-AF65-F5344CB8AC3E}">
        <p14:creationId xmlns:p14="http://schemas.microsoft.com/office/powerpoint/2010/main" val="3050815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Rosy</a:t>
            </a:r>
          </a:p>
          <a:p>
            <a:endParaRPr lang="en-US" dirty="0"/>
          </a:p>
        </p:txBody>
      </p:sp>
      <p:sp>
        <p:nvSpPr>
          <p:cNvPr id="4" name="Slide Number Placeholder 3"/>
          <p:cNvSpPr>
            <a:spLocks noGrp="1"/>
          </p:cNvSpPr>
          <p:nvPr>
            <p:ph type="sldNum" sz="quarter" idx="10"/>
          </p:nvPr>
        </p:nvSpPr>
        <p:spPr/>
        <p:txBody>
          <a:bodyPr/>
          <a:lstStyle/>
          <a:p>
            <a:fld id="{D2F33501-970B-BC49-9DE4-160C7BF855B5}" type="slidenum">
              <a:rPr lang="en-US" smtClean="0"/>
              <a:t>15</a:t>
            </a:fld>
            <a:endParaRPr lang="en-US"/>
          </a:p>
        </p:txBody>
      </p:sp>
    </p:spTree>
    <p:extLst>
      <p:ext uri="{BB962C8B-B14F-4D97-AF65-F5344CB8AC3E}">
        <p14:creationId xmlns:p14="http://schemas.microsoft.com/office/powerpoint/2010/main" val="2109974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Rosy</a:t>
            </a:r>
          </a:p>
          <a:p>
            <a:endParaRPr lang="en-US" dirty="0"/>
          </a:p>
          <a:p>
            <a:r>
              <a:rPr lang="en-US" sz="1200" b="1" dirty="0">
                <a:solidFill>
                  <a:schemeClr val="accent2"/>
                </a:solidFill>
                <a:cs typeface="Arial" panose="020B0604020202020204" pitchFamily="34" charset="0"/>
              </a:rPr>
              <a:t>P</a:t>
            </a:r>
            <a:r>
              <a:rPr lang="en-US" sz="1200" b="1" dirty="0">
                <a:cs typeface="Arial" panose="020B0604020202020204" pitchFamily="34" charset="0"/>
              </a:rPr>
              <a:t>rotocol for </a:t>
            </a:r>
            <a:r>
              <a:rPr lang="en-US" sz="1200" b="1" dirty="0">
                <a:solidFill>
                  <a:schemeClr val="accent2"/>
                </a:solidFill>
                <a:cs typeface="Arial" panose="020B0604020202020204" pitchFamily="34" charset="0"/>
              </a:rPr>
              <a:t>R</a:t>
            </a:r>
            <a:r>
              <a:rPr lang="en-US" sz="1200" b="1" dirty="0">
                <a:cs typeface="Arial" panose="020B0604020202020204" pitchFamily="34" charset="0"/>
              </a:rPr>
              <a:t>esponding to &amp; </a:t>
            </a:r>
            <a:r>
              <a:rPr lang="en-US" sz="1200" b="1" dirty="0">
                <a:solidFill>
                  <a:schemeClr val="accent2"/>
                </a:solidFill>
                <a:cs typeface="Arial" panose="020B0604020202020204" pitchFamily="34" charset="0"/>
              </a:rPr>
              <a:t>A</a:t>
            </a:r>
            <a:r>
              <a:rPr lang="en-US" sz="1200" b="1" dirty="0">
                <a:cs typeface="Arial" panose="020B0604020202020204" pitchFamily="34" charset="0"/>
              </a:rPr>
              <a:t>ssessing </a:t>
            </a:r>
            <a:r>
              <a:rPr lang="en-US" sz="1200" b="1" dirty="0">
                <a:solidFill>
                  <a:schemeClr val="accent2"/>
                </a:solidFill>
                <a:cs typeface="Arial" panose="020B0604020202020204" pitchFamily="34" charset="0"/>
              </a:rPr>
              <a:t>P</a:t>
            </a:r>
            <a:r>
              <a:rPr lang="en-US" sz="1200" b="1" dirty="0">
                <a:cs typeface="Arial" panose="020B0604020202020204" pitchFamily="34" charset="0"/>
              </a:rPr>
              <a:t>atients’ </a:t>
            </a:r>
            <a:r>
              <a:rPr lang="en-US" sz="1200" b="1" dirty="0">
                <a:solidFill>
                  <a:schemeClr val="accent2"/>
                </a:solidFill>
                <a:cs typeface="Arial" panose="020B0604020202020204" pitchFamily="34" charset="0"/>
              </a:rPr>
              <a:t>A</a:t>
            </a:r>
            <a:r>
              <a:rPr lang="en-US" sz="1200" b="1" dirty="0">
                <a:cs typeface="Arial" panose="020B0604020202020204" pitchFamily="34" charset="0"/>
              </a:rPr>
              <a:t>ssets, </a:t>
            </a:r>
            <a:r>
              <a:rPr lang="en-US" sz="1200" b="1" dirty="0">
                <a:solidFill>
                  <a:schemeClr val="accent2"/>
                </a:solidFill>
                <a:cs typeface="Arial" panose="020B0604020202020204" pitchFamily="34" charset="0"/>
              </a:rPr>
              <a:t>R</a:t>
            </a:r>
            <a:r>
              <a:rPr lang="en-US" sz="1200" b="1" dirty="0">
                <a:cs typeface="Arial" panose="020B0604020202020204" pitchFamily="34" charset="0"/>
              </a:rPr>
              <a:t>isks &amp; </a:t>
            </a:r>
            <a:r>
              <a:rPr lang="en-US" sz="1200" b="1" dirty="0">
                <a:solidFill>
                  <a:schemeClr val="accent2"/>
                </a:solidFill>
                <a:cs typeface="Arial" panose="020B0604020202020204" pitchFamily="34" charset="0"/>
              </a:rPr>
              <a:t>E</a:t>
            </a:r>
            <a:r>
              <a:rPr lang="en-US" sz="1200" b="1" dirty="0">
                <a:cs typeface="Arial" panose="020B0604020202020204" pitchFamily="34" charset="0"/>
              </a:rPr>
              <a:t>xperiences: </a:t>
            </a:r>
          </a:p>
          <a:p>
            <a:r>
              <a:rPr lang="en-US" sz="1200" dirty="0">
                <a:cs typeface="Arial" panose="020B0604020202020204" pitchFamily="34" charset="0"/>
              </a:rPr>
              <a:t>A national </a:t>
            </a:r>
            <a:r>
              <a:rPr lang="en-US" sz="1200" b="1" dirty="0">
                <a:solidFill>
                  <a:schemeClr val="accent2"/>
                </a:solidFill>
                <a:cs typeface="Arial" panose="020B0604020202020204" pitchFamily="34" charset="0"/>
              </a:rPr>
              <a:t>standardized patient risk assessment protocol </a:t>
            </a:r>
            <a:r>
              <a:rPr lang="en-US" sz="1200" dirty="0">
                <a:cs typeface="Arial" panose="020B0604020202020204" pitchFamily="34" charset="0"/>
              </a:rPr>
              <a:t>designed to engage patients in assessing &amp; addressing social determinants of health (SDH). This was designed in collaboration with AAPCHO, </a:t>
            </a:r>
            <a:r>
              <a:rPr lang="en-US" sz="1200" dirty="0" err="1">
                <a:cs typeface="Arial" panose="020B0604020202020204" pitchFamily="34" charset="0"/>
              </a:rPr>
              <a:t>NACHC,a</a:t>
            </a:r>
            <a:r>
              <a:rPr lang="en-US" sz="1200" dirty="0">
                <a:cs typeface="Arial" panose="020B0604020202020204" pitchFamily="34" charset="0"/>
              </a:rPr>
              <a:t> </a:t>
            </a:r>
            <a:r>
              <a:rPr lang="en-US" sz="1200" dirty="0" err="1">
                <a:cs typeface="Arial" panose="020B0604020202020204" pitchFamily="34" charset="0"/>
              </a:rPr>
              <a:t>nd</a:t>
            </a:r>
            <a:r>
              <a:rPr lang="en-US" sz="1200" dirty="0">
                <a:cs typeface="Arial" panose="020B0604020202020204" pitchFamily="34" charset="0"/>
              </a:rPr>
              <a:t> OPCA. </a:t>
            </a:r>
          </a:p>
          <a:p>
            <a:endParaRPr lang="en-US" sz="1200" dirty="0">
              <a:cs typeface="Arial" panose="020B0604020202020204" pitchFamily="34" charset="0"/>
            </a:endParaRPr>
          </a:p>
          <a:p>
            <a:r>
              <a:rPr lang="en-US" sz="1200" dirty="0">
                <a:cs typeface="Arial" panose="020B0604020202020204" pitchFamily="34" charset="0"/>
              </a:rPr>
              <a:t>PRAPARE is evidence-based and stakeholder-driven, containing measures on 21 SDH that align with national initiatives, such as IOM recommendations and Meaningful Use Stage 3. PRAPARE also maps to other codes including ICD 10, SNOMED, and LOINC and has been translated in multiple languages. 10-chapter Toolkit is available online. The PRAPARE survey included 17 core and 4 optional questions. The PRAPARE core questions included domains of 1) Personal Characteristics, 2) Family and Home, 3) Money and Resources, 4) Social and Emotional Health. This analysis included only the core questions consisting of 21 total measures.</a:t>
            </a:r>
          </a:p>
          <a:p>
            <a:endParaRPr lang="en-US" sz="1200" dirty="0">
              <a:cs typeface="Arial" panose="020B0604020202020204" pitchFamily="34" charset="0"/>
            </a:endParaRPr>
          </a:p>
          <a:p>
            <a:r>
              <a:rPr lang="en-US" sz="1200" dirty="0">
                <a:cs typeface="Arial" panose="020B0604020202020204" pitchFamily="34" charset="0"/>
              </a:rPr>
              <a:t>Questions can be found on </a:t>
            </a:r>
            <a:r>
              <a:rPr lang="en-US" sz="1200" dirty="0" err="1">
                <a:cs typeface="Arial" panose="020B0604020202020204" pitchFamily="34" charset="0"/>
              </a:rPr>
              <a:t>prapare.org</a:t>
            </a:r>
            <a:endParaRPr lang="en-US" dirty="0"/>
          </a:p>
        </p:txBody>
      </p:sp>
      <p:sp>
        <p:nvSpPr>
          <p:cNvPr id="4" name="Slide Number Placeholder 3"/>
          <p:cNvSpPr>
            <a:spLocks noGrp="1"/>
          </p:cNvSpPr>
          <p:nvPr>
            <p:ph type="sldNum" sz="quarter" idx="10"/>
          </p:nvPr>
        </p:nvSpPr>
        <p:spPr/>
        <p:txBody>
          <a:bodyPr/>
          <a:lstStyle/>
          <a:p>
            <a:fld id="{D2F33501-970B-BC49-9DE4-160C7BF855B5}" type="slidenum">
              <a:rPr lang="en-US" smtClean="0"/>
              <a:t>16</a:t>
            </a:fld>
            <a:endParaRPr lang="en-US"/>
          </a:p>
        </p:txBody>
      </p:sp>
    </p:spTree>
    <p:extLst>
      <p:ext uri="{BB962C8B-B14F-4D97-AF65-F5344CB8AC3E}">
        <p14:creationId xmlns:p14="http://schemas.microsoft.com/office/powerpoint/2010/main" val="2109974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Dave</a:t>
            </a:r>
          </a:p>
        </p:txBody>
      </p:sp>
      <p:sp>
        <p:nvSpPr>
          <p:cNvPr id="4" name="Slide Number Placeholder 3"/>
          <p:cNvSpPr>
            <a:spLocks noGrp="1"/>
          </p:cNvSpPr>
          <p:nvPr>
            <p:ph type="sldNum" sz="quarter" idx="10"/>
          </p:nvPr>
        </p:nvSpPr>
        <p:spPr/>
        <p:txBody>
          <a:bodyPr/>
          <a:lstStyle/>
          <a:p>
            <a:fld id="{D2F33501-970B-BC49-9DE4-160C7BF855B5}" type="slidenum">
              <a:rPr lang="en-US" smtClean="0"/>
              <a:t>17</a:t>
            </a:fld>
            <a:endParaRPr lang="en-US"/>
          </a:p>
        </p:txBody>
      </p:sp>
    </p:spTree>
    <p:extLst>
      <p:ext uri="{BB962C8B-B14F-4D97-AF65-F5344CB8AC3E}">
        <p14:creationId xmlns:p14="http://schemas.microsoft.com/office/powerpoint/2010/main" val="21099749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descr="Overlay-FullBackground.jpg"/>
          <p:cNvPicPr>
            <a:picLocks noChangeAspect="1"/>
          </p:cNvPicPr>
          <p:nvPr/>
        </p:nvPicPr>
        <p:blipFill>
          <a:blip r:embed="rId2">
            <a:extLst>
              <a:ext uri="{28A0092B-C50C-407E-A947-70E740481C1C}">
                <a14:useLocalDpi xmlns:a14="http://schemas.microsoft.com/office/drawing/2010/main" val="0"/>
              </a:ext>
            </a:extLst>
          </a:blip>
          <a:srcRect t="50000"/>
          <a:stretch>
            <a:fillRect/>
          </a:stretch>
        </p:blipFill>
        <p:spPr bwMode="auto">
          <a:xfrm>
            <a:off x="0" y="3429000"/>
            <a:ext cx="9144000" cy="3429000"/>
          </a:xfrm>
          <a:prstGeom prst="rect">
            <a:avLst/>
          </a:prstGeom>
          <a:noFill/>
          <a:ln w="57150">
            <a:solidFill>
              <a:srgbClr val="625D61"/>
            </a:solidFill>
            <a:miter lim="800000"/>
            <a:headEnd/>
            <a:tailEnd/>
          </a:ln>
          <a:extLst>
            <a:ext uri="{909E8E84-426E-40dd-AFC4-6F175D3DCCD1}">
              <a14:hiddenFill xmlns:a14="http://schemas.microsoft.com/office/drawing/2010/main" xmlns="">
                <a:solidFill>
                  <a:srgbClr val="FFFFFF"/>
                </a:solidFill>
              </a14:hiddenFill>
            </a:ext>
          </a:extLst>
        </p:spPr>
      </p:pic>
      <p:pic>
        <p:nvPicPr>
          <p:cNvPr id="5" name="Picture 7" descr="overlay-ruleShadow.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303984"/>
            <a:ext cx="9144000" cy="125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Connector 6"/>
          <p:cNvCxnSpPr/>
          <p:nvPr userDrawn="1"/>
        </p:nvCxnSpPr>
        <p:spPr>
          <a:xfrm>
            <a:off x="0" y="6000750"/>
            <a:ext cx="9144000" cy="0"/>
          </a:xfrm>
          <a:prstGeom prst="line">
            <a:avLst/>
          </a:prstGeom>
          <a:ln w="57150" cmpd="sng"/>
        </p:spPr>
        <p:style>
          <a:lnRef idx="2">
            <a:schemeClr val="accent1"/>
          </a:lnRef>
          <a:fillRef idx="0">
            <a:schemeClr val="accent1"/>
          </a:fillRef>
          <a:effectRef idx="1">
            <a:schemeClr val="accent1"/>
          </a:effectRef>
          <a:fontRef idx="minor">
            <a:schemeClr val="tx1"/>
          </a:fontRef>
        </p:style>
      </p:cxnSp>
      <p:sp>
        <p:nvSpPr>
          <p:cNvPr id="3" name="Subtitle 2"/>
          <p:cNvSpPr>
            <a:spLocks noGrp="1"/>
          </p:cNvSpPr>
          <p:nvPr>
            <p:ph type="subTitle" idx="1"/>
          </p:nvPr>
        </p:nvSpPr>
        <p:spPr>
          <a:xfrm>
            <a:off x="779463" y="3478306"/>
            <a:ext cx="7583487" cy="1752600"/>
          </a:xfrm>
        </p:spPr>
        <p:txBody>
          <a:bodyPr/>
          <a:lstStyle>
            <a:lvl1pPr marL="0" indent="0" algn="ctr">
              <a:spcBef>
                <a:spcPts val="600"/>
              </a:spcBef>
              <a:buNone/>
              <a:defRPr sz="1800">
                <a:solidFill>
                  <a:schemeClr val="bg2"/>
                </a:solidFill>
                <a:effectLst>
                  <a:outerShdw blurRad="63500" dir="2700000" algn="tl" rotWithShape="0">
                    <a:schemeClr val="tx1">
                      <a:alpha val="40000"/>
                    </a:schemeClr>
                  </a:outerShdw>
                </a:effectLst>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endParaRPr dirty="0"/>
          </a:p>
        </p:txBody>
      </p:sp>
      <p:sp>
        <p:nvSpPr>
          <p:cNvPr id="11" name="Title 10"/>
          <p:cNvSpPr>
            <a:spLocks noGrp="1"/>
          </p:cNvSpPr>
          <p:nvPr>
            <p:ph type="title"/>
          </p:nvPr>
        </p:nvSpPr>
        <p:spPr>
          <a:xfrm>
            <a:off x="767953" y="803672"/>
            <a:ext cx="7583488" cy="1283167"/>
          </a:xfrm>
        </p:spPr>
        <p:txBody>
          <a:bodyPr/>
          <a:lstStyle/>
          <a:p>
            <a:r>
              <a:rPr lang="en-US" dirty="0"/>
              <a:t>Click to edit Master title style</a:t>
            </a:r>
          </a:p>
        </p:txBody>
      </p:sp>
      <p:sp>
        <p:nvSpPr>
          <p:cNvPr id="8" name="Date Placeholder 3"/>
          <p:cNvSpPr>
            <a:spLocks noGrp="1"/>
          </p:cNvSpPr>
          <p:nvPr>
            <p:ph type="dt" sz="half" idx="10"/>
          </p:nvPr>
        </p:nvSpPr>
        <p:spPr/>
        <p:txBody>
          <a:bodyPr/>
          <a:lstStyle>
            <a:lvl1pPr>
              <a:defRPr/>
            </a:lvl1pPr>
          </a:lstStyle>
          <a:p>
            <a:pPr>
              <a:defRPr/>
            </a:pPr>
            <a:fld id="{E44B6125-F122-CD42-B77C-42314E7FF2FD}" type="datetimeFigureOut">
              <a:rPr lang="en-US" smtClean="0">
                <a:solidFill>
                  <a:srgbClr val="333333"/>
                </a:solidFill>
                <a:effectLst>
                  <a:outerShdw blurRad="63500" dir="2700000" algn="tl" rotWithShape="0">
                    <a:prstClr val="white">
                      <a:alpha val="40000"/>
                    </a:prstClr>
                  </a:outerShdw>
                </a:effectLst>
              </a:rPr>
              <a:pPr>
                <a:defRPr/>
              </a:pPr>
              <a:t>9/29/22</a:t>
            </a:fld>
            <a:endParaRPr lang="en-US">
              <a:solidFill>
                <a:srgbClr val="333333"/>
              </a:solidFill>
              <a:effectLst>
                <a:outerShdw blurRad="63500" dir="2700000" algn="tl" rotWithShape="0">
                  <a:prstClr val="white">
                    <a:alpha val="40000"/>
                  </a:prstClr>
                </a:outerShdw>
              </a:effectLst>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srgbClr val="333333"/>
              </a:solidFill>
              <a:effectLst>
                <a:outerShdw blurRad="63500" dir="2700000" algn="tl" rotWithShape="0">
                  <a:prstClr val="white">
                    <a:alpha val="40000"/>
                  </a:prstClr>
                </a:outerShdw>
              </a:effectLst>
            </a:endParaRPr>
          </a:p>
        </p:txBody>
      </p:sp>
      <p:sp>
        <p:nvSpPr>
          <p:cNvPr id="10" name="Slide Number Placeholder 5"/>
          <p:cNvSpPr>
            <a:spLocks noGrp="1"/>
          </p:cNvSpPr>
          <p:nvPr>
            <p:ph type="sldNum" sz="quarter" idx="12"/>
          </p:nvPr>
        </p:nvSpPr>
        <p:spPr/>
        <p:txBody>
          <a:bodyPr/>
          <a:lstStyle>
            <a:lvl1pPr>
              <a:defRPr/>
            </a:lvl1pPr>
          </a:lstStyle>
          <a:p>
            <a:pPr>
              <a:defRPr/>
            </a:pPr>
            <a:fld id="{4658FFA6-CA84-ED4C-AC13-58A28A2A2FAF}" type="slidenum">
              <a:rPr lang="en-US">
                <a:solidFill>
                  <a:srgbClr val="333333"/>
                </a:solidFill>
                <a:effectLst>
                  <a:outerShdw blurRad="63500" dir="2700000" algn="tl" rotWithShape="0">
                    <a:prstClr val="white">
                      <a:alpha val="40000"/>
                    </a:prstClr>
                  </a:outerShdw>
                </a:effectLst>
              </a:rPr>
              <a:pPr>
                <a:defRPr/>
              </a:pPr>
              <a:t>‹#›</a:t>
            </a:fld>
            <a:endParaRPr lang="en-US">
              <a:solidFill>
                <a:srgbClr val="333333"/>
              </a:solidFill>
              <a:effectLst>
                <a:outerShdw blurRad="63500" dir="2700000" algn="tl" rotWithShape="0">
                  <a:prstClr val="white">
                    <a:alpha val="40000"/>
                  </a:prstClr>
                </a:outerShdw>
              </a:effectLst>
            </a:endParaRPr>
          </a:p>
        </p:txBody>
      </p:sp>
    </p:spTree>
    <p:extLst>
      <p:ext uri="{BB962C8B-B14F-4D97-AF65-F5344CB8AC3E}">
        <p14:creationId xmlns:p14="http://schemas.microsoft.com/office/powerpoint/2010/main" val="1006864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descr="Overlay-FullBackground.jpg"/>
          <p:cNvPicPr>
            <a:picLocks noChangeAspect="1"/>
          </p:cNvPicPr>
          <p:nvPr/>
        </p:nvPicPr>
        <p:blipFill>
          <a:blip r:embed="rId2">
            <a:extLst>
              <a:ext uri="{28A0092B-C50C-407E-A947-70E740481C1C}">
                <a14:useLocalDpi xmlns:a14="http://schemas.microsoft.com/office/drawing/2010/main" val="0"/>
              </a:ext>
            </a:extLst>
          </a:blip>
          <a:srcRect l="50000"/>
          <a:stretch>
            <a:fillRect/>
          </a:stretch>
        </p:blipFill>
        <p:spPr bwMode="auto">
          <a:xfrm>
            <a:off x="4572000" y="4465"/>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7" descr="overlay-ruleShadow.png"/>
          <p:cNvPicPr>
            <a:picLocks noChangeAspect="1"/>
          </p:cNvPicPr>
          <p:nvPr/>
        </p:nvPicPr>
        <p:blipFill>
          <a:blip r:embed="rId3">
            <a:extLst>
              <a:ext uri="{28A0092B-C50C-407E-A947-70E740481C1C}">
                <a14:useLocalDpi xmlns:a14="http://schemas.microsoft.com/office/drawing/2010/main" val="0"/>
              </a:ext>
            </a:extLst>
          </a:blip>
          <a:srcRect r="25031"/>
          <a:stretch>
            <a:fillRect/>
          </a:stretch>
        </p:blipFill>
        <p:spPr bwMode="auto">
          <a:xfrm rot="16200000">
            <a:off x="1086631" y="3364818"/>
            <a:ext cx="6854652" cy="125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01752" y="274320"/>
            <a:ext cx="3959352" cy="1691640"/>
          </a:xfrm>
        </p:spPr>
        <p:txBody>
          <a:bodyPr anchor="b" anchorCtr="0"/>
          <a:lstStyle>
            <a:lvl1pPr marL="0" algn="ctr" defTabSz="914353" rtl="0" eaLnBrk="1" latinLnBrk="0" hangingPunct="1">
              <a:spcBef>
                <a:spcPct val="0"/>
              </a:spcBef>
              <a:buNone/>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4864608" y="264908"/>
            <a:ext cx="3959352" cy="6328186"/>
          </a:xfrm>
          <a:solidFill>
            <a:schemeClr val="tx1">
              <a:lumMod val="50000"/>
            </a:schemeClr>
          </a:solidFill>
          <a:effectLst>
            <a:outerShdw blurRad="50800" dir="2700000" algn="tl" rotWithShape="0">
              <a:schemeClr val="tx1">
                <a:alpha val="40000"/>
              </a:schemeClr>
            </a:outerShdw>
          </a:effectLst>
        </p:spPr>
        <p:txBody>
          <a:bodyPr/>
          <a:lstStyle>
            <a:lvl1pPr marL="0" indent="0" algn="ctr">
              <a:buNone/>
              <a:defRPr sz="24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r>
              <a:rPr lang="en-US" noProof="0"/>
              <a:t>Drag picture to placeholder or click icon to add</a:t>
            </a:r>
            <a:endParaRPr noProof="0"/>
          </a:p>
        </p:txBody>
      </p:sp>
      <p:sp>
        <p:nvSpPr>
          <p:cNvPr id="4" name="Text Placeholder 3"/>
          <p:cNvSpPr>
            <a:spLocks noGrp="1"/>
          </p:cNvSpPr>
          <p:nvPr>
            <p:ph type="body" sz="half" idx="2"/>
          </p:nvPr>
        </p:nvSpPr>
        <p:spPr>
          <a:xfrm>
            <a:off x="301752" y="1970801"/>
            <a:ext cx="3959352" cy="3200400"/>
          </a:xfrm>
          <a:effectLst>
            <a:outerShdw blurRad="50800" dist="38100" dir="2700000" algn="tl" rotWithShape="0">
              <a:prstClr val="black">
                <a:alpha val="40000"/>
              </a:prstClr>
            </a:outerShdw>
          </a:effectLst>
        </p:spPr>
        <p:txBody>
          <a:bodyPr anchor="t" anchorCtr="0"/>
          <a:lstStyle>
            <a:lvl1pPr marL="0" indent="0" algn="ctr">
              <a:lnSpc>
                <a:spcPct val="110000"/>
              </a:lnSpc>
              <a:spcBef>
                <a:spcPts val="600"/>
              </a:spcBef>
              <a:buNone/>
              <a:defRPr sz="1800" kern="1200">
                <a:solidFill>
                  <a:schemeClr val="tx1"/>
                </a:solidFill>
                <a:effectLst>
                  <a:outerShdw blurRad="38100" dist="12700" dir="2700000" algn="tl" rotWithShape="0">
                    <a:prstClr val="black">
                      <a:alpha val="60000"/>
                    </a:prstClr>
                  </a:outerShdw>
                </a:effectLst>
                <a:latin typeface="+mn-lt"/>
                <a:ea typeface="+mn-ea"/>
                <a:cs typeface="+mn-cs"/>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7" name="Date Placeholder 4"/>
          <p:cNvSpPr>
            <a:spLocks noGrp="1"/>
          </p:cNvSpPr>
          <p:nvPr>
            <p:ph type="dt" sz="half" idx="10"/>
          </p:nvPr>
        </p:nvSpPr>
        <p:spPr>
          <a:xfrm>
            <a:off x="2669977" y="6356821"/>
            <a:ext cx="1627436" cy="365001"/>
          </a:xfrm>
          <a:effectLst>
            <a:outerShdw blurRad="50800" dist="38100" dir="2700000" algn="tl" rotWithShape="0">
              <a:prstClr val="black">
                <a:alpha val="40000"/>
              </a:prstClr>
            </a:outerShdw>
          </a:effectLst>
        </p:spPr>
        <p:txBody>
          <a:bodyPr/>
          <a:lstStyle>
            <a:lvl1pPr marL="0" algn="r" defTabSz="914353"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pPr>
              <a:defRPr/>
            </a:pPr>
            <a:fld id="{00264DD6-F870-1E43-A91F-AD841DF93150}" type="datetimeFigureOut">
              <a:rPr lang="en-US" smtClean="0">
                <a:solidFill>
                  <a:prstClr val="white"/>
                </a:solidFill>
                <a:latin typeface="Candara"/>
              </a:rPr>
              <a:pPr>
                <a:defRPr/>
              </a:pPr>
              <a:t>9/29/22</a:t>
            </a:fld>
            <a:endParaRPr lang="en-US">
              <a:solidFill>
                <a:prstClr val="white"/>
              </a:solidFill>
              <a:latin typeface="Candara"/>
            </a:endParaRPr>
          </a:p>
        </p:txBody>
      </p:sp>
      <p:sp>
        <p:nvSpPr>
          <p:cNvPr id="8" name="Footer Placeholder 5"/>
          <p:cNvSpPr>
            <a:spLocks noGrp="1"/>
          </p:cNvSpPr>
          <p:nvPr>
            <p:ph type="ftr" sz="quarter" idx="11"/>
          </p:nvPr>
        </p:nvSpPr>
        <p:spPr>
          <a:xfrm>
            <a:off x="242218" y="6356821"/>
            <a:ext cx="1893094" cy="365001"/>
          </a:xfrm>
          <a:effectLst>
            <a:outerShdw blurRad="50800" dist="38100" dir="2700000" algn="tl" rotWithShape="0">
              <a:prstClr val="black">
                <a:alpha val="40000"/>
              </a:prstClr>
            </a:outerShdw>
          </a:effectLst>
        </p:spPr>
        <p:txBody>
          <a:bodyPr/>
          <a:lstStyle>
            <a:lvl1pPr marL="0" algn="l" defTabSz="914353"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pPr>
              <a:defRPr/>
            </a:pPr>
            <a:endParaRPr lang="en-US">
              <a:solidFill>
                <a:prstClr val="white"/>
              </a:solidFill>
              <a:latin typeface="Candara"/>
            </a:endParaRPr>
          </a:p>
        </p:txBody>
      </p:sp>
      <p:sp>
        <p:nvSpPr>
          <p:cNvPr id="9" name="Slide Number Placeholder 6"/>
          <p:cNvSpPr>
            <a:spLocks noGrp="1"/>
          </p:cNvSpPr>
          <p:nvPr>
            <p:ph type="sldNum" sz="quarter" idx="12"/>
          </p:nvPr>
        </p:nvSpPr>
        <p:spPr>
          <a:xfrm>
            <a:off x="1893094" y="5738441"/>
            <a:ext cx="759023" cy="575965"/>
          </a:xfrm>
        </p:spPr>
        <p:txBody>
          <a:bodyPr>
            <a:noAutofit/>
          </a:bodyPr>
          <a:lstStyle>
            <a:lvl1pPr marL="0" algn="ctr" defTabSz="914353"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pPr>
              <a:defRPr/>
            </a:pPr>
            <a:fld id="{74E8F4A3-C597-9243-9E6A-A25361986071}" type="slidenum">
              <a:rPr lang="en-US">
                <a:solidFill>
                  <a:prstClr val="white"/>
                </a:solidFill>
                <a:latin typeface="Candara"/>
              </a:rPr>
              <a:pPr>
                <a:defRPr/>
              </a:pPr>
              <a:t>‹#›</a:t>
            </a:fld>
            <a:endParaRPr lang="en-US">
              <a:solidFill>
                <a:prstClr val="white"/>
              </a:solidFill>
              <a:latin typeface="Candara"/>
            </a:endParaRPr>
          </a:p>
        </p:txBody>
      </p:sp>
    </p:spTree>
    <p:extLst>
      <p:ext uri="{BB962C8B-B14F-4D97-AF65-F5344CB8AC3E}">
        <p14:creationId xmlns:p14="http://schemas.microsoft.com/office/powerpoint/2010/main" val="4072893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5" name="Picture 6" descr="Overlay-Full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46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62001" y="4038600"/>
            <a:ext cx="7620000" cy="990600"/>
          </a:xfrm>
        </p:spPr>
        <p:txBody>
          <a:bodyPr anchor="b" anchorCtr="0">
            <a:normAutofit/>
          </a:bodyPr>
          <a:lstStyle>
            <a:lvl1pPr algn="ctr">
              <a:defRPr sz="3600" kern="1200">
                <a:solidFill>
                  <a:schemeClr val="bg2"/>
                </a:solidFill>
                <a:effectLst>
                  <a:outerShdw blurRad="63500" dir="2700000" algn="tl" rotWithShape="0">
                    <a:schemeClr val="tx1">
                      <a:alpha val="40000"/>
                    </a:schemeClr>
                  </a:outerShdw>
                </a:effectLst>
                <a:latin typeface="+mj-lt"/>
                <a:ea typeface="+mn-ea"/>
                <a:cs typeface="+mn-cs"/>
              </a:defRPr>
            </a:lvl1pPr>
          </a:lstStyle>
          <a:p>
            <a:pPr lvl="0"/>
            <a:r>
              <a:rPr lang="en-US"/>
              <a:t>Click to edit Master title style</a:t>
            </a:r>
            <a:endParaRPr/>
          </a:p>
        </p:txBody>
      </p:sp>
      <p:sp>
        <p:nvSpPr>
          <p:cNvPr id="3" name="Picture Placeholder 2"/>
          <p:cNvSpPr>
            <a:spLocks noGrp="1"/>
          </p:cNvSpPr>
          <p:nvPr>
            <p:ph type="pic" idx="1"/>
          </p:nvPr>
        </p:nvSpPr>
        <p:spPr>
          <a:xfrm>
            <a:off x="342900" y="265176"/>
            <a:ext cx="8458200" cy="3697224"/>
          </a:xfrm>
          <a:solidFill>
            <a:schemeClr val="tx1">
              <a:lumMod val="50000"/>
            </a:schemeClr>
          </a:solidFill>
          <a:effectLst>
            <a:outerShdw blurRad="50800" dir="2700000" algn="tl" rotWithShape="0">
              <a:schemeClr val="tx1">
                <a:alpha val="40000"/>
              </a:schemeClr>
            </a:outerShdw>
          </a:effectLst>
        </p:spPr>
        <p:txBody>
          <a:bodyPr/>
          <a:lstStyle>
            <a:lvl1pPr marL="0" indent="0" algn="ctr" defTabSz="914353" rtl="0" eaLnBrk="1" latinLnBrk="0" hangingPunct="1">
              <a:spcBef>
                <a:spcPts val="2000"/>
              </a:spcBef>
              <a:buFont typeface="Calisto MT" pitchFamily="18" charset="0"/>
              <a:buNone/>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r>
              <a:rPr lang="en-US" noProof="0"/>
              <a:t>Drag picture to placeholder or click icon to add</a:t>
            </a:r>
            <a:endParaRPr noProof="0"/>
          </a:p>
        </p:txBody>
      </p:sp>
      <p:sp>
        <p:nvSpPr>
          <p:cNvPr id="4" name="Text Placeholder 3"/>
          <p:cNvSpPr>
            <a:spLocks noGrp="1"/>
          </p:cNvSpPr>
          <p:nvPr>
            <p:ph type="body" sz="half" idx="2"/>
          </p:nvPr>
        </p:nvSpPr>
        <p:spPr>
          <a:xfrm>
            <a:off x="762001" y="5042648"/>
            <a:ext cx="7620000" cy="1129553"/>
          </a:xfrm>
        </p:spPr>
        <p:txBody>
          <a:bodyPr/>
          <a:lstStyle>
            <a:lvl1pPr marL="0" indent="0" algn="ctr">
              <a:lnSpc>
                <a:spcPct val="110000"/>
              </a:lnSpc>
              <a:spcBef>
                <a:spcPts val="0"/>
              </a:spcBef>
              <a:buNone/>
              <a:defRPr sz="18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fld id="{44A9D1CD-22D2-2743-92B7-6DE0367E127C}" type="datetimeFigureOut">
              <a:rPr lang="en-US" smtClean="0">
                <a:solidFill>
                  <a:srgbClr val="333333"/>
                </a:solidFill>
                <a:effectLst>
                  <a:outerShdw blurRad="63500" dir="2700000" algn="tl" rotWithShape="0">
                    <a:prstClr val="white">
                      <a:alpha val="40000"/>
                    </a:prstClr>
                  </a:outerShdw>
                </a:effectLst>
              </a:rPr>
              <a:pPr>
                <a:defRPr/>
              </a:pPr>
              <a:t>9/29/22</a:t>
            </a:fld>
            <a:endParaRPr lang="en-US">
              <a:solidFill>
                <a:srgbClr val="333333"/>
              </a:solidFill>
              <a:effectLst>
                <a:outerShdw blurRad="63500" dir="2700000" algn="tl" rotWithShape="0">
                  <a:prstClr val="white">
                    <a:alpha val="40000"/>
                  </a:prstClr>
                </a:outerShdw>
              </a:effectLst>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srgbClr val="333333"/>
              </a:solidFill>
              <a:effectLst>
                <a:outerShdw blurRad="63500" dir="2700000" algn="tl" rotWithShape="0">
                  <a:prstClr val="white">
                    <a:alpha val="40000"/>
                  </a:prstClr>
                </a:outerShdw>
              </a:effectLst>
            </a:endParaRPr>
          </a:p>
        </p:txBody>
      </p:sp>
      <p:sp>
        <p:nvSpPr>
          <p:cNvPr id="8" name="Slide Number Placeholder 6"/>
          <p:cNvSpPr>
            <a:spLocks noGrp="1"/>
          </p:cNvSpPr>
          <p:nvPr>
            <p:ph type="sldNum" sz="quarter" idx="12"/>
          </p:nvPr>
        </p:nvSpPr>
        <p:spPr/>
        <p:txBody>
          <a:bodyPr/>
          <a:lstStyle>
            <a:lvl1pPr>
              <a:defRPr/>
            </a:lvl1pPr>
          </a:lstStyle>
          <a:p>
            <a:pPr>
              <a:defRPr/>
            </a:pPr>
            <a:fld id="{BE9569E8-7D3E-8945-8ADA-31B656B8B26A}" type="slidenum">
              <a:rPr lang="en-US">
                <a:solidFill>
                  <a:srgbClr val="333333"/>
                </a:solidFill>
                <a:effectLst>
                  <a:outerShdw blurRad="63500" dir="2700000" algn="tl" rotWithShape="0">
                    <a:prstClr val="white">
                      <a:alpha val="40000"/>
                    </a:prstClr>
                  </a:outerShdw>
                </a:effectLst>
              </a:rPr>
              <a:pPr>
                <a:defRPr/>
              </a:pPr>
              <a:t>‹#›</a:t>
            </a:fld>
            <a:endParaRPr lang="en-US">
              <a:solidFill>
                <a:srgbClr val="333333"/>
              </a:solidFill>
              <a:effectLst>
                <a:outerShdw blurRad="63500" dir="2700000" algn="tl" rotWithShape="0">
                  <a:prstClr val="white">
                    <a:alpha val="40000"/>
                  </a:prstClr>
                </a:outerShdw>
              </a:effectLst>
            </a:endParaRPr>
          </a:p>
        </p:txBody>
      </p:sp>
    </p:spTree>
    <p:extLst>
      <p:ext uri="{BB962C8B-B14F-4D97-AF65-F5344CB8AC3E}">
        <p14:creationId xmlns:p14="http://schemas.microsoft.com/office/powerpoint/2010/main" val="276739764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2" name="Date Placeholder 2"/>
          <p:cNvSpPr>
            <a:spLocks noGrp="1"/>
          </p:cNvSpPr>
          <p:nvPr>
            <p:ph type="dt" sz="half" idx="10"/>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pPr>
              <a:defRPr/>
            </a:pPr>
            <a:fld id="{E84FC0AD-9CAB-2745-B343-8692D4E28121}" type="datetimeFigureOut">
              <a:rPr lang="en-US" smtClean="0">
                <a:solidFill>
                  <a:prstClr val="white"/>
                </a:solidFill>
              </a:rPr>
              <a:pPr>
                <a:defRPr/>
              </a:pPr>
              <a:t>9/29/22</a:t>
            </a:fld>
            <a:endParaRPr lang="en-US">
              <a:solidFill>
                <a:prstClr val="white"/>
              </a:solidFill>
            </a:endParaRPr>
          </a:p>
        </p:txBody>
      </p:sp>
      <p:sp>
        <p:nvSpPr>
          <p:cNvPr id="3" name="Footer Placeholder 3"/>
          <p:cNvSpPr>
            <a:spLocks noGrp="1"/>
          </p:cNvSpPr>
          <p:nvPr>
            <p:ph type="ftr" sz="quarter" idx="11"/>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pPr>
              <a:defRPr/>
            </a:pPr>
            <a:endParaRPr lang="en-US">
              <a:solidFill>
                <a:prstClr val="white"/>
              </a:solidFill>
            </a:endParaRPr>
          </a:p>
        </p:txBody>
      </p:sp>
      <p:sp>
        <p:nvSpPr>
          <p:cNvPr id="4" name="Slide Number Placeholder 4"/>
          <p:cNvSpPr>
            <a:spLocks noGrp="1"/>
          </p:cNvSpPr>
          <p:nvPr>
            <p:ph type="sldNum" sz="quarter" idx="12"/>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pPr>
              <a:defRPr/>
            </a:pPr>
            <a:fld id="{38478619-801B-1F4D-9035-6BFAFF67D143}"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282808142"/>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descr="overlay-ruleShadow.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07083"/>
            <a:ext cx="9144000" cy="125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7" descr="Overlay-FullBackground.jpg"/>
          <p:cNvPicPr>
            <a:picLocks noChangeAspect="1"/>
          </p:cNvPicPr>
          <p:nvPr/>
        </p:nvPicPr>
        <p:blipFill>
          <a:blip r:embed="rId3">
            <a:extLst>
              <a:ext uri="{28A0092B-C50C-407E-A947-70E740481C1C}">
                <a14:useLocalDpi xmlns:a14="http://schemas.microsoft.com/office/drawing/2010/main" val="0"/>
              </a:ext>
            </a:extLst>
          </a:blip>
          <a:srcRect t="23334"/>
          <a:stretch>
            <a:fillRect/>
          </a:stretch>
        </p:blipFill>
        <p:spPr bwMode="auto">
          <a:xfrm>
            <a:off x="0" y="1425402"/>
            <a:ext cx="9144000" cy="5432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Date Placeholder 3"/>
          <p:cNvSpPr>
            <a:spLocks noGrp="1"/>
          </p:cNvSpPr>
          <p:nvPr>
            <p:ph type="dt" sz="half" idx="10"/>
          </p:nvPr>
        </p:nvSpPr>
        <p:spPr/>
        <p:txBody>
          <a:bodyPr/>
          <a:lstStyle>
            <a:lvl1pPr>
              <a:defRPr/>
            </a:lvl1pPr>
          </a:lstStyle>
          <a:p>
            <a:pPr>
              <a:defRPr/>
            </a:pPr>
            <a:fld id="{088E0286-F0B0-174A-8534-23E6A29208DA}" type="datetimeFigureOut">
              <a:rPr lang="en-US" smtClean="0">
                <a:solidFill>
                  <a:srgbClr val="333333"/>
                </a:solidFill>
                <a:effectLst>
                  <a:outerShdw blurRad="63500" dir="2700000" algn="tl" rotWithShape="0">
                    <a:prstClr val="white">
                      <a:alpha val="40000"/>
                    </a:prstClr>
                  </a:outerShdw>
                </a:effectLst>
              </a:rPr>
              <a:pPr>
                <a:defRPr/>
              </a:pPr>
              <a:t>9/29/22</a:t>
            </a:fld>
            <a:endParaRPr lang="en-US">
              <a:solidFill>
                <a:srgbClr val="333333"/>
              </a:solidFill>
              <a:effectLst>
                <a:outerShdw blurRad="63500" dir="2700000" algn="tl" rotWithShape="0">
                  <a:prstClr val="white">
                    <a:alpha val="40000"/>
                  </a:prstClr>
                </a:outerShdw>
              </a:effectLst>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srgbClr val="333333"/>
              </a:solidFill>
              <a:effectLst>
                <a:outerShdw blurRad="63500" dir="2700000" algn="tl" rotWithShape="0">
                  <a:prstClr val="white">
                    <a:alpha val="40000"/>
                  </a:prstClr>
                </a:outerShdw>
              </a:effectLst>
            </a:endParaRPr>
          </a:p>
        </p:txBody>
      </p:sp>
      <p:sp>
        <p:nvSpPr>
          <p:cNvPr id="8" name="Slide Number Placeholder 5"/>
          <p:cNvSpPr>
            <a:spLocks noGrp="1"/>
          </p:cNvSpPr>
          <p:nvPr>
            <p:ph type="sldNum" sz="quarter" idx="12"/>
          </p:nvPr>
        </p:nvSpPr>
        <p:spPr/>
        <p:txBody>
          <a:bodyPr/>
          <a:lstStyle>
            <a:lvl1pPr>
              <a:defRPr/>
            </a:lvl1pPr>
          </a:lstStyle>
          <a:p>
            <a:pPr>
              <a:defRPr/>
            </a:pPr>
            <a:fld id="{C3D6EB28-CE29-9346-85E7-82A586A66F56}" type="slidenum">
              <a:rPr lang="en-US">
                <a:solidFill>
                  <a:srgbClr val="333333"/>
                </a:solidFill>
                <a:effectLst>
                  <a:outerShdw blurRad="63500" dir="2700000" algn="tl" rotWithShape="0">
                    <a:prstClr val="white">
                      <a:alpha val="40000"/>
                    </a:prstClr>
                  </a:outerShdw>
                </a:effectLst>
              </a:rPr>
              <a:pPr>
                <a:defRPr/>
              </a:pPr>
              <a:t>‹#›</a:t>
            </a:fld>
            <a:endParaRPr lang="en-US">
              <a:solidFill>
                <a:srgbClr val="333333"/>
              </a:solidFill>
              <a:effectLst>
                <a:outerShdw blurRad="63500" dir="2700000" algn="tl" rotWithShape="0">
                  <a:prstClr val="white">
                    <a:alpha val="40000"/>
                  </a:prstClr>
                </a:outerShdw>
              </a:effectLst>
            </a:endParaRPr>
          </a:p>
        </p:txBody>
      </p:sp>
    </p:spTree>
    <p:extLst>
      <p:ext uri="{BB962C8B-B14F-4D97-AF65-F5344CB8AC3E}">
        <p14:creationId xmlns:p14="http://schemas.microsoft.com/office/powerpoint/2010/main" val="700908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descr="Overlay-FullBackground.jpg"/>
          <p:cNvPicPr>
            <a:picLocks noChangeAspect="1"/>
          </p:cNvPicPr>
          <p:nvPr/>
        </p:nvPicPr>
        <p:blipFill>
          <a:blip r:embed="rId2">
            <a:extLst>
              <a:ext uri="{28A0092B-C50C-407E-A947-70E740481C1C}">
                <a14:useLocalDpi xmlns:a14="http://schemas.microsoft.com/office/drawing/2010/main" val="0"/>
              </a:ext>
            </a:extLst>
          </a:blip>
          <a:srcRect r="14719"/>
          <a:stretch>
            <a:fillRect/>
          </a:stretch>
        </p:blipFill>
        <p:spPr bwMode="auto">
          <a:xfrm>
            <a:off x="0" y="4465"/>
            <a:ext cx="7797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7" descr="overlay-ruleShadow.png"/>
          <p:cNvPicPr>
            <a:picLocks noChangeAspect="1"/>
          </p:cNvPicPr>
          <p:nvPr/>
        </p:nvPicPr>
        <p:blipFill>
          <a:blip r:embed="rId3">
            <a:extLst>
              <a:ext uri="{28A0092B-C50C-407E-A947-70E740481C1C}">
                <a14:useLocalDpi xmlns:a14="http://schemas.microsoft.com/office/drawing/2010/main" val="0"/>
              </a:ext>
            </a:extLst>
          </a:blip>
          <a:srcRect r="25031"/>
          <a:stretch>
            <a:fillRect/>
          </a:stretch>
        </p:blipFill>
        <p:spPr bwMode="auto">
          <a:xfrm rot="5400000" flipH="1">
            <a:off x="4421869" y="3364818"/>
            <a:ext cx="6854652" cy="125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Vertical Title 1"/>
          <p:cNvSpPr>
            <a:spLocks noGrp="1"/>
          </p:cNvSpPr>
          <p:nvPr>
            <p:ph type="title" orient="vert"/>
          </p:nvPr>
        </p:nvSpPr>
        <p:spPr>
          <a:xfrm>
            <a:off x="7848601" y="457201"/>
            <a:ext cx="1219200" cy="5668963"/>
          </a:xfrm>
        </p:spPr>
        <p:txBody>
          <a:bodyPr vert="eaVert">
            <a:normAutofit/>
          </a:bodyPr>
          <a:lstStyle/>
          <a:p>
            <a:r>
              <a:rPr lang="en-US"/>
              <a:t>Click to edit Master title style</a:t>
            </a:r>
            <a:endParaRPr/>
          </a:p>
        </p:txBody>
      </p:sp>
      <p:sp>
        <p:nvSpPr>
          <p:cNvPr id="3" name="Vertical Text Placeholder 2"/>
          <p:cNvSpPr>
            <a:spLocks noGrp="1"/>
          </p:cNvSpPr>
          <p:nvPr>
            <p:ph type="body" orient="vert" idx="1"/>
          </p:nvPr>
        </p:nvSpPr>
        <p:spPr>
          <a:xfrm>
            <a:off x="779463" y="457201"/>
            <a:ext cx="6383337" cy="5668963"/>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Date Placeholder 3"/>
          <p:cNvSpPr>
            <a:spLocks noGrp="1"/>
          </p:cNvSpPr>
          <p:nvPr>
            <p:ph type="dt" sz="half" idx="10"/>
          </p:nvPr>
        </p:nvSpPr>
        <p:spPr>
          <a:xfrm>
            <a:off x="7925098" y="6356821"/>
            <a:ext cx="1065982" cy="365001"/>
          </a:xfrm>
          <a:effectLst>
            <a:outerShdw blurRad="50800" dist="38100" dir="2700000" algn="tl" rotWithShape="0">
              <a:prstClr val="black">
                <a:alpha val="40000"/>
              </a:prstClr>
            </a:outerShdw>
          </a:effectLst>
        </p:spPr>
        <p:txBody>
          <a:bodyPr/>
          <a:lstStyle>
            <a:lvl1pPr marL="0" algn="r" defTabSz="914353"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pPr>
              <a:defRPr/>
            </a:pPr>
            <a:fld id="{AA5B8866-2A8F-FA49-AE49-C401EFF76B16}" type="datetimeFigureOut">
              <a:rPr lang="en-US" smtClean="0">
                <a:solidFill>
                  <a:prstClr val="white"/>
                </a:solidFill>
                <a:latin typeface="Candara"/>
              </a:rPr>
              <a:pPr>
                <a:defRPr/>
              </a:pPr>
              <a:t>9/29/22</a:t>
            </a:fld>
            <a:endParaRPr lang="en-US">
              <a:solidFill>
                <a:prstClr val="white"/>
              </a:solidFill>
              <a:latin typeface="Candara"/>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srgbClr val="333333"/>
              </a:solidFill>
              <a:effectLst>
                <a:outerShdw blurRad="63500" dir="2700000" algn="tl" rotWithShape="0">
                  <a:prstClr val="white">
                    <a:alpha val="40000"/>
                  </a:prstClr>
                </a:outerShdw>
              </a:effectLst>
            </a:endParaRPr>
          </a:p>
        </p:txBody>
      </p:sp>
      <p:sp>
        <p:nvSpPr>
          <p:cNvPr id="8" name="Slide Number Placeholder 5"/>
          <p:cNvSpPr>
            <a:spLocks noGrp="1"/>
          </p:cNvSpPr>
          <p:nvPr>
            <p:ph type="sldNum" sz="quarter" idx="12"/>
          </p:nvPr>
        </p:nvSpPr>
        <p:spPr/>
        <p:txBody>
          <a:bodyPr/>
          <a:lstStyle>
            <a:lvl1pPr>
              <a:defRPr/>
            </a:lvl1pPr>
          </a:lstStyle>
          <a:p>
            <a:pPr>
              <a:defRPr/>
            </a:pPr>
            <a:fld id="{7FDE2B6E-92C4-094E-8348-5B62322FA41C}" type="slidenum">
              <a:rPr lang="en-US">
                <a:solidFill>
                  <a:srgbClr val="333333"/>
                </a:solidFill>
                <a:effectLst>
                  <a:outerShdw blurRad="63500" dir="2700000" algn="tl" rotWithShape="0">
                    <a:prstClr val="white">
                      <a:alpha val="40000"/>
                    </a:prstClr>
                  </a:outerShdw>
                </a:effectLst>
              </a:rPr>
              <a:pPr>
                <a:defRPr/>
              </a:pPr>
              <a:t>‹#›</a:t>
            </a:fld>
            <a:endParaRPr lang="en-US">
              <a:solidFill>
                <a:srgbClr val="333333"/>
              </a:solidFill>
              <a:effectLst>
                <a:outerShdw blurRad="63500" dir="2700000" algn="tl" rotWithShape="0">
                  <a:prstClr val="white">
                    <a:alpha val="40000"/>
                  </a:prstClr>
                </a:outerShdw>
              </a:effectLst>
            </a:endParaRPr>
          </a:p>
        </p:txBody>
      </p:sp>
    </p:spTree>
    <p:extLst>
      <p:ext uri="{BB962C8B-B14F-4D97-AF65-F5344CB8AC3E}">
        <p14:creationId xmlns:p14="http://schemas.microsoft.com/office/powerpoint/2010/main" val="695947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reserve="1">
  <p:cSld name="Caption">
    <p:bg>
      <p:bgPr>
        <a:gradFill>
          <a:gsLst>
            <a:gs pos="0">
              <a:srgbClr val="DF6420"/>
            </a:gs>
            <a:gs pos="100000">
              <a:srgbClr val="004370"/>
            </a:gs>
          </a:gsLst>
          <a:lin ang="0" scaled="0"/>
        </a:gradFill>
        <a:effectLst/>
      </p:bgPr>
    </p:bg>
    <p:spTree>
      <p:nvGrpSpPr>
        <p:cNvPr id="1" name="Shape 76"/>
        <p:cNvGrpSpPr/>
        <p:nvPr/>
      </p:nvGrpSpPr>
      <p:grpSpPr>
        <a:xfrm>
          <a:off x="0" y="0"/>
          <a:ext cx="0" cy="0"/>
          <a:chOff x="0" y="0"/>
          <a:chExt cx="0" cy="0"/>
        </a:xfrm>
      </p:grpSpPr>
      <p:sp>
        <p:nvSpPr>
          <p:cNvPr id="77" name="Google Shape;77;p23"/>
          <p:cNvSpPr/>
          <p:nvPr/>
        </p:nvSpPr>
        <p:spPr>
          <a:xfrm>
            <a:off x="-120" y="2"/>
            <a:ext cx="9143821" cy="6859497"/>
          </a:xfrm>
          <a:custGeom>
            <a:avLst/>
            <a:gdLst/>
            <a:ahLst/>
            <a:cxnLst/>
            <a:rect l="l" t="t" r="r" b="b"/>
            <a:pathLst>
              <a:path w="2856819" h="1607343" extrusionOk="0">
                <a:moveTo>
                  <a:pt x="0" y="1607344"/>
                </a:moveTo>
                <a:lnTo>
                  <a:pt x="2856819" y="1607344"/>
                </a:lnTo>
                <a:lnTo>
                  <a:pt x="2856819" y="0"/>
                </a:lnTo>
                <a:lnTo>
                  <a:pt x="2854505" y="0"/>
                </a:lnTo>
                <a:lnTo>
                  <a:pt x="0" y="503447"/>
                </a:lnTo>
                <a:lnTo>
                  <a:pt x="0" y="1607344"/>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1800" b="0" i="0" u="none" strike="noStrike" cap="none">
              <a:solidFill>
                <a:srgbClr val="000000"/>
              </a:solidFill>
              <a:latin typeface="Calibri"/>
              <a:ea typeface="Calibri"/>
              <a:cs typeface="Calibri"/>
              <a:sym typeface="Calibri"/>
            </a:endParaRPr>
          </a:p>
        </p:txBody>
      </p:sp>
      <p:sp>
        <p:nvSpPr>
          <p:cNvPr id="78" name="Google Shape;78;p23"/>
          <p:cNvSpPr txBox="1">
            <a:spLocks noGrp="1"/>
          </p:cNvSpPr>
          <p:nvPr>
            <p:ph type="body" idx="1"/>
          </p:nvPr>
        </p:nvSpPr>
        <p:spPr>
          <a:xfrm>
            <a:off x="457200" y="2459025"/>
            <a:ext cx="8312727" cy="3612300"/>
          </a:xfrm>
          <a:prstGeom prst="rect">
            <a:avLst/>
          </a:prstGeom>
          <a:noFill/>
          <a:ln>
            <a:noFill/>
          </a:ln>
        </p:spPr>
        <p:txBody>
          <a:bodyPr spcFirstLastPara="1" wrap="square" lIns="0" tIns="0" rIns="0" bIns="0" anchor="t" anchorCtr="0">
            <a:noAutofit/>
          </a:bodyPr>
          <a:lstStyle>
            <a:lvl1pPr marL="342900" lvl="0" indent="-171450" algn="l">
              <a:lnSpc>
                <a:spcPct val="115000"/>
              </a:lnSpc>
              <a:spcBef>
                <a:spcPts val="360"/>
              </a:spcBef>
              <a:spcAft>
                <a:spcPts val="0"/>
              </a:spcAft>
              <a:buSzPts val="1600"/>
              <a:buNone/>
              <a:defRPr sz="1600"/>
            </a:lvl1pPr>
            <a:lvl2pPr marL="685800" lvl="1" indent="-285750" algn="l">
              <a:lnSpc>
                <a:spcPct val="115000"/>
              </a:lnSpc>
              <a:spcBef>
                <a:spcPts val="0"/>
              </a:spcBef>
              <a:spcAft>
                <a:spcPts val="0"/>
              </a:spcAft>
              <a:buSzPts val="2400"/>
              <a:buChar char="▰"/>
              <a:defRPr/>
            </a:lvl2pPr>
            <a:lvl3pPr marL="1028700" lvl="2" indent="-285750" algn="l">
              <a:lnSpc>
                <a:spcPct val="115000"/>
              </a:lnSpc>
              <a:spcBef>
                <a:spcPts val="0"/>
              </a:spcBef>
              <a:spcAft>
                <a:spcPts val="0"/>
              </a:spcAft>
              <a:buSzPts val="2400"/>
              <a:buChar char="▰"/>
              <a:defRPr/>
            </a:lvl3pPr>
            <a:lvl4pPr marL="1371600" lvl="3" indent="-285750" algn="l">
              <a:lnSpc>
                <a:spcPct val="115000"/>
              </a:lnSpc>
              <a:spcBef>
                <a:spcPts val="0"/>
              </a:spcBef>
              <a:spcAft>
                <a:spcPts val="0"/>
              </a:spcAft>
              <a:buSzPts val="2400"/>
              <a:buChar char="▰"/>
              <a:defRPr/>
            </a:lvl4pPr>
            <a:lvl5pPr marL="1714500" lvl="4" indent="-285750" algn="l">
              <a:lnSpc>
                <a:spcPct val="115000"/>
              </a:lnSpc>
              <a:spcBef>
                <a:spcPts val="0"/>
              </a:spcBef>
              <a:spcAft>
                <a:spcPts val="0"/>
              </a:spcAft>
              <a:buSzPts val="2400"/>
              <a:buChar char="▰"/>
              <a:defRPr/>
            </a:lvl5pPr>
            <a:lvl6pPr marL="2057400" lvl="5" indent="-285750" algn="l">
              <a:lnSpc>
                <a:spcPct val="115000"/>
              </a:lnSpc>
              <a:spcBef>
                <a:spcPts val="0"/>
              </a:spcBef>
              <a:spcAft>
                <a:spcPts val="0"/>
              </a:spcAft>
              <a:buSzPts val="2400"/>
              <a:buChar char="▰"/>
              <a:defRPr/>
            </a:lvl6pPr>
            <a:lvl7pPr marL="2400300" lvl="6" indent="-285750" algn="l">
              <a:lnSpc>
                <a:spcPct val="115000"/>
              </a:lnSpc>
              <a:spcBef>
                <a:spcPts val="0"/>
              </a:spcBef>
              <a:spcAft>
                <a:spcPts val="0"/>
              </a:spcAft>
              <a:buSzPts val="2400"/>
              <a:buChar char="▰"/>
              <a:defRPr/>
            </a:lvl7pPr>
            <a:lvl8pPr marL="2743200" lvl="7" indent="-285750" algn="l">
              <a:lnSpc>
                <a:spcPct val="115000"/>
              </a:lnSpc>
              <a:spcBef>
                <a:spcPts val="0"/>
              </a:spcBef>
              <a:spcAft>
                <a:spcPts val="0"/>
              </a:spcAft>
              <a:buSzPts val="2400"/>
              <a:buChar char="▰"/>
              <a:defRPr/>
            </a:lvl8pPr>
            <a:lvl9pPr marL="3086100" lvl="8" indent="-285750" algn="l">
              <a:lnSpc>
                <a:spcPct val="115000"/>
              </a:lnSpc>
              <a:spcBef>
                <a:spcPts val="0"/>
              </a:spcBef>
              <a:spcAft>
                <a:spcPts val="0"/>
              </a:spcAft>
              <a:buSzPts val="2400"/>
              <a:buChar char="▰"/>
              <a:defRPr/>
            </a:lvl9pPr>
          </a:lstStyle>
          <a:p>
            <a:endParaRPr/>
          </a:p>
        </p:txBody>
      </p:sp>
      <p:pic>
        <p:nvPicPr>
          <p:cNvPr id="79" name="Google Shape;79;p23" descr="A close up of a sign&#10;&#10;Description automatically generated"/>
          <p:cNvPicPr preferRelativeResize="0"/>
          <p:nvPr/>
        </p:nvPicPr>
        <p:blipFill rotWithShape="1">
          <a:blip r:embed="rId2">
            <a:alphaModFix/>
          </a:blip>
          <a:srcRect/>
          <a:stretch/>
        </p:blipFill>
        <p:spPr>
          <a:xfrm>
            <a:off x="7632289" y="6263281"/>
            <a:ext cx="1317440" cy="454203"/>
          </a:xfrm>
          <a:prstGeom prst="rect">
            <a:avLst/>
          </a:prstGeom>
          <a:noFill/>
          <a:ln>
            <a:noFill/>
          </a:ln>
        </p:spPr>
      </p:pic>
      <p:sp>
        <p:nvSpPr>
          <p:cNvPr id="80" name="Google Shape;80;p23"/>
          <p:cNvSpPr txBox="1">
            <a:spLocks noGrp="1"/>
          </p:cNvSpPr>
          <p:nvPr>
            <p:ph type="title"/>
          </p:nvPr>
        </p:nvSpPr>
        <p:spPr>
          <a:xfrm>
            <a:off x="116517" y="348827"/>
            <a:ext cx="4114800" cy="560800"/>
          </a:xfrm>
          <a:prstGeom prst="rect">
            <a:avLst/>
          </a:prstGeom>
          <a:noFill/>
          <a:ln>
            <a:noFill/>
          </a:ln>
          <a:effectLst>
            <a:outerShdw blurRad="28575" dist="9525" dir="5400000" algn="bl" rotWithShape="0">
              <a:srgbClr val="00001A">
                <a:alpha val="14117"/>
              </a:srgbClr>
            </a:outerShdw>
          </a:effectLst>
        </p:spPr>
        <p:txBody>
          <a:bodyPr spcFirstLastPara="1" wrap="square" lIns="0" tIns="0" rIns="0" bIns="0" anchor="b" anchorCtr="0">
            <a:noAutofit/>
          </a:bodyPr>
          <a:lstStyle>
            <a:lvl1pPr lvl="0" algn="ctr">
              <a:lnSpc>
                <a:spcPct val="100000"/>
              </a:lnSpc>
              <a:spcBef>
                <a:spcPts val="0"/>
              </a:spcBef>
              <a:spcAft>
                <a:spcPts val="0"/>
              </a:spcAft>
              <a:buSzPts val="2600"/>
              <a:buNone/>
              <a:defRPr sz="2599">
                <a:latin typeface="Roboto Slab"/>
                <a:ea typeface="Roboto Slab"/>
                <a:cs typeface="Roboto Slab"/>
                <a:sym typeface="Roboto Slab"/>
              </a:defRPr>
            </a:lvl1pPr>
            <a:lvl2pPr lvl="1" algn="l">
              <a:lnSpc>
                <a:spcPct val="100000"/>
              </a:lnSpc>
              <a:spcBef>
                <a:spcPts val="0"/>
              </a:spcBef>
              <a:spcAft>
                <a:spcPts val="0"/>
              </a:spcAft>
              <a:buSzPts val="2600"/>
              <a:buNone/>
              <a:defRPr sz="2599"/>
            </a:lvl2pPr>
            <a:lvl3pPr lvl="2" algn="l">
              <a:lnSpc>
                <a:spcPct val="100000"/>
              </a:lnSpc>
              <a:spcBef>
                <a:spcPts val="0"/>
              </a:spcBef>
              <a:spcAft>
                <a:spcPts val="0"/>
              </a:spcAft>
              <a:buSzPts val="2600"/>
              <a:buNone/>
              <a:defRPr sz="2599"/>
            </a:lvl3pPr>
            <a:lvl4pPr lvl="3" algn="l">
              <a:lnSpc>
                <a:spcPct val="100000"/>
              </a:lnSpc>
              <a:spcBef>
                <a:spcPts val="0"/>
              </a:spcBef>
              <a:spcAft>
                <a:spcPts val="0"/>
              </a:spcAft>
              <a:buSzPts val="2600"/>
              <a:buNone/>
              <a:defRPr sz="2599"/>
            </a:lvl4pPr>
            <a:lvl5pPr lvl="4" algn="l">
              <a:lnSpc>
                <a:spcPct val="100000"/>
              </a:lnSpc>
              <a:spcBef>
                <a:spcPts val="0"/>
              </a:spcBef>
              <a:spcAft>
                <a:spcPts val="0"/>
              </a:spcAft>
              <a:buSzPts val="2600"/>
              <a:buNone/>
              <a:defRPr sz="2599"/>
            </a:lvl5pPr>
            <a:lvl6pPr lvl="5" algn="l">
              <a:lnSpc>
                <a:spcPct val="100000"/>
              </a:lnSpc>
              <a:spcBef>
                <a:spcPts val="0"/>
              </a:spcBef>
              <a:spcAft>
                <a:spcPts val="0"/>
              </a:spcAft>
              <a:buSzPts val="2600"/>
              <a:buNone/>
              <a:defRPr sz="2599"/>
            </a:lvl6pPr>
            <a:lvl7pPr lvl="6" algn="l">
              <a:lnSpc>
                <a:spcPct val="100000"/>
              </a:lnSpc>
              <a:spcBef>
                <a:spcPts val="0"/>
              </a:spcBef>
              <a:spcAft>
                <a:spcPts val="0"/>
              </a:spcAft>
              <a:buSzPts val="2600"/>
              <a:buNone/>
              <a:defRPr sz="2599"/>
            </a:lvl7pPr>
            <a:lvl8pPr lvl="7" algn="l">
              <a:lnSpc>
                <a:spcPct val="100000"/>
              </a:lnSpc>
              <a:spcBef>
                <a:spcPts val="0"/>
              </a:spcBef>
              <a:spcAft>
                <a:spcPts val="0"/>
              </a:spcAft>
              <a:buSzPts val="2600"/>
              <a:buNone/>
              <a:defRPr sz="2599"/>
            </a:lvl8pPr>
            <a:lvl9pPr lvl="8" algn="l">
              <a:lnSpc>
                <a:spcPct val="100000"/>
              </a:lnSpc>
              <a:spcBef>
                <a:spcPts val="0"/>
              </a:spcBef>
              <a:spcAft>
                <a:spcPts val="0"/>
              </a:spcAft>
              <a:buSzPts val="2600"/>
              <a:buNone/>
              <a:defRPr sz="2599"/>
            </a:lvl9pPr>
          </a:lstStyle>
          <a:p>
            <a:endParaRPr/>
          </a:p>
        </p:txBody>
      </p:sp>
    </p:spTree>
    <p:extLst>
      <p:ext uri="{BB962C8B-B14F-4D97-AF65-F5344CB8AC3E}">
        <p14:creationId xmlns:p14="http://schemas.microsoft.com/office/powerpoint/2010/main" val="29834021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ubtitle" preserve="1">
  <p:cSld name="Subtitle">
    <p:bg>
      <p:bgPr>
        <a:gradFill>
          <a:gsLst>
            <a:gs pos="0">
              <a:srgbClr val="DF6420"/>
            </a:gs>
            <a:gs pos="100000">
              <a:srgbClr val="004370"/>
            </a:gs>
          </a:gsLst>
          <a:lin ang="0" scaled="0"/>
        </a:gradFill>
        <a:effectLst/>
      </p:bgPr>
    </p:bg>
    <p:spTree>
      <p:nvGrpSpPr>
        <p:cNvPr id="1" name="Shape 87"/>
        <p:cNvGrpSpPr/>
        <p:nvPr/>
      </p:nvGrpSpPr>
      <p:grpSpPr>
        <a:xfrm>
          <a:off x="0" y="0"/>
          <a:ext cx="0" cy="0"/>
          <a:chOff x="0" y="0"/>
          <a:chExt cx="0" cy="0"/>
        </a:xfrm>
      </p:grpSpPr>
      <p:sp>
        <p:nvSpPr>
          <p:cNvPr id="88" name="Google Shape;88;p26"/>
          <p:cNvSpPr/>
          <p:nvPr/>
        </p:nvSpPr>
        <p:spPr>
          <a:xfrm>
            <a:off x="-120" y="4144868"/>
            <a:ext cx="9143821" cy="2712044"/>
          </a:xfrm>
          <a:custGeom>
            <a:avLst/>
            <a:gdLst/>
            <a:ahLst/>
            <a:cxnLst/>
            <a:rect l="l" t="t" r="r" b="b"/>
            <a:pathLst>
              <a:path w="2856819" h="635496" extrusionOk="0">
                <a:moveTo>
                  <a:pt x="0" y="636040"/>
                </a:moveTo>
                <a:lnTo>
                  <a:pt x="2856819" y="636040"/>
                </a:lnTo>
                <a:lnTo>
                  <a:pt x="2856819" y="0"/>
                </a:lnTo>
                <a:lnTo>
                  <a:pt x="0" y="503857"/>
                </a:lnTo>
                <a:lnTo>
                  <a:pt x="0" y="636040"/>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1800" b="0" i="0" u="none" strike="noStrike" cap="none">
              <a:solidFill>
                <a:srgbClr val="000000"/>
              </a:solidFill>
              <a:latin typeface="Calibri"/>
              <a:ea typeface="Calibri"/>
              <a:cs typeface="Calibri"/>
              <a:sym typeface="Calibri"/>
            </a:endParaRPr>
          </a:p>
        </p:txBody>
      </p:sp>
      <p:sp>
        <p:nvSpPr>
          <p:cNvPr id="89" name="Google Shape;89;p26"/>
          <p:cNvSpPr txBox="1">
            <a:spLocks noGrp="1"/>
          </p:cNvSpPr>
          <p:nvPr>
            <p:ph type="ctrTitle"/>
          </p:nvPr>
        </p:nvSpPr>
        <p:spPr>
          <a:xfrm>
            <a:off x="457200" y="1907933"/>
            <a:ext cx="5486400" cy="1546400"/>
          </a:xfrm>
          <a:prstGeom prst="rect">
            <a:avLst/>
          </a:prstGeom>
          <a:noFill/>
          <a:ln>
            <a:noFill/>
          </a:ln>
          <a:effectLst>
            <a:outerShdw blurRad="28575" dist="9525" dir="5400000" algn="bl" rotWithShape="0">
              <a:srgbClr val="00001A">
                <a:alpha val="14117"/>
              </a:srgbClr>
            </a:outerShdw>
          </a:effectLst>
        </p:spPr>
        <p:txBody>
          <a:bodyPr spcFirstLastPara="1" wrap="square" lIns="0" tIns="0" rIns="0" bIns="0" anchor="ctr" anchorCtr="0">
            <a:noAutofit/>
          </a:bodyPr>
          <a:lstStyle>
            <a:lvl1pPr lvl="0" algn="ctr">
              <a:lnSpc>
                <a:spcPct val="100000"/>
              </a:lnSpc>
              <a:spcBef>
                <a:spcPts val="0"/>
              </a:spcBef>
              <a:spcAft>
                <a:spcPts val="0"/>
              </a:spcAft>
              <a:buSzPts val="4400"/>
              <a:buNone/>
              <a:defRPr sz="4400">
                <a:latin typeface="Roboto Slab"/>
                <a:ea typeface="Roboto Slab"/>
                <a:cs typeface="Roboto Slab"/>
                <a:sym typeface="Roboto Slab"/>
              </a:defRPr>
            </a:lvl1pPr>
            <a:lvl2pPr lvl="1" algn="l">
              <a:lnSpc>
                <a:spcPct val="100000"/>
              </a:lnSpc>
              <a:spcBef>
                <a:spcPts val="0"/>
              </a:spcBef>
              <a:spcAft>
                <a:spcPts val="0"/>
              </a:spcAft>
              <a:buSzPts val="4400"/>
              <a:buNone/>
              <a:defRPr sz="4400"/>
            </a:lvl2pPr>
            <a:lvl3pPr lvl="2" algn="l">
              <a:lnSpc>
                <a:spcPct val="100000"/>
              </a:lnSpc>
              <a:spcBef>
                <a:spcPts val="0"/>
              </a:spcBef>
              <a:spcAft>
                <a:spcPts val="0"/>
              </a:spcAft>
              <a:buSzPts val="4400"/>
              <a:buNone/>
              <a:defRPr sz="4400"/>
            </a:lvl3pPr>
            <a:lvl4pPr lvl="3" algn="l">
              <a:lnSpc>
                <a:spcPct val="100000"/>
              </a:lnSpc>
              <a:spcBef>
                <a:spcPts val="0"/>
              </a:spcBef>
              <a:spcAft>
                <a:spcPts val="0"/>
              </a:spcAft>
              <a:buSzPts val="4400"/>
              <a:buNone/>
              <a:defRPr sz="4400"/>
            </a:lvl4pPr>
            <a:lvl5pPr lvl="4" algn="l">
              <a:lnSpc>
                <a:spcPct val="100000"/>
              </a:lnSpc>
              <a:spcBef>
                <a:spcPts val="0"/>
              </a:spcBef>
              <a:spcAft>
                <a:spcPts val="0"/>
              </a:spcAft>
              <a:buSzPts val="4400"/>
              <a:buNone/>
              <a:defRPr sz="4400"/>
            </a:lvl5pPr>
            <a:lvl6pPr lvl="5" algn="l">
              <a:lnSpc>
                <a:spcPct val="100000"/>
              </a:lnSpc>
              <a:spcBef>
                <a:spcPts val="0"/>
              </a:spcBef>
              <a:spcAft>
                <a:spcPts val="0"/>
              </a:spcAft>
              <a:buSzPts val="4400"/>
              <a:buNone/>
              <a:defRPr sz="4400"/>
            </a:lvl6pPr>
            <a:lvl7pPr lvl="6" algn="l">
              <a:lnSpc>
                <a:spcPct val="100000"/>
              </a:lnSpc>
              <a:spcBef>
                <a:spcPts val="0"/>
              </a:spcBef>
              <a:spcAft>
                <a:spcPts val="0"/>
              </a:spcAft>
              <a:buSzPts val="4400"/>
              <a:buNone/>
              <a:defRPr sz="4400"/>
            </a:lvl7pPr>
            <a:lvl8pPr lvl="7" algn="l">
              <a:lnSpc>
                <a:spcPct val="100000"/>
              </a:lnSpc>
              <a:spcBef>
                <a:spcPts val="0"/>
              </a:spcBef>
              <a:spcAft>
                <a:spcPts val="0"/>
              </a:spcAft>
              <a:buSzPts val="4400"/>
              <a:buNone/>
              <a:defRPr sz="4400"/>
            </a:lvl8pPr>
            <a:lvl9pPr lvl="8" algn="l">
              <a:lnSpc>
                <a:spcPct val="100000"/>
              </a:lnSpc>
              <a:spcBef>
                <a:spcPts val="0"/>
              </a:spcBef>
              <a:spcAft>
                <a:spcPts val="0"/>
              </a:spcAft>
              <a:buSzPts val="4400"/>
              <a:buNone/>
              <a:defRPr sz="4400"/>
            </a:lvl9pPr>
          </a:lstStyle>
          <a:p>
            <a:endParaRPr/>
          </a:p>
        </p:txBody>
      </p:sp>
      <p:sp>
        <p:nvSpPr>
          <p:cNvPr id="90" name="Google Shape;90;p26"/>
          <p:cNvSpPr txBox="1">
            <a:spLocks noGrp="1"/>
          </p:cNvSpPr>
          <p:nvPr>
            <p:ph type="subTitle" idx="1"/>
          </p:nvPr>
        </p:nvSpPr>
        <p:spPr>
          <a:xfrm>
            <a:off x="457200" y="3685136"/>
            <a:ext cx="5486400" cy="1046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FFFFFF"/>
              </a:buClr>
              <a:buSzPts val="2400"/>
              <a:buNone/>
              <a:defRPr>
                <a:solidFill>
                  <a:srgbClr val="FFFFFF"/>
                </a:solidFill>
              </a:defRPr>
            </a:lvl1pPr>
            <a:lvl2pPr lvl="1" algn="l">
              <a:lnSpc>
                <a:spcPct val="115000"/>
              </a:lnSpc>
              <a:spcBef>
                <a:spcPts val="0"/>
              </a:spcBef>
              <a:spcAft>
                <a:spcPts val="0"/>
              </a:spcAft>
              <a:buClr>
                <a:srgbClr val="FFFFFF"/>
              </a:buClr>
              <a:buSzPts val="3000"/>
              <a:buNone/>
              <a:defRPr sz="3000">
                <a:solidFill>
                  <a:srgbClr val="FFFFFF"/>
                </a:solidFill>
              </a:defRPr>
            </a:lvl2pPr>
            <a:lvl3pPr lvl="2" algn="l">
              <a:lnSpc>
                <a:spcPct val="115000"/>
              </a:lnSpc>
              <a:spcBef>
                <a:spcPts val="0"/>
              </a:spcBef>
              <a:spcAft>
                <a:spcPts val="0"/>
              </a:spcAft>
              <a:buClr>
                <a:srgbClr val="FFFFFF"/>
              </a:buClr>
              <a:buSzPts val="3000"/>
              <a:buNone/>
              <a:defRPr sz="3000">
                <a:solidFill>
                  <a:srgbClr val="FFFFFF"/>
                </a:solidFill>
              </a:defRPr>
            </a:lvl3pPr>
            <a:lvl4pPr lvl="3" algn="l">
              <a:lnSpc>
                <a:spcPct val="115000"/>
              </a:lnSpc>
              <a:spcBef>
                <a:spcPts val="0"/>
              </a:spcBef>
              <a:spcAft>
                <a:spcPts val="0"/>
              </a:spcAft>
              <a:buClr>
                <a:srgbClr val="FFFFFF"/>
              </a:buClr>
              <a:buSzPts val="3000"/>
              <a:buNone/>
              <a:defRPr sz="3000">
                <a:solidFill>
                  <a:srgbClr val="FFFFFF"/>
                </a:solidFill>
              </a:defRPr>
            </a:lvl4pPr>
            <a:lvl5pPr lvl="4" algn="l">
              <a:lnSpc>
                <a:spcPct val="115000"/>
              </a:lnSpc>
              <a:spcBef>
                <a:spcPts val="0"/>
              </a:spcBef>
              <a:spcAft>
                <a:spcPts val="0"/>
              </a:spcAft>
              <a:buClr>
                <a:srgbClr val="FFFFFF"/>
              </a:buClr>
              <a:buSzPts val="3000"/>
              <a:buNone/>
              <a:defRPr sz="3000">
                <a:solidFill>
                  <a:srgbClr val="FFFFFF"/>
                </a:solidFill>
              </a:defRPr>
            </a:lvl5pPr>
            <a:lvl6pPr lvl="5" algn="l">
              <a:lnSpc>
                <a:spcPct val="115000"/>
              </a:lnSpc>
              <a:spcBef>
                <a:spcPts val="0"/>
              </a:spcBef>
              <a:spcAft>
                <a:spcPts val="0"/>
              </a:spcAft>
              <a:buClr>
                <a:srgbClr val="FFFFFF"/>
              </a:buClr>
              <a:buSzPts val="3000"/>
              <a:buNone/>
              <a:defRPr sz="3000">
                <a:solidFill>
                  <a:srgbClr val="FFFFFF"/>
                </a:solidFill>
              </a:defRPr>
            </a:lvl6pPr>
            <a:lvl7pPr lvl="6" algn="l">
              <a:lnSpc>
                <a:spcPct val="115000"/>
              </a:lnSpc>
              <a:spcBef>
                <a:spcPts val="0"/>
              </a:spcBef>
              <a:spcAft>
                <a:spcPts val="0"/>
              </a:spcAft>
              <a:buClr>
                <a:srgbClr val="FFFFFF"/>
              </a:buClr>
              <a:buSzPts val="3000"/>
              <a:buNone/>
              <a:defRPr sz="3000">
                <a:solidFill>
                  <a:srgbClr val="FFFFFF"/>
                </a:solidFill>
              </a:defRPr>
            </a:lvl7pPr>
            <a:lvl8pPr lvl="7" algn="l">
              <a:lnSpc>
                <a:spcPct val="115000"/>
              </a:lnSpc>
              <a:spcBef>
                <a:spcPts val="0"/>
              </a:spcBef>
              <a:spcAft>
                <a:spcPts val="0"/>
              </a:spcAft>
              <a:buClr>
                <a:srgbClr val="FFFFFF"/>
              </a:buClr>
              <a:buSzPts val="3000"/>
              <a:buNone/>
              <a:defRPr sz="3000">
                <a:solidFill>
                  <a:srgbClr val="FFFFFF"/>
                </a:solidFill>
              </a:defRPr>
            </a:lvl8pPr>
            <a:lvl9pPr lvl="8" algn="l">
              <a:lnSpc>
                <a:spcPct val="115000"/>
              </a:lnSpc>
              <a:spcBef>
                <a:spcPts val="0"/>
              </a:spcBef>
              <a:spcAft>
                <a:spcPts val="0"/>
              </a:spcAft>
              <a:buClr>
                <a:srgbClr val="FFFFFF"/>
              </a:buClr>
              <a:buSzPts val="3000"/>
              <a:buNone/>
              <a:defRPr sz="3000">
                <a:solidFill>
                  <a:srgbClr val="FFFFFF"/>
                </a:solidFill>
              </a:defRPr>
            </a:lvl9pPr>
          </a:lstStyle>
          <a:p>
            <a:endParaRPr/>
          </a:p>
        </p:txBody>
      </p:sp>
      <p:pic>
        <p:nvPicPr>
          <p:cNvPr id="91" name="Google Shape;91;p26" descr="A close up of a sign&#10;&#10;Description automatically generated"/>
          <p:cNvPicPr preferRelativeResize="0"/>
          <p:nvPr/>
        </p:nvPicPr>
        <p:blipFill rotWithShape="1">
          <a:blip r:embed="rId2">
            <a:alphaModFix/>
          </a:blip>
          <a:srcRect/>
          <a:stretch/>
        </p:blipFill>
        <p:spPr>
          <a:xfrm>
            <a:off x="7632289" y="6263281"/>
            <a:ext cx="1317440" cy="454203"/>
          </a:xfrm>
          <a:prstGeom prst="rect">
            <a:avLst/>
          </a:prstGeom>
          <a:noFill/>
          <a:ln>
            <a:noFill/>
          </a:ln>
        </p:spPr>
      </p:pic>
    </p:spTree>
    <p:extLst>
      <p:ext uri="{BB962C8B-B14F-4D97-AF65-F5344CB8AC3E}">
        <p14:creationId xmlns:p14="http://schemas.microsoft.com/office/powerpoint/2010/main" val="3436184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 preserve="1">
  <p:cSld name="Custom Layout">
    <p:spTree>
      <p:nvGrpSpPr>
        <p:cNvPr id="1" name="Shape 92"/>
        <p:cNvGrpSpPr/>
        <p:nvPr/>
      </p:nvGrpSpPr>
      <p:grpSpPr>
        <a:xfrm>
          <a:off x="0" y="0"/>
          <a:ext cx="0" cy="0"/>
          <a:chOff x="0" y="0"/>
          <a:chExt cx="0" cy="0"/>
        </a:xfrm>
      </p:grpSpPr>
      <p:sp>
        <p:nvSpPr>
          <p:cNvPr id="93" name="Google Shape;93;p38"/>
          <p:cNvSpPr txBox="1">
            <a:spLocks noGrp="1"/>
          </p:cNvSpPr>
          <p:nvPr>
            <p:ph type="title"/>
          </p:nvPr>
        </p:nvSpPr>
        <p:spPr>
          <a:xfrm>
            <a:off x="205740" y="347472"/>
            <a:ext cx="8737092" cy="1042416"/>
          </a:xfrm>
          <a:prstGeom prst="rect">
            <a:avLst/>
          </a:prstGeom>
          <a:gradFill>
            <a:gsLst>
              <a:gs pos="0">
                <a:srgbClr val="DF6420"/>
              </a:gs>
              <a:gs pos="100000">
                <a:srgbClr val="004370"/>
              </a:gs>
            </a:gsLst>
            <a:lin ang="0" scaled="0"/>
          </a:gradFill>
          <a:ln>
            <a:noFill/>
          </a:ln>
          <a:effectLst>
            <a:outerShdw blurRad="28575" dist="9525" dir="5400000" algn="bl" rotWithShape="0">
              <a:srgbClr val="00001A">
                <a:alpha val="14117"/>
              </a:srgbClr>
            </a:outerShdw>
          </a:effectLst>
        </p:spPr>
        <p:txBody>
          <a:bodyPr spcFirstLastPara="1" wrap="square" lIns="91425" tIns="45700" rIns="91425" bIns="45700" anchor="ctr" anchorCtr="0">
            <a:noAutofit/>
          </a:bodyPr>
          <a:lstStyle>
            <a:lvl1pPr lvl="0" algn="ctr">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Tree>
    <p:extLst>
      <p:ext uri="{BB962C8B-B14F-4D97-AF65-F5344CB8AC3E}">
        <p14:creationId xmlns:p14="http://schemas.microsoft.com/office/powerpoint/2010/main" val="3377439506"/>
      </p:ext>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reserve="1">
  <p:cSld name="Quote">
    <p:bg>
      <p:bgPr>
        <a:gradFill>
          <a:gsLst>
            <a:gs pos="0">
              <a:srgbClr val="DF6420"/>
            </a:gs>
            <a:gs pos="100000">
              <a:srgbClr val="004370"/>
            </a:gs>
          </a:gsLst>
          <a:lin ang="0" scaled="0"/>
        </a:gradFill>
        <a:effectLst/>
      </p:bgPr>
    </p:bg>
    <p:spTree>
      <p:nvGrpSpPr>
        <p:cNvPr id="1" name="Shape 94"/>
        <p:cNvGrpSpPr/>
        <p:nvPr/>
      </p:nvGrpSpPr>
      <p:grpSpPr>
        <a:xfrm>
          <a:off x="0" y="0"/>
          <a:ext cx="0" cy="0"/>
          <a:chOff x="0" y="0"/>
          <a:chExt cx="0" cy="0"/>
        </a:xfrm>
      </p:grpSpPr>
      <p:sp>
        <p:nvSpPr>
          <p:cNvPr id="95" name="Google Shape;95;p42"/>
          <p:cNvSpPr/>
          <p:nvPr/>
        </p:nvSpPr>
        <p:spPr>
          <a:xfrm>
            <a:off x="-237" y="4697999"/>
            <a:ext cx="9143821" cy="2159471"/>
          </a:xfrm>
          <a:custGeom>
            <a:avLst/>
            <a:gdLst/>
            <a:ahLst/>
            <a:cxnLst/>
            <a:rect l="l" t="t" r="r" b="b"/>
            <a:pathLst>
              <a:path w="2856819" h="506015" extrusionOk="0">
                <a:moveTo>
                  <a:pt x="0" y="506429"/>
                </a:moveTo>
                <a:lnTo>
                  <a:pt x="2856819" y="506429"/>
                </a:lnTo>
                <a:lnTo>
                  <a:pt x="2856819" y="0"/>
                </a:lnTo>
                <a:lnTo>
                  <a:pt x="0" y="503856"/>
                </a:lnTo>
                <a:lnTo>
                  <a:pt x="0" y="506429"/>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1800" b="0" i="0" u="none" strike="noStrike" cap="none">
              <a:solidFill>
                <a:srgbClr val="000000"/>
              </a:solidFill>
              <a:latin typeface="Calibri"/>
              <a:ea typeface="Calibri"/>
              <a:cs typeface="Calibri"/>
              <a:sym typeface="Calibri"/>
            </a:endParaRPr>
          </a:p>
        </p:txBody>
      </p:sp>
      <p:sp>
        <p:nvSpPr>
          <p:cNvPr id="96" name="Google Shape;96;p42"/>
          <p:cNvSpPr txBox="1">
            <a:spLocks noGrp="1"/>
          </p:cNvSpPr>
          <p:nvPr>
            <p:ph type="body" idx="1"/>
          </p:nvPr>
        </p:nvSpPr>
        <p:spPr>
          <a:xfrm>
            <a:off x="614063" y="658066"/>
            <a:ext cx="4936800" cy="4546400"/>
          </a:xfrm>
          <a:prstGeom prst="rect">
            <a:avLst/>
          </a:prstGeom>
          <a:noFill/>
          <a:ln>
            <a:noFill/>
          </a:ln>
        </p:spPr>
        <p:txBody>
          <a:bodyPr spcFirstLastPara="1" wrap="square" lIns="0" tIns="0" rIns="0" bIns="0" anchor="t" anchorCtr="0">
            <a:noAutofit/>
          </a:bodyPr>
          <a:lstStyle>
            <a:lvl1pPr marL="342900" lvl="0" indent="-171450" algn="l">
              <a:lnSpc>
                <a:spcPct val="115000"/>
              </a:lnSpc>
              <a:spcBef>
                <a:spcPts val="600"/>
              </a:spcBef>
              <a:spcAft>
                <a:spcPts val="0"/>
              </a:spcAft>
              <a:buClr>
                <a:srgbClr val="FFFFFF"/>
              </a:buClr>
              <a:buSzPts val="3000"/>
              <a:buNone/>
              <a:defRPr sz="3000" b="1">
                <a:solidFill>
                  <a:srgbClr val="FFFFFF"/>
                </a:solidFill>
                <a:latin typeface="Roboto Slab"/>
                <a:ea typeface="Roboto Slab"/>
                <a:cs typeface="Roboto Slab"/>
                <a:sym typeface="Roboto Slab"/>
              </a:defRPr>
            </a:lvl1pPr>
            <a:lvl2pPr marL="685800" lvl="1" indent="-314325" algn="l">
              <a:lnSpc>
                <a:spcPct val="115000"/>
              </a:lnSpc>
              <a:spcBef>
                <a:spcPts val="0"/>
              </a:spcBef>
              <a:spcAft>
                <a:spcPts val="0"/>
              </a:spcAft>
              <a:buClr>
                <a:srgbClr val="FFFFFF"/>
              </a:buClr>
              <a:buSzPts val="3000"/>
              <a:buChar char="▰"/>
              <a:defRPr sz="3000">
                <a:solidFill>
                  <a:srgbClr val="FFFFFF"/>
                </a:solidFill>
              </a:defRPr>
            </a:lvl2pPr>
            <a:lvl3pPr marL="1028700" lvl="2" indent="-314325" algn="l">
              <a:lnSpc>
                <a:spcPct val="115000"/>
              </a:lnSpc>
              <a:spcBef>
                <a:spcPts val="0"/>
              </a:spcBef>
              <a:spcAft>
                <a:spcPts val="0"/>
              </a:spcAft>
              <a:buClr>
                <a:srgbClr val="FFFFFF"/>
              </a:buClr>
              <a:buSzPts val="3000"/>
              <a:buChar char="▰"/>
              <a:defRPr sz="3000">
                <a:solidFill>
                  <a:srgbClr val="FFFFFF"/>
                </a:solidFill>
              </a:defRPr>
            </a:lvl3pPr>
            <a:lvl4pPr marL="1371600" lvl="3" indent="-314325" algn="l">
              <a:lnSpc>
                <a:spcPct val="115000"/>
              </a:lnSpc>
              <a:spcBef>
                <a:spcPts val="0"/>
              </a:spcBef>
              <a:spcAft>
                <a:spcPts val="0"/>
              </a:spcAft>
              <a:buClr>
                <a:srgbClr val="FFFFFF"/>
              </a:buClr>
              <a:buSzPts val="3000"/>
              <a:buChar char="▰"/>
              <a:defRPr sz="3000">
                <a:solidFill>
                  <a:srgbClr val="FFFFFF"/>
                </a:solidFill>
              </a:defRPr>
            </a:lvl4pPr>
            <a:lvl5pPr marL="1714500" lvl="4" indent="-314325" algn="l">
              <a:lnSpc>
                <a:spcPct val="115000"/>
              </a:lnSpc>
              <a:spcBef>
                <a:spcPts val="0"/>
              </a:spcBef>
              <a:spcAft>
                <a:spcPts val="0"/>
              </a:spcAft>
              <a:buClr>
                <a:srgbClr val="FFFFFF"/>
              </a:buClr>
              <a:buSzPts val="3000"/>
              <a:buChar char="▰"/>
              <a:defRPr sz="3000">
                <a:solidFill>
                  <a:srgbClr val="FFFFFF"/>
                </a:solidFill>
              </a:defRPr>
            </a:lvl5pPr>
            <a:lvl6pPr marL="2057400" lvl="5" indent="-314325" algn="l">
              <a:lnSpc>
                <a:spcPct val="115000"/>
              </a:lnSpc>
              <a:spcBef>
                <a:spcPts val="0"/>
              </a:spcBef>
              <a:spcAft>
                <a:spcPts val="0"/>
              </a:spcAft>
              <a:buClr>
                <a:srgbClr val="FFFFFF"/>
              </a:buClr>
              <a:buSzPts val="3000"/>
              <a:buChar char="▰"/>
              <a:defRPr sz="3000">
                <a:solidFill>
                  <a:srgbClr val="FFFFFF"/>
                </a:solidFill>
              </a:defRPr>
            </a:lvl6pPr>
            <a:lvl7pPr marL="2400300" lvl="6" indent="-314325" algn="l">
              <a:lnSpc>
                <a:spcPct val="115000"/>
              </a:lnSpc>
              <a:spcBef>
                <a:spcPts val="0"/>
              </a:spcBef>
              <a:spcAft>
                <a:spcPts val="0"/>
              </a:spcAft>
              <a:buClr>
                <a:srgbClr val="FFFFFF"/>
              </a:buClr>
              <a:buSzPts val="3000"/>
              <a:buChar char="▰"/>
              <a:defRPr sz="3000">
                <a:solidFill>
                  <a:srgbClr val="FFFFFF"/>
                </a:solidFill>
              </a:defRPr>
            </a:lvl7pPr>
            <a:lvl8pPr marL="2743200" lvl="7" indent="-314325" algn="l">
              <a:lnSpc>
                <a:spcPct val="115000"/>
              </a:lnSpc>
              <a:spcBef>
                <a:spcPts val="0"/>
              </a:spcBef>
              <a:spcAft>
                <a:spcPts val="0"/>
              </a:spcAft>
              <a:buClr>
                <a:srgbClr val="FFFFFF"/>
              </a:buClr>
              <a:buSzPts val="3000"/>
              <a:buChar char="▰"/>
              <a:defRPr sz="3000">
                <a:solidFill>
                  <a:srgbClr val="FFFFFF"/>
                </a:solidFill>
              </a:defRPr>
            </a:lvl8pPr>
            <a:lvl9pPr marL="3086100" lvl="8" indent="-314325" algn="l">
              <a:lnSpc>
                <a:spcPct val="115000"/>
              </a:lnSpc>
              <a:spcBef>
                <a:spcPts val="0"/>
              </a:spcBef>
              <a:spcAft>
                <a:spcPts val="0"/>
              </a:spcAft>
              <a:buClr>
                <a:srgbClr val="FFFFFF"/>
              </a:buClr>
              <a:buSzPts val="3000"/>
              <a:buChar char="▰"/>
              <a:defRPr sz="3000">
                <a:solidFill>
                  <a:srgbClr val="FFFFFF"/>
                </a:solidFill>
              </a:defRPr>
            </a:lvl9pPr>
          </a:lstStyle>
          <a:p>
            <a:endParaRPr/>
          </a:p>
        </p:txBody>
      </p:sp>
      <p:pic>
        <p:nvPicPr>
          <p:cNvPr id="97" name="Google Shape;97;p42" descr="A close up of a sign&#10;&#10;Description automatically generated"/>
          <p:cNvPicPr preferRelativeResize="0"/>
          <p:nvPr/>
        </p:nvPicPr>
        <p:blipFill rotWithShape="1">
          <a:blip r:embed="rId2">
            <a:alphaModFix/>
          </a:blip>
          <a:srcRect/>
          <a:stretch/>
        </p:blipFill>
        <p:spPr>
          <a:xfrm>
            <a:off x="7632289" y="6263281"/>
            <a:ext cx="1317440" cy="454203"/>
          </a:xfrm>
          <a:prstGeom prst="rect">
            <a:avLst/>
          </a:prstGeom>
          <a:noFill/>
          <a:ln>
            <a:noFill/>
          </a:ln>
        </p:spPr>
      </p:pic>
    </p:spTree>
    <p:extLst>
      <p:ext uri="{BB962C8B-B14F-4D97-AF65-F5344CB8AC3E}">
        <p14:creationId xmlns:p14="http://schemas.microsoft.com/office/powerpoint/2010/main" val="7208113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33086" t="10770" r="6909" b="4231"/>
          <a:stretch>
            <a:fillRect/>
          </a:stretch>
        </p:blipFill>
        <p:spPr bwMode="auto">
          <a:xfrm>
            <a:off x="6175375" y="4494213"/>
            <a:ext cx="2968625" cy="2363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19" name="Rectangle 2"/>
          <p:cNvSpPr>
            <a:spLocks noGrp="1" noChangeArrowheads="1"/>
          </p:cNvSpPr>
          <p:nvPr>
            <p:ph type="ctrTitle"/>
          </p:nvPr>
        </p:nvSpPr>
        <p:spPr>
          <a:xfrm>
            <a:off x="685800" y="2130425"/>
            <a:ext cx="7772400" cy="1470025"/>
          </a:xfrm>
        </p:spPr>
        <p:txBody>
          <a:bodyPr/>
          <a:lstStyle>
            <a:lvl1pPr>
              <a:defRPr/>
            </a:lvl1pPr>
          </a:lstStyle>
          <a:p>
            <a:pPr lvl="0"/>
            <a:r>
              <a:rPr lang="en-US" noProof="0"/>
              <a:t>Click to edit Master title style</a:t>
            </a:r>
          </a:p>
        </p:txBody>
      </p:sp>
      <p:sp>
        <p:nvSpPr>
          <p:cNvPr id="9220"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Tree>
    <p:extLst>
      <p:ext uri="{BB962C8B-B14F-4D97-AF65-F5344CB8AC3E}">
        <p14:creationId xmlns:p14="http://schemas.microsoft.com/office/powerpoint/2010/main" val="1523427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overlay-ruleShadow.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07083"/>
            <a:ext cx="9144000" cy="125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7" descr="Overlay-FullBackground.jpg"/>
          <p:cNvPicPr>
            <a:picLocks noChangeAspect="1"/>
          </p:cNvPicPr>
          <p:nvPr/>
        </p:nvPicPr>
        <p:blipFill>
          <a:blip r:embed="rId3">
            <a:extLst>
              <a:ext uri="{28A0092B-C50C-407E-A947-70E740481C1C}">
                <a14:useLocalDpi xmlns:a14="http://schemas.microsoft.com/office/drawing/2010/main" val="0"/>
              </a:ext>
            </a:extLst>
          </a:blip>
          <a:srcRect t="23334"/>
          <a:stretch>
            <a:fillRect/>
          </a:stretch>
        </p:blipFill>
        <p:spPr bwMode="auto">
          <a:xfrm>
            <a:off x="0" y="1425402"/>
            <a:ext cx="9144000" cy="5432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8" name="Date Placeholder 3"/>
          <p:cNvSpPr>
            <a:spLocks noGrp="1"/>
          </p:cNvSpPr>
          <p:nvPr>
            <p:ph type="dt" sz="half" idx="10"/>
          </p:nvPr>
        </p:nvSpPr>
        <p:spPr/>
        <p:txBody>
          <a:bodyPr/>
          <a:lstStyle>
            <a:lvl1pPr>
              <a:defRPr/>
            </a:lvl1pPr>
          </a:lstStyle>
          <a:p>
            <a:pPr>
              <a:defRPr/>
            </a:pPr>
            <a:fld id="{5475D32C-0CBA-1549-993F-DC7492D027E8}" type="datetimeFigureOut">
              <a:rPr lang="en-US" smtClean="0">
                <a:solidFill>
                  <a:srgbClr val="333333"/>
                </a:solidFill>
                <a:effectLst>
                  <a:outerShdw blurRad="63500" dir="2700000" algn="tl" rotWithShape="0">
                    <a:prstClr val="white">
                      <a:alpha val="40000"/>
                    </a:prstClr>
                  </a:outerShdw>
                </a:effectLst>
              </a:rPr>
              <a:pPr>
                <a:defRPr/>
              </a:pPr>
              <a:t>9/29/22</a:t>
            </a:fld>
            <a:endParaRPr lang="en-US">
              <a:solidFill>
                <a:srgbClr val="333333"/>
              </a:solidFill>
              <a:effectLst>
                <a:outerShdw blurRad="63500" dir="2700000" algn="tl" rotWithShape="0">
                  <a:prstClr val="white">
                    <a:alpha val="40000"/>
                  </a:prstClr>
                </a:outerShdw>
              </a:effectLst>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srgbClr val="333333"/>
              </a:solidFill>
              <a:effectLst>
                <a:outerShdw blurRad="63500" dir="2700000" algn="tl" rotWithShape="0">
                  <a:prstClr val="white">
                    <a:alpha val="40000"/>
                  </a:prstClr>
                </a:outerShdw>
              </a:effectLst>
            </a:endParaRPr>
          </a:p>
        </p:txBody>
      </p:sp>
      <p:sp>
        <p:nvSpPr>
          <p:cNvPr id="10" name="Slide Number Placeholder 5"/>
          <p:cNvSpPr>
            <a:spLocks noGrp="1"/>
          </p:cNvSpPr>
          <p:nvPr>
            <p:ph type="sldNum" sz="quarter" idx="12"/>
          </p:nvPr>
        </p:nvSpPr>
        <p:spPr/>
        <p:txBody>
          <a:bodyPr/>
          <a:lstStyle>
            <a:lvl1pPr>
              <a:defRPr/>
            </a:lvl1pPr>
          </a:lstStyle>
          <a:p>
            <a:pPr>
              <a:defRPr/>
            </a:pPr>
            <a:fld id="{37EDAD12-6F93-D843-A1D3-B9BF1321D5C5}" type="slidenum">
              <a:rPr lang="en-US">
                <a:solidFill>
                  <a:srgbClr val="333333"/>
                </a:solidFill>
                <a:effectLst>
                  <a:outerShdw blurRad="63500" dir="2700000" algn="tl" rotWithShape="0">
                    <a:prstClr val="white">
                      <a:alpha val="40000"/>
                    </a:prstClr>
                  </a:outerShdw>
                </a:effectLst>
              </a:rPr>
              <a:pPr>
                <a:defRPr/>
              </a:pPr>
              <a:t>‹#›</a:t>
            </a:fld>
            <a:endParaRPr lang="en-US">
              <a:solidFill>
                <a:srgbClr val="333333"/>
              </a:solidFill>
              <a:effectLst>
                <a:outerShdw blurRad="63500" dir="2700000" algn="tl" rotWithShape="0">
                  <a:prstClr val="white">
                    <a:alpha val="40000"/>
                  </a:prstClr>
                </a:outerShdw>
              </a:effectLst>
            </a:endParaRPr>
          </a:p>
        </p:txBody>
      </p:sp>
    </p:spTree>
    <p:extLst>
      <p:ext uri="{BB962C8B-B14F-4D97-AF65-F5344CB8AC3E}">
        <p14:creationId xmlns:p14="http://schemas.microsoft.com/office/powerpoint/2010/main" val="26126086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712B5165-158F-4CB8-9859-91C3E56F3B93}" type="slidenum">
              <a:rPr lang="en-US" smtClean="0"/>
              <a:pPr>
                <a:defRPr/>
              </a:pPr>
              <a:t>‹#›</a:t>
            </a:fld>
            <a:endParaRPr lang="en-US"/>
          </a:p>
        </p:txBody>
      </p:sp>
    </p:spTree>
    <p:extLst>
      <p:ext uri="{BB962C8B-B14F-4D97-AF65-F5344CB8AC3E}">
        <p14:creationId xmlns:p14="http://schemas.microsoft.com/office/powerpoint/2010/main" val="3638344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D30F54B4-1B99-4DB1-86CB-8E6FAFC3EF20}" type="slidenum">
              <a:rPr lang="en-US" smtClean="0"/>
              <a:pPr>
                <a:defRPr/>
              </a:pPr>
              <a:t>‹#›</a:t>
            </a:fld>
            <a:endParaRPr lang="en-US"/>
          </a:p>
        </p:txBody>
      </p:sp>
    </p:spTree>
    <p:extLst>
      <p:ext uri="{BB962C8B-B14F-4D97-AF65-F5344CB8AC3E}">
        <p14:creationId xmlns:p14="http://schemas.microsoft.com/office/powerpoint/2010/main" val="22728979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447800"/>
            <a:ext cx="3962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47800"/>
            <a:ext cx="3962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3AC4D1A0-508D-44EA-BBB5-905D953B2220}" type="slidenum">
              <a:rPr lang="en-US" smtClean="0"/>
              <a:pPr>
                <a:defRPr/>
              </a:pPr>
              <a:t>‹#›</a:t>
            </a:fld>
            <a:endParaRPr lang="en-US"/>
          </a:p>
        </p:txBody>
      </p:sp>
    </p:spTree>
    <p:extLst>
      <p:ext uri="{BB962C8B-B14F-4D97-AF65-F5344CB8AC3E}">
        <p14:creationId xmlns:p14="http://schemas.microsoft.com/office/powerpoint/2010/main" val="40372872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F1795037-C40F-44F3-8728-A3F1DB73AC5A}" type="slidenum">
              <a:rPr lang="en-US" smtClean="0"/>
              <a:pPr>
                <a:defRPr/>
              </a:pPr>
              <a:t>‹#›</a:t>
            </a:fld>
            <a:endParaRPr lang="en-US"/>
          </a:p>
        </p:txBody>
      </p:sp>
    </p:spTree>
    <p:extLst>
      <p:ext uri="{BB962C8B-B14F-4D97-AF65-F5344CB8AC3E}">
        <p14:creationId xmlns:p14="http://schemas.microsoft.com/office/powerpoint/2010/main" val="6307662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239BF9EB-E0A1-4657-AA6A-153128748E2F}" type="slidenum">
              <a:rPr lang="en-US" smtClean="0"/>
              <a:pPr>
                <a:defRPr/>
              </a:pPr>
              <a:t>‹#›</a:t>
            </a:fld>
            <a:endParaRPr lang="en-US"/>
          </a:p>
        </p:txBody>
      </p:sp>
    </p:spTree>
    <p:extLst>
      <p:ext uri="{BB962C8B-B14F-4D97-AF65-F5344CB8AC3E}">
        <p14:creationId xmlns:p14="http://schemas.microsoft.com/office/powerpoint/2010/main" val="21348270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FEEBA47C-4983-445F-903B-E3B44B09188E}" type="slidenum">
              <a:rPr lang="en-US" smtClean="0"/>
              <a:pPr>
                <a:defRPr/>
              </a:pPr>
              <a:t>‹#›</a:t>
            </a:fld>
            <a:endParaRPr lang="en-US"/>
          </a:p>
        </p:txBody>
      </p:sp>
    </p:spTree>
    <p:extLst>
      <p:ext uri="{BB962C8B-B14F-4D97-AF65-F5344CB8AC3E}">
        <p14:creationId xmlns:p14="http://schemas.microsoft.com/office/powerpoint/2010/main" val="20485659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771F19E7-6617-453C-9F7C-9868C5FBBB42}" type="slidenum">
              <a:rPr lang="en-US" smtClean="0"/>
              <a:pPr>
                <a:defRPr/>
              </a:pPr>
              <a:t>‹#›</a:t>
            </a:fld>
            <a:endParaRPr lang="en-US"/>
          </a:p>
        </p:txBody>
      </p:sp>
    </p:spTree>
    <p:extLst>
      <p:ext uri="{BB962C8B-B14F-4D97-AF65-F5344CB8AC3E}">
        <p14:creationId xmlns:p14="http://schemas.microsoft.com/office/powerpoint/2010/main" val="1921122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B113B288-6307-4CF3-80CF-02D620753F9E}" type="slidenum">
              <a:rPr lang="en-US" smtClean="0"/>
              <a:pPr>
                <a:defRPr/>
              </a:pPr>
              <a:t>‹#›</a:t>
            </a:fld>
            <a:endParaRPr lang="en-US"/>
          </a:p>
        </p:txBody>
      </p:sp>
    </p:spTree>
    <p:extLst>
      <p:ext uri="{BB962C8B-B14F-4D97-AF65-F5344CB8AC3E}">
        <p14:creationId xmlns:p14="http://schemas.microsoft.com/office/powerpoint/2010/main" val="30841195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7B638B3C-048B-41B2-A523-3396DFD10A0F}" type="slidenum">
              <a:rPr lang="en-US" smtClean="0"/>
              <a:pPr>
                <a:defRPr/>
              </a:pPr>
              <a:t>‹#›</a:t>
            </a:fld>
            <a:endParaRPr lang="en-US"/>
          </a:p>
        </p:txBody>
      </p:sp>
    </p:spTree>
    <p:extLst>
      <p:ext uri="{BB962C8B-B14F-4D97-AF65-F5344CB8AC3E}">
        <p14:creationId xmlns:p14="http://schemas.microsoft.com/office/powerpoint/2010/main" val="1065014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364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A737F1E0-98A6-4120-88F0-9A7084E283EC}" type="slidenum">
              <a:rPr lang="en-US" smtClean="0"/>
              <a:pPr>
                <a:defRPr/>
              </a:pPr>
              <a:t>‹#›</a:t>
            </a:fld>
            <a:endParaRPr lang="en-US"/>
          </a:p>
        </p:txBody>
      </p:sp>
    </p:spTree>
    <p:extLst>
      <p:ext uri="{BB962C8B-B14F-4D97-AF65-F5344CB8AC3E}">
        <p14:creationId xmlns:p14="http://schemas.microsoft.com/office/powerpoint/2010/main" val="4026986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pic>
        <p:nvPicPr>
          <p:cNvPr id="5" name="Picture 6" descr="Overlay-FullBackground.jpg"/>
          <p:cNvPicPr>
            <a:picLocks noChangeAspect="1"/>
          </p:cNvPicPr>
          <p:nvPr/>
        </p:nvPicPr>
        <p:blipFill>
          <a:blip r:embed="rId2">
            <a:extLst>
              <a:ext uri="{28A0092B-C50C-407E-A947-70E740481C1C}">
                <a14:useLocalDpi xmlns:a14="http://schemas.microsoft.com/office/drawing/2010/main" val="0"/>
              </a:ext>
            </a:extLst>
          </a:blip>
          <a:srcRect t="50000"/>
          <a:stretch>
            <a:fillRect/>
          </a:stretch>
        </p:blipFill>
        <p:spPr bwMode="auto">
          <a:xfrm>
            <a:off x="0" y="3429000"/>
            <a:ext cx="9144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7" descr="overlay-ruleShadow.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303984"/>
            <a:ext cx="9144000" cy="125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779464" y="789081"/>
            <a:ext cx="7583488" cy="1470025"/>
          </a:xfrm>
        </p:spPr>
        <p:txBody>
          <a:bodyPr anchorCtr="0"/>
          <a:lstStyle/>
          <a:p>
            <a:r>
              <a:rPr lang="en-US"/>
              <a:t>Click to edit Master title style</a:t>
            </a:r>
            <a:endParaRPr/>
          </a:p>
        </p:txBody>
      </p:sp>
      <p:sp>
        <p:nvSpPr>
          <p:cNvPr id="3" name="Subtitle 2"/>
          <p:cNvSpPr>
            <a:spLocks noGrp="1"/>
          </p:cNvSpPr>
          <p:nvPr>
            <p:ph type="subTitle" idx="1"/>
          </p:nvPr>
        </p:nvSpPr>
        <p:spPr>
          <a:xfrm>
            <a:off x="779463" y="4724401"/>
            <a:ext cx="7583487" cy="1385047"/>
          </a:xfrm>
        </p:spPr>
        <p:txBody>
          <a:bodyPr anchor="ctr" anchorCtr="0"/>
          <a:lstStyle>
            <a:lvl1pPr marL="0" indent="0" algn="ctr">
              <a:spcBef>
                <a:spcPts val="300"/>
              </a:spcBef>
              <a:buNone/>
              <a:defRPr sz="1800">
                <a:solidFill>
                  <a:schemeClr val="bg2"/>
                </a:solidFill>
                <a:effectLst>
                  <a:outerShdw blurRad="63500" dir="2700000" algn="tl" rotWithShape="0">
                    <a:schemeClr val="tx1">
                      <a:alpha val="40000"/>
                    </a:schemeClr>
                  </a:outerShdw>
                </a:effectLst>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endParaRPr dirty="0"/>
          </a:p>
        </p:txBody>
      </p:sp>
      <p:sp>
        <p:nvSpPr>
          <p:cNvPr id="10" name="Picture Placeholder 9"/>
          <p:cNvSpPr>
            <a:spLocks noGrp="1"/>
          </p:cNvSpPr>
          <p:nvPr>
            <p:ph type="pic" sz="quarter" idx="13"/>
          </p:nvPr>
        </p:nvSpPr>
        <p:spPr>
          <a:xfrm>
            <a:off x="3677371" y="2564086"/>
            <a:ext cx="1789259" cy="1729830"/>
          </a:xfrm>
          <a:prstGeom prst="ellipse">
            <a:avLst/>
          </a:prstGeom>
          <a:noFill/>
          <a:ln w="127000">
            <a:solidFill>
              <a:schemeClr val="tx2"/>
            </a:solidFill>
          </a:ln>
          <a:effectLst>
            <a:innerShdw blurRad="101600" dist="76200" dir="13500000">
              <a:prstClr val="black">
                <a:alpha val="57000"/>
              </a:prstClr>
            </a:innerShdw>
          </a:effectLst>
        </p:spPr>
        <p:txBody>
          <a:bodyPr/>
          <a:lstStyle>
            <a:lvl1pPr marL="0" indent="0" algn="ctr">
              <a:buNone/>
              <a:defRPr sz="1600">
                <a:solidFill>
                  <a:schemeClr val="tx1"/>
                </a:solidFill>
              </a:defRPr>
            </a:lvl1pPr>
          </a:lstStyle>
          <a:p>
            <a:pPr lvl="0"/>
            <a:r>
              <a:rPr lang="en-US" noProof="0"/>
              <a:t>Drag picture to placeholder or click icon to add</a:t>
            </a:r>
            <a:endParaRPr noProof="0"/>
          </a:p>
        </p:txBody>
      </p:sp>
      <p:sp>
        <p:nvSpPr>
          <p:cNvPr id="8" name="Date Placeholder 3"/>
          <p:cNvSpPr>
            <a:spLocks noGrp="1"/>
          </p:cNvSpPr>
          <p:nvPr>
            <p:ph type="dt" sz="half" idx="14"/>
          </p:nvPr>
        </p:nvSpPr>
        <p:spPr/>
        <p:txBody>
          <a:bodyPr/>
          <a:lstStyle>
            <a:lvl1pPr>
              <a:defRPr/>
            </a:lvl1pPr>
          </a:lstStyle>
          <a:p>
            <a:pPr>
              <a:defRPr/>
            </a:pPr>
            <a:fld id="{7C0A2ECC-402A-C14B-BBF4-23980AA153FC}" type="datetimeFigureOut">
              <a:rPr lang="en-US" smtClean="0">
                <a:solidFill>
                  <a:srgbClr val="333333"/>
                </a:solidFill>
                <a:effectLst>
                  <a:outerShdw blurRad="63500" dir="2700000" algn="tl" rotWithShape="0">
                    <a:prstClr val="white">
                      <a:alpha val="40000"/>
                    </a:prstClr>
                  </a:outerShdw>
                </a:effectLst>
              </a:rPr>
              <a:pPr>
                <a:defRPr/>
              </a:pPr>
              <a:t>9/29/22</a:t>
            </a:fld>
            <a:endParaRPr lang="en-US">
              <a:solidFill>
                <a:srgbClr val="333333"/>
              </a:solidFill>
              <a:effectLst>
                <a:outerShdw blurRad="63500" dir="2700000" algn="tl" rotWithShape="0">
                  <a:prstClr val="white">
                    <a:alpha val="40000"/>
                  </a:prstClr>
                </a:outerShdw>
              </a:effectLst>
            </a:endParaRPr>
          </a:p>
        </p:txBody>
      </p:sp>
      <p:sp>
        <p:nvSpPr>
          <p:cNvPr id="9" name="Footer Placeholder 4"/>
          <p:cNvSpPr>
            <a:spLocks noGrp="1"/>
          </p:cNvSpPr>
          <p:nvPr>
            <p:ph type="ftr" sz="quarter" idx="15"/>
          </p:nvPr>
        </p:nvSpPr>
        <p:spPr/>
        <p:txBody>
          <a:bodyPr/>
          <a:lstStyle>
            <a:lvl1pPr>
              <a:defRPr/>
            </a:lvl1pPr>
          </a:lstStyle>
          <a:p>
            <a:pPr>
              <a:defRPr/>
            </a:pPr>
            <a:endParaRPr lang="en-US">
              <a:solidFill>
                <a:srgbClr val="333333"/>
              </a:solidFill>
              <a:effectLst>
                <a:outerShdw blurRad="63500" dir="2700000" algn="tl" rotWithShape="0">
                  <a:prstClr val="white">
                    <a:alpha val="40000"/>
                  </a:prstClr>
                </a:outerShdw>
              </a:effectLst>
            </a:endParaRPr>
          </a:p>
        </p:txBody>
      </p:sp>
      <p:sp>
        <p:nvSpPr>
          <p:cNvPr id="11" name="Slide Number Placeholder 5"/>
          <p:cNvSpPr>
            <a:spLocks noGrp="1"/>
          </p:cNvSpPr>
          <p:nvPr>
            <p:ph type="sldNum" sz="quarter" idx="16"/>
          </p:nvPr>
        </p:nvSpPr>
        <p:spPr/>
        <p:txBody>
          <a:bodyPr/>
          <a:lstStyle>
            <a:lvl1pPr>
              <a:defRPr/>
            </a:lvl1pPr>
          </a:lstStyle>
          <a:p>
            <a:pPr>
              <a:defRPr/>
            </a:pPr>
            <a:fld id="{716AA527-3D5D-224B-BE39-09FF9D08BAAC}" type="slidenum">
              <a:rPr lang="en-US">
                <a:solidFill>
                  <a:srgbClr val="333333"/>
                </a:solidFill>
                <a:effectLst>
                  <a:outerShdw blurRad="63500" dir="2700000" algn="tl" rotWithShape="0">
                    <a:prstClr val="white">
                      <a:alpha val="40000"/>
                    </a:prstClr>
                  </a:outerShdw>
                </a:effectLst>
              </a:rPr>
              <a:pPr>
                <a:defRPr/>
              </a:pPr>
              <a:t>‹#›</a:t>
            </a:fld>
            <a:endParaRPr lang="en-US">
              <a:solidFill>
                <a:srgbClr val="333333"/>
              </a:solidFill>
              <a:effectLst>
                <a:outerShdw blurRad="63500" dir="2700000" algn="tl" rotWithShape="0">
                  <a:prstClr val="white">
                    <a:alpha val="40000"/>
                  </a:prstClr>
                </a:outerShdw>
              </a:effectLst>
            </a:endParaRPr>
          </a:p>
        </p:txBody>
      </p:sp>
    </p:spTree>
    <p:extLst>
      <p:ext uri="{BB962C8B-B14F-4D97-AF65-F5344CB8AC3E}">
        <p14:creationId xmlns:p14="http://schemas.microsoft.com/office/powerpoint/2010/main" val="3021933209"/>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599" y="137160"/>
            <a:ext cx="7713969" cy="762000"/>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3" hasCustomPrompt="1"/>
          </p:nvPr>
        </p:nvSpPr>
        <p:spPr>
          <a:xfrm>
            <a:off x="990600" y="914400"/>
            <a:ext cx="6854952"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21407782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377" t="74926" r="42987" b="8319"/>
          <a:stretch/>
        </p:blipFill>
        <p:spPr>
          <a:xfrm>
            <a:off x="491591" y="5138442"/>
            <a:ext cx="4721703" cy="1149070"/>
          </a:xfrm>
          <a:prstGeom prst="rect">
            <a:avLst/>
          </a:prstGeom>
        </p:spPr>
      </p:pic>
      <p:sp>
        <p:nvSpPr>
          <p:cNvPr id="2" name="Title 1"/>
          <p:cNvSpPr>
            <a:spLocks noGrp="1"/>
          </p:cNvSpPr>
          <p:nvPr>
            <p:ph type="ctrTitle"/>
          </p:nvPr>
        </p:nvSpPr>
        <p:spPr>
          <a:xfrm>
            <a:off x="1237928" y="387458"/>
            <a:ext cx="7257081" cy="2921031"/>
          </a:xfrm>
        </p:spPr>
        <p:txBody>
          <a:bodyPr anchor="b"/>
          <a:lstStyle>
            <a:lvl1pPr algn="r">
              <a:lnSpc>
                <a:spcPts val="5475"/>
              </a:lnSpc>
              <a:defRPr sz="4500">
                <a:solidFill>
                  <a:schemeClr val="bg1"/>
                </a:solidFill>
              </a:defRPr>
            </a:lvl1pPr>
          </a:lstStyle>
          <a:p>
            <a:r>
              <a:rPr lang="en-US"/>
              <a:t>Click to edit Master title style</a:t>
            </a:r>
          </a:p>
        </p:txBody>
      </p:sp>
      <p:sp>
        <p:nvSpPr>
          <p:cNvPr id="3" name="Subtitle 2"/>
          <p:cNvSpPr>
            <a:spLocks noGrp="1"/>
          </p:cNvSpPr>
          <p:nvPr>
            <p:ph type="subTitle" idx="1"/>
          </p:nvPr>
        </p:nvSpPr>
        <p:spPr>
          <a:xfrm>
            <a:off x="1237928" y="3457001"/>
            <a:ext cx="7257081" cy="1091751"/>
          </a:xfrm>
        </p:spPr>
        <p:txBody>
          <a:bodyPr/>
          <a:lstStyle>
            <a:lvl1pPr marL="0" indent="0" algn="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14542" t="88244" r="60554" b="5172"/>
          <a:stretch/>
        </p:blipFill>
        <p:spPr>
          <a:xfrm>
            <a:off x="1329719" y="6051793"/>
            <a:ext cx="2277275" cy="451527"/>
          </a:xfrm>
          <a:prstGeom prst="rect">
            <a:avLst/>
          </a:prstGeom>
        </p:spPr>
      </p:pic>
    </p:spTree>
    <p:extLst>
      <p:ext uri="{BB962C8B-B14F-4D97-AF65-F5344CB8AC3E}">
        <p14:creationId xmlns:p14="http://schemas.microsoft.com/office/powerpoint/2010/main" val="1559112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1201" y="623088"/>
            <a:ext cx="8193348" cy="1091877"/>
          </a:xfrm>
        </p:spPr>
        <p:txBody>
          <a:bodyPr/>
          <a:lstStyle/>
          <a:p>
            <a:r>
              <a:rPr lang="en-US"/>
              <a:t>Click to edit Master title style</a:t>
            </a:r>
          </a:p>
        </p:txBody>
      </p:sp>
      <p:sp>
        <p:nvSpPr>
          <p:cNvPr id="3" name="Content Placeholder 2"/>
          <p:cNvSpPr>
            <a:spLocks noGrp="1"/>
          </p:cNvSpPr>
          <p:nvPr>
            <p:ph idx="1"/>
          </p:nvPr>
        </p:nvSpPr>
        <p:spPr>
          <a:xfrm>
            <a:off x="574029" y="1930821"/>
            <a:ext cx="8120520" cy="38577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263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514645" y="3003821"/>
            <a:ext cx="8174092" cy="741362"/>
          </a:xfrm>
        </p:spPr>
        <p:txBody>
          <a:bodyPr anchor="b">
            <a:noAutofit/>
          </a:bodyPr>
          <a:lstStyle>
            <a:lvl1pPr>
              <a:defRPr sz="4050">
                <a:solidFill>
                  <a:srgbClr val="0063A2"/>
                </a:solidFill>
                <a:latin typeface="Arial" charset="0"/>
                <a:ea typeface="Arial" charset="0"/>
                <a:cs typeface="Arial" charset="0"/>
              </a:defRPr>
            </a:lvl1pPr>
          </a:lstStyle>
          <a:p>
            <a:r>
              <a:rPr lang="en-US"/>
              <a:t>Click to edit Master title style</a:t>
            </a:r>
          </a:p>
        </p:txBody>
      </p:sp>
      <p:sp>
        <p:nvSpPr>
          <p:cNvPr id="3" name="Text Placeholder 2"/>
          <p:cNvSpPr>
            <a:spLocks noGrp="1"/>
          </p:cNvSpPr>
          <p:nvPr>
            <p:ph type="body" idx="1"/>
          </p:nvPr>
        </p:nvSpPr>
        <p:spPr>
          <a:xfrm>
            <a:off x="557128" y="3772172"/>
            <a:ext cx="8131609" cy="1500187"/>
          </a:xfrm>
        </p:spPr>
        <p:txBody>
          <a:bodyPr>
            <a:normAutofit/>
          </a:bodyPr>
          <a:lstStyle>
            <a:lvl1pPr marL="0" indent="0">
              <a:buNone/>
              <a:defRPr sz="2400">
                <a:solidFill>
                  <a:srgbClr val="51575A"/>
                </a:solidFill>
                <a:latin typeface="Arial" charset="0"/>
                <a:ea typeface="Arial" charset="0"/>
                <a:cs typeface="Arial"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31324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Content - Large Photo">
    <p:spTree>
      <p:nvGrpSpPr>
        <p:cNvPr id="1" name=""/>
        <p:cNvGrpSpPr/>
        <p:nvPr/>
      </p:nvGrpSpPr>
      <p:grpSpPr>
        <a:xfrm>
          <a:off x="0" y="0"/>
          <a:ext cx="0" cy="0"/>
          <a:chOff x="0" y="0"/>
          <a:chExt cx="0" cy="0"/>
        </a:xfrm>
      </p:grpSpPr>
      <p:sp>
        <p:nvSpPr>
          <p:cNvPr id="5" name="Rectangle 4"/>
          <p:cNvSpPr/>
          <p:nvPr/>
        </p:nvSpPr>
        <p:spPr>
          <a:xfrm>
            <a:off x="0" y="0"/>
            <a:ext cx="9144000" cy="142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7885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2648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599" y="137160"/>
            <a:ext cx="7713969" cy="7620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3" hasCustomPrompt="1"/>
          </p:nvPr>
        </p:nvSpPr>
        <p:spPr>
          <a:xfrm>
            <a:off x="990600" y="914400"/>
            <a:ext cx="6854952" cy="457200"/>
          </a:xfrm>
        </p:spPr>
        <p:txBody>
          <a:bodyPr/>
          <a:lstStyle>
            <a:lvl1pPr marL="0" indent="0">
              <a:lnSpc>
                <a:spcPct val="85000"/>
              </a:lnSpc>
              <a:spcBef>
                <a:spcPts val="0"/>
              </a:spcBef>
              <a:buNone/>
              <a:defRPr sz="1500" spc="-60" baseline="0">
                <a:solidFill>
                  <a:schemeClr val="accent2"/>
                </a:solidFill>
              </a:defRPr>
            </a:lvl1pPr>
            <a:lvl2pPr marL="154781" indent="0">
              <a:buNone/>
              <a:defRPr/>
            </a:lvl2pPr>
            <a:lvl3pPr marL="342900" indent="0">
              <a:buNone/>
              <a:defRPr/>
            </a:lvl3pPr>
            <a:lvl4pPr marL="473869" indent="0">
              <a:buNone/>
              <a:defRPr/>
            </a:lvl4pPr>
            <a:lvl5pPr marL="603647" indent="0">
              <a:buNone/>
              <a:defRPr/>
            </a:lvl5pPr>
          </a:lstStyle>
          <a:p>
            <a:pPr lvl="0"/>
            <a:r>
              <a:rPr lang="en-US"/>
              <a:t>Slide Subtitle</a:t>
            </a:r>
          </a:p>
        </p:txBody>
      </p:sp>
    </p:spTree>
    <p:extLst>
      <p:ext uri="{BB962C8B-B14F-4D97-AF65-F5344CB8AC3E}">
        <p14:creationId xmlns:p14="http://schemas.microsoft.com/office/powerpoint/2010/main" val="21303486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612577B4-B5C4-4864-9FC1-BAC999227F15}" type="datetimeFigureOut">
              <a:rPr lang="en-US" smtClean="0"/>
              <a:t>9/29/22</a:t>
            </a:fld>
            <a:endParaRPr lang="en-US" dirty="0"/>
          </a:p>
        </p:txBody>
      </p:sp>
      <p:sp>
        <p:nvSpPr>
          <p:cNvPr id="5" name="Footer Placeholder 4"/>
          <p:cNvSpPr>
            <a:spLocks noGrp="1"/>
          </p:cNvSpPr>
          <p:nvPr>
            <p:ph type="ftr" sz="quarter" idx="11"/>
          </p:nvPr>
        </p:nvSpPr>
        <p:spPr>
          <a:xfrm>
            <a:off x="3623733" y="6117336"/>
            <a:ext cx="3609438" cy="365125"/>
          </a:xfrm>
        </p:spPr>
        <p:txBody>
          <a:bodyPr/>
          <a:lstStyle/>
          <a:p>
            <a:endParaRPr lang="en-US" dirty="0"/>
          </a:p>
        </p:txBody>
      </p:sp>
      <p:sp>
        <p:nvSpPr>
          <p:cNvPr id="6" name="Slide Number Placeholder 5"/>
          <p:cNvSpPr>
            <a:spLocks noGrp="1"/>
          </p:cNvSpPr>
          <p:nvPr>
            <p:ph type="sldNum" sz="quarter" idx="12"/>
          </p:nvPr>
        </p:nvSpPr>
        <p:spPr>
          <a:xfrm>
            <a:off x="8275320" y="6117336"/>
            <a:ext cx="411480" cy="365125"/>
          </a:xfrm>
        </p:spPr>
        <p:txBody>
          <a:bodyPr/>
          <a:lstStyle/>
          <a:p>
            <a:fld id="{412EF4D8-D592-4EF2-A388-122802FECBF4}" type="slidenum">
              <a:rPr lang="en-US" smtClean="0"/>
              <a:t>‹#›</a:t>
            </a:fld>
            <a:endParaRPr lang="en-US" dirty="0"/>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33610269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612577B4-B5C4-4864-9FC1-BAC999227F15}" type="datetimeFigureOut">
              <a:rPr lang="en-US" smtClean="0"/>
              <a:t>9/29/22</a:t>
            </a:fld>
            <a:endParaRPr lang="en-US" dirty="0"/>
          </a:p>
        </p:txBody>
      </p:sp>
      <p:sp>
        <p:nvSpPr>
          <p:cNvPr id="5" name="Footer Placeholder 4"/>
          <p:cNvSpPr>
            <a:spLocks noGrp="1"/>
          </p:cNvSpPr>
          <p:nvPr>
            <p:ph type="ftr" sz="quarter" idx="11"/>
          </p:nvPr>
        </p:nvSpPr>
        <p:spPr>
          <a:xfrm>
            <a:off x="1972647" y="6108173"/>
            <a:ext cx="5314517" cy="365125"/>
          </a:xfrm>
        </p:spPr>
        <p:txBody>
          <a:bodyPr/>
          <a:lstStyle/>
          <a:p>
            <a:endParaRPr lang="en-US" dirty="0"/>
          </a:p>
        </p:txBody>
      </p:sp>
      <p:sp>
        <p:nvSpPr>
          <p:cNvPr id="6" name="Slide Number Placeholder 5"/>
          <p:cNvSpPr>
            <a:spLocks noGrp="1"/>
          </p:cNvSpPr>
          <p:nvPr>
            <p:ph type="sldNum" sz="quarter" idx="12"/>
          </p:nvPr>
        </p:nvSpPr>
        <p:spPr>
          <a:xfrm>
            <a:off x="8258967" y="6108173"/>
            <a:ext cx="427833" cy="365125"/>
          </a:xfrm>
        </p:spPr>
        <p:txBody>
          <a:bodyPr/>
          <a:lstStyle/>
          <a:p>
            <a:fld id="{412EF4D8-D592-4EF2-A388-122802FECBF4}" type="slidenum">
              <a:rPr lang="en-US" smtClean="0"/>
              <a:t>‹#›</a:t>
            </a:fld>
            <a:endParaRPr lang="en-US" dirty="0"/>
          </a:p>
        </p:txBody>
      </p:sp>
    </p:spTree>
    <p:extLst>
      <p:ext uri="{BB962C8B-B14F-4D97-AF65-F5344CB8AC3E}">
        <p14:creationId xmlns:p14="http://schemas.microsoft.com/office/powerpoint/2010/main" val="11203636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12577B4-B5C4-4864-9FC1-BAC999227F15}" type="datetimeFigureOut">
              <a:rPr lang="en-US" smtClean="0"/>
              <a:t>9/29/22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273317" y="6116070"/>
            <a:ext cx="413483" cy="365125"/>
          </a:xfrm>
        </p:spPr>
        <p:txBody>
          <a:bodyPr/>
          <a:lstStyle/>
          <a:p>
            <a:fld id="{412EF4D8-D592-4EF2-A388-122802FECBF4}" type="slidenum">
              <a:rPr lang="en-US" smtClean="0"/>
              <a:t>‹#›</a:t>
            </a:fld>
            <a:endParaRPr lang="en-US" dirty="0"/>
          </a:p>
        </p:txBody>
      </p:sp>
    </p:spTree>
    <p:extLst>
      <p:ext uri="{BB962C8B-B14F-4D97-AF65-F5344CB8AC3E}">
        <p14:creationId xmlns:p14="http://schemas.microsoft.com/office/powerpoint/2010/main" val="3103928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overlay-ruleShadow.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446984"/>
            <a:ext cx="9144000" cy="125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7" descr="Overlay-FullBackground.jpg"/>
          <p:cNvPicPr>
            <a:picLocks noChangeAspect="1"/>
          </p:cNvPicPr>
          <p:nvPr/>
        </p:nvPicPr>
        <p:blipFill>
          <a:blip r:embed="rId3">
            <a:extLst>
              <a:ext uri="{28A0092B-C50C-407E-A947-70E740481C1C}">
                <a14:useLocalDpi xmlns:a14="http://schemas.microsoft.com/office/drawing/2010/main" val="0"/>
              </a:ext>
            </a:extLst>
          </a:blip>
          <a:srcRect t="66667"/>
          <a:stretch>
            <a:fillRect/>
          </a:stretch>
        </p:blipFill>
        <p:spPr bwMode="auto">
          <a:xfrm>
            <a:off x="0" y="4572000"/>
            <a:ext cx="9144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0" y="6322219"/>
            <a:ext cx="8376047" cy="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8697516" y="4554141"/>
            <a:ext cx="0" cy="1285875"/>
          </a:xfrm>
          <a:prstGeom prst="line">
            <a:avLst/>
          </a:prstGeom>
          <a:ln w="57150" cmpd="sng"/>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779463" y="2971801"/>
            <a:ext cx="7583487" cy="1362075"/>
          </a:xfrm>
        </p:spPr>
        <p:txBody>
          <a:bodyPr anchor="b" anchorCtr="0"/>
          <a:lstStyle>
            <a:lvl1pPr algn="ctr" defTabSz="914353" rtl="0" eaLnBrk="1" latinLnBrk="0" hangingPunct="1">
              <a:spcBef>
                <a:spcPct val="0"/>
              </a:spcBef>
              <a:buNone/>
              <a:defRPr sz="48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779463" y="4724401"/>
            <a:ext cx="7583487" cy="1398494"/>
          </a:xfrm>
        </p:spPr>
        <p:txBody>
          <a:bodyPr/>
          <a:lstStyle>
            <a:lvl1pPr marL="0" indent="0" algn="ctr" defTabSz="914353" rtl="0" eaLnBrk="1" latinLnBrk="0" hangingPunct="1">
              <a:spcBef>
                <a:spcPts val="300"/>
              </a:spcBef>
              <a:buFont typeface="Calisto MT" pitchFamily="18" charset="0"/>
              <a:buNone/>
              <a:defRPr sz="1800" kern="1200">
                <a:solidFill>
                  <a:schemeClr val="bg2"/>
                </a:solidFill>
                <a:effectLst>
                  <a:outerShdw blurRad="63500" dir="2700000" algn="tl" rotWithShape="0">
                    <a:schemeClr val="tx1">
                      <a:alpha val="40000"/>
                    </a:schemeClr>
                  </a:outerShdw>
                </a:effectLst>
                <a:latin typeface="+mn-lt"/>
                <a:ea typeface="+mn-ea"/>
                <a:cs typeface="+mn-cs"/>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Click to edit Master text styles</a:t>
            </a:r>
          </a:p>
        </p:txBody>
      </p:sp>
      <p:sp>
        <p:nvSpPr>
          <p:cNvPr id="9" name="Date Placeholder 3"/>
          <p:cNvSpPr>
            <a:spLocks noGrp="1"/>
          </p:cNvSpPr>
          <p:nvPr>
            <p:ph type="dt" sz="half" idx="10"/>
          </p:nvPr>
        </p:nvSpPr>
        <p:spPr/>
        <p:txBody>
          <a:bodyPr/>
          <a:lstStyle>
            <a:lvl1pPr>
              <a:defRPr/>
            </a:lvl1pPr>
          </a:lstStyle>
          <a:p>
            <a:pPr>
              <a:defRPr/>
            </a:pPr>
            <a:fld id="{CDEF6616-0980-DC4F-B952-50A1A6B88FBC}" type="datetimeFigureOut">
              <a:rPr lang="en-US" smtClean="0">
                <a:solidFill>
                  <a:srgbClr val="333333"/>
                </a:solidFill>
                <a:effectLst>
                  <a:outerShdw blurRad="63500" dir="2700000" algn="tl" rotWithShape="0">
                    <a:prstClr val="white">
                      <a:alpha val="40000"/>
                    </a:prstClr>
                  </a:outerShdw>
                </a:effectLst>
              </a:rPr>
              <a:pPr>
                <a:defRPr/>
              </a:pPr>
              <a:t>9/29/22</a:t>
            </a:fld>
            <a:endParaRPr lang="en-US">
              <a:solidFill>
                <a:srgbClr val="333333"/>
              </a:solidFill>
              <a:effectLst>
                <a:outerShdw blurRad="63500" dir="2700000" algn="tl" rotWithShape="0">
                  <a:prstClr val="white">
                    <a:alpha val="40000"/>
                  </a:prstClr>
                </a:outerShdw>
              </a:effectLst>
            </a:endParaRPr>
          </a:p>
        </p:txBody>
      </p:sp>
      <p:sp>
        <p:nvSpPr>
          <p:cNvPr id="10" name="Footer Placeholder 4"/>
          <p:cNvSpPr>
            <a:spLocks noGrp="1"/>
          </p:cNvSpPr>
          <p:nvPr>
            <p:ph type="ftr" sz="quarter" idx="11"/>
          </p:nvPr>
        </p:nvSpPr>
        <p:spPr/>
        <p:txBody>
          <a:bodyPr/>
          <a:lstStyle>
            <a:lvl1pPr>
              <a:defRPr/>
            </a:lvl1pPr>
          </a:lstStyle>
          <a:p>
            <a:pPr>
              <a:defRPr/>
            </a:pPr>
            <a:endParaRPr lang="en-US">
              <a:solidFill>
                <a:srgbClr val="333333"/>
              </a:solidFill>
              <a:effectLst>
                <a:outerShdw blurRad="63500" dir="2700000" algn="tl" rotWithShape="0">
                  <a:prstClr val="white">
                    <a:alpha val="40000"/>
                  </a:prstClr>
                </a:outerShdw>
              </a:effectLst>
            </a:endParaRPr>
          </a:p>
        </p:txBody>
      </p:sp>
      <p:sp>
        <p:nvSpPr>
          <p:cNvPr id="11" name="Slide Number Placeholder 5"/>
          <p:cNvSpPr>
            <a:spLocks noGrp="1"/>
          </p:cNvSpPr>
          <p:nvPr>
            <p:ph type="sldNum" sz="quarter" idx="12"/>
          </p:nvPr>
        </p:nvSpPr>
        <p:spPr/>
        <p:txBody>
          <a:bodyPr/>
          <a:lstStyle>
            <a:lvl1pPr>
              <a:defRPr/>
            </a:lvl1pPr>
          </a:lstStyle>
          <a:p>
            <a:pPr>
              <a:defRPr/>
            </a:pPr>
            <a:fld id="{F1DC6E22-86CD-A840-83DB-F9D0FDC787DA}" type="slidenum">
              <a:rPr lang="en-US">
                <a:solidFill>
                  <a:srgbClr val="333333"/>
                </a:solidFill>
                <a:effectLst>
                  <a:outerShdw blurRad="63500" dir="2700000" algn="tl" rotWithShape="0">
                    <a:prstClr val="white">
                      <a:alpha val="40000"/>
                    </a:prstClr>
                  </a:outerShdw>
                </a:effectLst>
              </a:rPr>
              <a:pPr>
                <a:defRPr/>
              </a:pPr>
              <a:t>‹#›</a:t>
            </a:fld>
            <a:endParaRPr lang="en-US">
              <a:solidFill>
                <a:srgbClr val="333333"/>
              </a:solidFill>
              <a:effectLst>
                <a:outerShdw blurRad="63500" dir="2700000" algn="tl" rotWithShape="0">
                  <a:prstClr val="white">
                    <a:alpha val="40000"/>
                  </a:prstClr>
                </a:outerShdw>
              </a:effectLst>
            </a:endParaRPr>
          </a:p>
        </p:txBody>
      </p:sp>
    </p:spTree>
    <p:extLst>
      <p:ext uri="{BB962C8B-B14F-4D97-AF65-F5344CB8AC3E}">
        <p14:creationId xmlns:p14="http://schemas.microsoft.com/office/powerpoint/2010/main" val="25931837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12577B4-B5C4-4864-9FC1-BAC999227F15}" type="datetimeFigureOut">
              <a:rPr lang="en-US" smtClean="0"/>
              <a:t>9/29/22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2EF4D8-D592-4EF2-A388-122802FECBF4}" type="slidenum">
              <a:rPr lang="en-US" smtClean="0"/>
              <a:t>‹#›</a:t>
            </a:fld>
            <a:endParaRPr lang="en-US" dirty="0"/>
          </a:p>
        </p:txBody>
      </p:sp>
    </p:spTree>
    <p:extLst>
      <p:ext uri="{BB962C8B-B14F-4D97-AF65-F5344CB8AC3E}">
        <p14:creationId xmlns:p14="http://schemas.microsoft.com/office/powerpoint/2010/main" val="16400516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12577B4-B5C4-4864-9FC1-BAC999227F15}" type="datetimeFigureOut">
              <a:rPr lang="en-US" smtClean="0"/>
              <a:t>9/29/22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12EF4D8-D592-4EF2-A388-122802FECBF4}" type="slidenum">
              <a:rPr lang="en-US" smtClean="0"/>
              <a:t>‹#›</a:t>
            </a:fld>
            <a:endParaRPr lang="en-US" dirty="0"/>
          </a:p>
        </p:txBody>
      </p:sp>
    </p:spTree>
    <p:extLst>
      <p:ext uri="{BB962C8B-B14F-4D97-AF65-F5344CB8AC3E}">
        <p14:creationId xmlns:p14="http://schemas.microsoft.com/office/powerpoint/2010/main" val="28866486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12577B4-B5C4-4864-9FC1-BAC999227F15}" type="datetimeFigureOut">
              <a:rPr lang="en-US" smtClean="0"/>
              <a:t>9/29/22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12EF4D8-D592-4EF2-A388-122802FECBF4}" type="slidenum">
              <a:rPr lang="en-US" smtClean="0"/>
              <a:t>‹#›</a:t>
            </a:fld>
            <a:endParaRPr lang="en-US" dirty="0"/>
          </a:p>
        </p:txBody>
      </p:sp>
    </p:spTree>
    <p:extLst>
      <p:ext uri="{BB962C8B-B14F-4D97-AF65-F5344CB8AC3E}">
        <p14:creationId xmlns:p14="http://schemas.microsoft.com/office/powerpoint/2010/main" val="18956905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2577B4-B5C4-4864-9FC1-BAC999227F15}" type="datetimeFigureOut">
              <a:rPr lang="en-US" smtClean="0"/>
              <a:t>9/29/22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12EF4D8-D592-4EF2-A388-122802FECBF4}" type="slidenum">
              <a:rPr lang="en-US" smtClean="0"/>
              <a:t>‹#›</a:t>
            </a:fld>
            <a:endParaRPr lang="en-US" dirty="0"/>
          </a:p>
        </p:txBody>
      </p:sp>
    </p:spTree>
    <p:extLst>
      <p:ext uri="{BB962C8B-B14F-4D97-AF65-F5344CB8AC3E}">
        <p14:creationId xmlns:p14="http://schemas.microsoft.com/office/powerpoint/2010/main" val="5616526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12577B4-B5C4-4864-9FC1-BAC999227F15}" type="datetimeFigureOut">
              <a:rPr lang="en-US" smtClean="0"/>
              <a:t>9/29/22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2EF4D8-D592-4EF2-A388-122802FECBF4}" type="slidenum">
              <a:rPr lang="en-US" smtClean="0"/>
              <a:t>‹#›</a:t>
            </a:fld>
            <a:endParaRPr lang="en-US" dirty="0"/>
          </a:p>
        </p:txBody>
      </p:sp>
    </p:spTree>
    <p:extLst>
      <p:ext uri="{BB962C8B-B14F-4D97-AF65-F5344CB8AC3E}">
        <p14:creationId xmlns:p14="http://schemas.microsoft.com/office/powerpoint/2010/main" val="33410624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12577B4-B5C4-4864-9FC1-BAC999227F15}" type="datetimeFigureOut">
              <a:rPr lang="en-US" smtClean="0"/>
              <a:t>9/29/22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2EF4D8-D592-4EF2-A388-122802FECBF4}" type="slidenum">
              <a:rPr lang="en-US" smtClean="0"/>
              <a:t>‹#›</a:t>
            </a:fld>
            <a:endParaRPr lang="en-US" dirty="0"/>
          </a:p>
        </p:txBody>
      </p:sp>
    </p:spTree>
    <p:extLst>
      <p:ext uri="{BB962C8B-B14F-4D97-AF65-F5344CB8AC3E}">
        <p14:creationId xmlns:p14="http://schemas.microsoft.com/office/powerpoint/2010/main" val="39370796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12577B4-B5C4-4864-9FC1-BAC999227F15}" type="datetimeFigureOut">
              <a:rPr lang="en-US" smtClean="0"/>
              <a:t>9/29/22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2EF4D8-D592-4EF2-A388-122802FECBF4}" type="slidenum">
              <a:rPr lang="en-US" smtClean="0"/>
              <a:t>‹#›</a:t>
            </a:fld>
            <a:endParaRPr lang="en-US" dirty="0"/>
          </a:p>
        </p:txBody>
      </p:sp>
    </p:spTree>
    <p:extLst>
      <p:ext uri="{BB962C8B-B14F-4D97-AF65-F5344CB8AC3E}">
        <p14:creationId xmlns:p14="http://schemas.microsoft.com/office/powerpoint/2010/main" val="27353473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12577B4-B5C4-4864-9FC1-BAC999227F15}" type="datetimeFigureOut">
              <a:rPr lang="en-US" smtClean="0"/>
              <a:t>9/29/22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2EF4D8-D592-4EF2-A388-122802FECBF4}" type="slidenum">
              <a:rPr lang="en-US" smtClean="0"/>
              <a:t>‹#›</a:t>
            </a:fld>
            <a:endParaRPr lang="en-US" dirty="0"/>
          </a:p>
        </p:txBody>
      </p:sp>
    </p:spTree>
    <p:extLst>
      <p:ext uri="{BB962C8B-B14F-4D97-AF65-F5344CB8AC3E}">
        <p14:creationId xmlns:p14="http://schemas.microsoft.com/office/powerpoint/2010/main" val="2400106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12577B4-B5C4-4864-9FC1-BAC999227F15}" type="datetimeFigureOut">
              <a:rPr lang="en-US" smtClean="0"/>
              <a:t>9/29/22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2EF4D8-D592-4EF2-A388-122802FECBF4}" type="slidenum">
              <a:rPr lang="en-US" smtClean="0"/>
              <a:t>‹#›</a:t>
            </a:fld>
            <a:endParaRPr lang="en-US" dirty="0"/>
          </a:p>
        </p:txBody>
      </p:sp>
    </p:spTree>
    <p:extLst>
      <p:ext uri="{BB962C8B-B14F-4D97-AF65-F5344CB8AC3E}">
        <p14:creationId xmlns:p14="http://schemas.microsoft.com/office/powerpoint/2010/main" val="19905151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12577B4-B5C4-4864-9FC1-BAC999227F15}" type="datetimeFigureOut">
              <a:rPr lang="en-US" smtClean="0"/>
              <a:t>9/29/22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2EF4D8-D592-4EF2-A388-122802FECBF4}" type="slidenum">
              <a:rPr lang="en-US" smtClean="0"/>
              <a:t>‹#›</a:t>
            </a:fld>
            <a:endParaRPr lang="en-US" dirty="0"/>
          </a:p>
        </p:txBody>
      </p:sp>
    </p:spTree>
    <p:extLst>
      <p:ext uri="{BB962C8B-B14F-4D97-AF65-F5344CB8AC3E}">
        <p14:creationId xmlns:p14="http://schemas.microsoft.com/office/powerpoint/2010/main" val="2786674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descr="overlay-ruleShadow.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07083"/>
            <a:ext cx="9144000" cy="125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7" descr="Overlay-FullBackground.jpg"/>
          <p:cNvPicPr>
            <a:picLocks noChangeAspect="1"/>
          </p:cNvPicPr>
          <p:nvPr/>
        </p:nvPicPr>
        <p:blipFill>
          <a:blip r:embed="rId3">
            <a:extLst>
              <a:ext uri="{28A0092B-C50C-407E-A947-70E740481C1C}">
                <a14:useLocalDpi xmlns:a14="http://schemas.microsoft.com/office/drawing/2010/main" val="0"/>
              </a:ext>
            </a:extLst>
          </a:blip>
          <a:srcRect t="23334"/>
          <a:stretch>
            <a:fillRect/>
          </a:stretch>
        </p:blipFill>
        <p:spPr bwMode="auto">
          <a:xfrm>
            <a:off x="0" y="1425402"/>
            <a:ext cx="9144000" cy="5432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79464" y="62754"/>
            <a:ext cx="7583488" cy="1283167"/>
          </a:xfrm>
        </p:spPr>
        <p:txBody>
          <a:bodyPr/>
          <a:lstStyle/>
          <a:p>
            <a:r>
              <a:rPr lang="en-US"/>
              <a:t>Click to edit Master title style</a:t>
            </a:r>
            <a:endParaRPr/>
          </a:p>
        </p:txBody>
      </p:sp>
      <p:sp>
        <p:nvSpPr>
          <p:cNvPr id="3" name="Content Placeholder 2"/>
          <p:cNvSpPr>
            <a:spLocks noGrp="1"/>
          </p:cNvSpPr>
          <p:nvPr>
            <p:ph sz="half" idx="1"/>
          </p:nvPr>
        </p:nvSpPr>
        <p:spPr>
          <a:xfrm>
            <a:off x="779463" y="1828801"/>
            <a:ext cx="3566160" cy="4297363"/>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p:nvPr>
        </p:nvSpPr>
        <p:spPr>
          <a:xfrm>
            <a:off x="4796791" y="1828801"/>
            <a:ext cx="3566160" cy="4297363"/>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8" name="Date Placeholder 4"/>
          <p:cNvSpPr>
            <a:spLocks noGrp="1"/>
          </p:cNvSpPr>
          <p:nvPr>
            <p:ph type="dt" sz="half" idx="10"/>
          </p:nvPr>
        </p:nvSpPr>
        <p:spPr/>
        <p:txBody>
          <a:bodyPr/>
          <a:lstStyle>
            <a:lvl1pPr>
              <a:defRPr/>
            </a:lvl1pPr>
          </a:lstStyle>
          <a:p>
            <a:pPr>
              <a:defRPr/>
            </a:pPr>
            <a:fld id="{175078CE-B54F-7F47-A929-0260447FB1E9}" type="datetimeFigureOut">
              <a:rPr lang="en-US" smtClean="0">
                <a:solidFill>
                  <a:srgbClr val="333333"/>
                </a:solidFill>
                <a:effectLst>
                  <a:outerShdw blurRad="63500" dir="2700000" algn="tl" rotWithShape="0">
                    <a:prstClr val="white">
                      <a:alpha val="40000"/>
                    </a:prstClr>
                  </a:outerShdw>
                </a:effectLst>
              </a:rPr>
              <a:pPr>
                <a:defRPr/>
              </a:pPr>
              <a:t>9/29/22</a:t>
            </a:fld>
            <a:endParaRPr lang="en-US">
              <a:solidFill>
                <a:srgbClr val="333333"/>
              </a:solidFill>
              <a:effectLst>
                <a:outerShdw blurRad="63500" dir="2700000" algn="tl" rotWithShape="0">
                  <a:prstClr val="white">
                    <a:alpha val="40000"/>
                  </a:prstClr>
                </a:outerShdw>
              </a:effectLst>
            </a:endParaRPr>
          </a:p>
        </p:txBody>
      </p:sp>
      <p:sp>
        <p:nvSpPr>
          <p:cNvPr id="9" name="Footer Placeholder 5"/>
          <p:cNvSpPr>
            <a:spLocks noGrp="1"/>
          </p:cNvSpPr>
          <p:nvPr>
            <p:ph type="ftr" sz="quarter" idx="11"/>
          </p:nvPr>
        </p:nvSpPr>
        <p:spPr/>
        <p:txBody>
          <a:bodyPr/>
          <a:lstStyle>
            <a:lvl1pPr>
              <a:defRPr/>
            </a:lvl1pPr>
          </a:lstStyle>
          <a:p>
            <a:pPr>
              <a:defRPr/>
            </a:pPr>
            <a:endParaRPr lang="en-US">
              <a:solidFill>
                <a:srgbClr val="333333"/>
              </a:solidFill>
              <a:effectLst>
                <a:outerShdw blurRad="63500" dir="2700000" algn="tl" rotWithShape="0">
                  <a:prstClr val="white">
                    <a:alpha val="40000"/>
                  </a:prstClr>
                </a:outerShdw>
              </a:effectLst>
            </a:endParaRPr>
          </a:p>
        </p:txBody>
      </p:sp>
      <p:sp>
        <p:nvSpPr>
          <p:cNvPr id="10" name="Slide Number Placeholder 6"/>
          <p:cNvSpPr>
            <a:spLocks noGrp="1"/>
          </p:cNvSpPr>
          <p:nvPr>
            <p:ph type="sldNum" sz="quarter" idx="12"/>
          </p:nvPr>
        </p:nvSpPr>
        <p:spPr/>
        <p:txBody>
          <a:bodyPr/>
          <a:lstStyle>
            <a:lvl1pPr>
              <a:defRPr/>
            </a:lvl1pPr>
          </a:lstStyle>
          <a:p>
            <a:pPr>
              <a:defRPr/>
            </a:pPr>
            <a:fld id="{932AF2C1-C348-674C-BB7E-919F6D175381}" type="slidenum">
              <a:rPr lang="en-US">
                <a:solidFill>
                  <a:srgbClr val="333333"/>
                </a:solidFill>
                <a:effectLst>
                  <a:outerShdw blurRad="63500" dir="2700000" algn="tl" rotWithShape="0">
                    <a:prstClr val="white">
                      <a:alpha val="40000"/>
                    </a:prstClr>
                  </a:outerShdw>
                </a:effectLst>
              </a:rPr>
              <a:pPr>
                <a:defRPr/>
              </a:pPr>
              <a:t>‹#›</a:t>
            </a:fld>
            <a:endParaRPr lang="en-US">
              <a:solidFill>
                <a:srgbClr val="333333"/>
              </a:solidFill>
              <a:effectLst>
                <a:outerShdw blurRad="63500" dir="2700000" algn="tl" rotWithShape="0">
                  <a:prstClr val="white">
                    <a:alpha val="40000"/>
                  </a:prstClr>
                </a:outerShdw>
              </a:effectLst>
            </a:endParaRPr>
          </a:p>
        </p:txBody>
      </p:sp>
    </p:spTree>
    <p:extLst>
      <p:ext uri="{BB962C8B-B14F-4D97-AF65-F5344CB8AC3E}">
        <p14:creationId xmlns:p14="http://schemas.microsoft.com/office/powerpoint/2010/main" val="24080694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12577B4-B5C4-4864-9FC1-BAC999227F15}" type="datetimeFigureOut">
              <a:rPr lang="en-US" smtClean="0"/>
              <a:t>9/29/22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2EF4D8-D592-4EF2-A388-122802FECBF4}" type="slidenum">
              <a:rPr lang="en-US" smtClean="0"/>
              <a:t>‹#›</a:t>
            </a:fld>
            <a:endParaRPr lang="en-US" dirty="0"/>
          </a:p>
        </p:txBody>
      </p:sp>
    </p:spTree>
    <p:extLst>
      <p:ext uri="{BB962C8B-B14F-4D97-AF65-F5344CB8AC3E}">
        <p14:creationId xmlns:p14="http://schemas.microsoft.com/office/powerpoint/2010/main" val="13616283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12577B4-B5C4-4864-9FC1-BAC999227F15}" type="datetimeFigureOut">
              <a:rPr lang="en-US" smtClean="0"/>
              <a:t>9/29/22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2EF4D8-D592-4EF2-A388-122802FECBF4}" type="slidenum">
              <a:rPr lang="en-US" smtClean="0"/>
              <a:t>‹#›</a:t>
            </a:fld>
            <a:endParaRPr lang="en-US" dirty="0"/>
          </a:p>
        </p:txBody>
      </p:sp>
    </p:spTree>
    <p:extLst>
      <p:ext uri="{BB962C8B-B14F-4D97-AF65-F5344CB8AC3E}">
        <p14:creationId xmlns:p14="http://schemas.microsoft.com/office/powerpoint/2010/main" val="19121676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2577B4-B5C4-4864-9FC1-BAC999227F15}" type="datetimeFigureOut">
              <a:rPr lang="en-US" smtClean="0"/>
              <a:t>9/29/22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2EF4D8-D592-4EF2-A388-122802FECBF4}" type="slidenum">
              <a:rPr lang="en-US" smtClean="0"/>
              <a:t>‹#›</a:t>
            </a:fld>
            <a:endParaRPr lang="en-US" dirty="0"/>
          </a:p>
        </p:txBody>
      </p:sp>
    </p:spTree>
    <p:extLst>
      <p:ext uri="{BB962C8B-B14F-4D97-AF65-F5344CB8AC3E}">
        <p14:creationId xmlns:p14="http://schemas.microsoft.com/office/powerpoint/2010/main" val="29190239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2577B4-B5C4-4864-9FC1-BAC999227F15}" type="datetimeFigureOut">
              <a:rPr lang="en-US" smtClean="0"/>
              <a:t>9/29/22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2EF4D8-D592-4EF2-A388-122802FECBF4}" type="slidenum">
              <a:rPr lang="en-US" smtClean="0"/>
              <a:t>‹#›</a:t>
            </a:fld>
            <a:endParaRPr lang="en-US" dirty="0"/>
          </a:p>
        </p:txBody>
      </p:sp>
    </p:spTree>
    <p:extLst>
      <p:ext uri="{BB962C8B-B14F-4D97-AF65-F5344CB8AC3E}">
        <p14:creationId xmlns:p14="http://schemas.microsoft.com/office/powerpoint/2010/main" val="34474951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AD0EC-D91D-9719-F392-70C230E95CA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7C7D59B-F842-C553-A517-952F8CF291D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BEA4115-606A-C3BE-D13B-8865B8E110AE}"/>
              </a:ext>
            </a:extLst>
          </p:cNvPr>
          <p:cNvSpPr>
            <a:spLocks noGrp="1"/>
          </p:cNvSpPr>
          <p:nvPr>
            <p:ph type="dt" sz="half" idx="10"/>
          </p:nvPr>
        </p:nvSpPr>
        <p:spPr/>
        <p:txBody>
          <a:bodyPr/>
          <a:lstStyle/>
          <a:p>
            <a:fld id="{1EFF880D-6F3A-4EAE-99E8-D75177C0A50E}" type="datetimeFigureOut">
              <a:rPr lang="en-US" smtClean="0"/>
              <a:t>9/29/22</a:t>
            </a:fld>
            <a:endParaRPr lang="en-US" dirty="0"/>
          </a:p>
        </p:txBody>
      </p:sp>
      <p:sp>
        <p:nvSpPr>
          <p:cNvPr id="5" name="Footer Placeholder 4">
            <a:extLst>
              <a:ext uri="{FF2B5EF4-FFF2-40B4-BE49-F238E27FC236}">
                <a16:creationId xmlns:a16="http://schemas.microsoft.com/office/drawing/2014/main" id="{FE984DC4-D25A-9E46-1417-44C0E93BDB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7470DC5-0075-756D-FA9B-AE0ED9403294}"/>
              </a:ext>
            </a:extLst>
          </p:cNvPr>
          <p:cNvSpPr>
            <a:spLocks noGrp="1"/>
          </p:cNvSpPr>
          <p:nvPr>
            <p:ph type="sldNum" sz="quarter" idx="12"/>
          </p:nvPr>
        </p:nvSpPr>
        <p:spPr/>
        <p:txBody>
          <a:bodyPr/>
          <a:lstStyle/>
          <a:p>
            <a:fld id="{27A01518-6FF4-4E7D-8AE5-A7431BD4B9F6}" type="slidenum">
              <a:rPr lang="en-US" smtClean="0"/>
              <a:t>‹#›</a:t>
            </a:fld>
            <a:endParaRPr lang="en-US" dirty="0"/>
          </a:p>
        </p:txBody>
      </p:sp>
    </p:spTree>
    <p:extLst>
      <p:ext uri="{BB962C8B-B14F-4D97-AF65-F5344CB8AC3E}">
        <p14:creationId xmlns:p14="http://schemas.microsoft.com/office/powerpoint/2010/main" val="42410806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0F62E-938E-EBB9-77C5-3A816F3A20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D08E78-AD11-B3B9-5FA7-9D07689CB7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6DA631-3755-3FAE-53AC-67F02F41D1C5}"/>
              </a:ext>
            </a:extLst>
          </p:cNvPr>
          <p:cNvSpPr>
            <a:spLocks noGrp="1"/>
          </p:cNvSpPr>
          <p:nvPr>
            <p:ph type="dt" sz="half" idx="10"/>
          </p:nvPr>
        </p:nvSpPr>
        <p:spPr/>
        <p:txBody>
          <a:bodyPr/>
          <a:lstStyle/>
          <a:p>
            <a:fld id="{1EFF880D-6F3A-4EAE-99E8-D75177C0A50E}" type="datetimeFigureOut">
              <a:rPr lang="en-US" smtClean="0"/>
              <a:t>9/29/22</a:t>
            </a:fld>
            <a:endParaRPr lang="en-US" dirty="0"/>
          </a:p>
        </p:txBody>
      </p:sp>
      <p:sp>
        <p:nvSpPr>
          <p:cNvPr id="5" name="Footer Placeholder 4">
            <a:extLst>
              <a:ext uri="{FF2B5EF4-FFF2-40B4-BE49-F238E27FC236}">
                <a16:creationId xmlns:a16="http://schemas.microsoft.com/office/drawing/2014/main" id="{212E1D3A-B655-7936-E6C8-4BA69FFB26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CAAC3A1-2BA6-FED8-A9AF-F23B60663D51}"/>
              </a:ext>
            </a:extLst>
          </p:cNvPr>
          <p:cNvSpPr>
            <a:spLocks noGrp="1"/>
          </p:cNvSpPr>
          <p:nvPr>
            <p:ph type="sldNum" sz="quarter" idx="12"/>
          </p:nvPr>
        </p:nvSpPr>
        <p:spPr/>
        <p:txBody>
          <a:bodyPr/>
          <a:lstStyle/>
          <a:p>
            <a:fld id="{27A01518-6FF4-4E7D-8AE5-A7431BD4B9F6}" type="slidenum">
              <a:rPr lang="en-US" smtClean="0"/>
              <a:t>‹#›</a:t>
            </a:fld>
            <a:endParaRPr lang="en-US" dirty="0"/>
          </a:p>
        </p:txBody>
      </p:sp>
    </p:spTree>
    <p:extLst>
      <p:ext uri="{BB962C8B-B14F-4D97-AF65-F5344CB8AC3E}">
        <p14:creationId xmlns:p14="http://schemas.microsoft.com/office/powerpoint/2010/main" val="42715708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D983E-553D-EF73-65C7-7060E84FDCD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2EA505B-3176-CD6F-C985-AA3AF86AFDE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8DBAEF-29DA-02A5-5498-7A96D9F063DD}"/>
              </a:ext>
            </a:extLst>
          </p:cNvPr>
          <p:cNvSpPr>
            <a:spLocks noGrp="1"/>
          </p:cNvSpPr>
          <p:nvPr>
            <p:ph type="dt" sz="half" idx="10"/>
          </p:nvPr>
        </p:nvSpPr>
        <p:spPr/>
        <p:txBody>
          <a:bodyPr/>
          <a:lstStyle/>
          <a:p>
            <a:fld id="{1EFF880D-6F3A-4EAE-99E8-D75177C0A50E}" type="datetimeFigureOut">
              <a:rPr lang="en-US" smtClean="0"/>
              <a:t>9/29/22</a:t>
            </a:fld>
            <a:endParaRPr lang="en-US" dirty="0"/>
          </a:p>
        </p:txBody>
      </p:sp>
      <p:sp>
        <p:nvSpPr>
          <p:cNvPr id="5" name="Footer Placeholder 4">
            <a:extLst>
              <a:ext uri="{FF2B5EF4-FFF2-40B4-BE49-F238E27FC236}">
                <a16:creationId xmlns:a16="http://schemas.microsoft.com/office/drawing/2014/main" id="{D95D4830-0E83-C3BC-C2F8-069ABE622F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CACA6F-D903-87B5-173E-00A35D60B8EF}"/>
              </a:ext>
            </a:extLst>
          </p:cNvPr>
          <p:cNvSpPr>
            <a:spLocks noGrp="1"/>
          </p:cNvSpPr>
          <p:nvPr>
            <p:ph type="sldNum" sz="quarter" idx="12"/>
          </p:nvPr>
        </p:nvSpPr>
        <p:spPr/>
        <p:txBody>
          <a:bodyPr/>
          <a:lstStyle/>
          <a:p>
            <a:fld id="{27A01518-6FF4-4E7D-8AE5-A7431BD4B9F6}" type="slidenum">
              <a:rPr lang="en-US" smtClean="0"/>
              <a:t>‹#›</a:t>
            </a:fld>
            <a:endParaRPr lang="en-US" dirty="0"/>
          </a:p>
        </p:txBody>
      </p:sp>
    </p:spTree>
    <p:extLst>
      <p:ext uri="{BB962C8B-B14F-4D97-AF65-F5344CB8AC3E}">
        <p14:creationId xmlns:p14="http://schemas.microsoft.com/office/powerpoint/2010/main" val="27823743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79FD7-2E36-8E2C-75C0-1A00DD3909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00823D-0445-C3CB-2F32-1C457CCE584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F13714-B13F-5534-D8C0-E69F98B4390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C1D2D9-D324-598D-13E7-EE33B8FCFA8B}"/>
              </a:ext>
            </a:extLst>
          </p:cNvPr>
          <p:cNvSpPr>
            <a:spLocks noGrp="1"/>
          </p:cNvSpPr>
          <p:nvPr>
            <p:ph type="dt" sz="half" idx="10"/>
          </p:nvPr>
        </p:nvSpPr>
        <p:spPr/>
        <p:txBody>
          <a:bodyPr/>
          <a:lstStyle/>
          <a:p>
            <a:fld id="{1EFF880D-6F3A-4EAE-99E8-D75177C0A50E}" type="datetimeFigureOut">
              <a:rPr lang="en-US" smtClean="0"/>
              <a:t>9/29/22</a:t>
            </a:fld>
            <a:endParaRPr lang="en-US" dirty="0"/>
          </a:p>
        </p:txBody>
      </p:sp>
      <p:sp>
        <p:nvSpPr>
          <p:cNvPr id="6" name="Footer Placeholder 5">
            <a:extLst>
              <a:ext uri="{FF2B5EF4-FFF2-40B4-BE49-F238E27FC236}">
                <a16:creationId xmlns:a16="http://schemas.microsoft.com/office/drawing/2014/main" id="{377FCF1C-A95D-042F-1214-E74545F2982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5C5C6F4-813B-F07F-A46B-E6D38249FDD6}"/>
              </a:ext>
            </a:extLst>
          </p:cNvPr>
          <p:cNvSpPr>
            <a:spLocks noGrp="1"/>
          </p:cNvSpPr>
          <p:nvPr>
            <p:ph type="sldNum" sz="quarter" idx="12"/>
          </p:nvPr>
        </p:nvSpPr>
        <p:spPr/>
        <p:txBody>
          <a:bodyPr/>
          <a:lstStyle/>
          <a:p>
            <a:fld id="{27A01518-6FF4-4E7D-8AE5-A7431BD4B9F6}" type="slidenum">
              <a:rPr lang="en-US" smtClean="0"/>
              <a:t>‹#›</a:t>
            </a:fld>
            <a:endParaRPr lang="en-US" dirty="0"/>
          </a:p>
        </p:txBody>
      </p:sp>
    </p:spTree>
    <p:extLst>
      <p:ext uri="{BB962C8B-B14F-4D97-AF65-F5344CB8AC3E}">
        <p14:creationId xmlns:p14="http://schemas.microsoft.com/office/powerpoint/2010/main" val="29792284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64FAC-CF6F-2695-185C-112734F0A2E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EE6D5B-42A2-6F0D-F338-3A5AE668331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AFD9551-1C6E-2F7D-52C1-CFFD410D03A2}"/>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A825AC-7E04-8F9B-68FB-16169BC4E21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5DC23F0-2602-9EC9-B72F-D9F3ECBBC28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01ED60-ABF9-A960-008E-227274932EE7}"/>
              </a:ext>
            </a:extLst>
          </p:cNvPr>
          <p:cNvSpPr>
            <a:spLocks noGrp="1"/>
          </p:cNvSpPr>
          <p:nvPr>
            <p:ph type="dt" sz="half" idx="10"/>
          </p:nvPr>
        </p:nvSpPr>
        <p:spPr/>
        <p:txBody>
          <a:bodyPr/>
          <a:lstStyle/>
          <a:p>
            <a:fld id="{1EFF880D-6F3A-4EAE-99E8-D75177C0A50E}" type="datetimeFigureOut">
              <a:rPr lang="en-US" smtClean="0"/>
              <a:t>9/29/22</a:t>
            </a:fld>
            <a:endParaRPr lang="en-US" dirty="0"/>
          </a:p>
        </p:txBody>
      </p:sp>
      <p:sp>
        <p:nvSpPr>
          <p:cNvPr id="8" name="Footer Placeholder 7">
            <a:extLst>
              <a:ext uri="{FF2B5EF4-FFF2-40B4-BE49-F238E27FC236}">
                <a16:creationId xmlns:a16="http://schemas.microsoft.com/office/drawing/2014/main" id="{D7AF39E5-DA3B-7723-CC03-D0645C6485D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ABD60EC-D519-A0C7-CAB0-4DE8BEADCA5B}"/>
              </a:ext>
            </a:extLst>
          </p:cNvPr>
          <p:cNvSpPr>
            <a:spLocks noGrp="1"/>
          </p:cNvSpPr>
          <p:nvPr>
            <p:ph type="sldNum" sz="quarter" idx="12"/>
          </p:nvPr>
        </p:nvSpPr>
        <p:spPr/>
        <p:txBody>
          <a:bodyPr/>
          <a:lstStyle/>
          <a:p>
            <a:fld id="{27A01518-6FF4-4E7D-8AE5-A7431BD4B9F6}" type="slidenum">
              <a:rPr lang="en-US" smtClean="0"/>
              <a:t>‹#›</a:t>
            </a:fld>
            <a:endParaRPr lang="en-US" dirty="0"/>
          </a:p>
        </p:txBody>
      </p:sp>
    </p:spTree>
    <p:extLst>
      <p:ext uri="{BB962C8B-B14F-4D97-AF65-F5344CB8AC3E}">
        <p14:creationId xmlns:p14="http://schemas.microsoft.com/office/powerpoint/2010/main" val="22042358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33A1-19AD-7F1B-26D0-0C5D8AFD2E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701119-DCD2-4929-378E-424447531A08}"/>
              </a:ext>
            </a:extLst>
          </p:cNvPr>
          <p:cNvSpPr>
            <a:spLocks noGrp="1"/>
          </p:cNvSpPr>
          <p:nvPr>
            <p:ph type="dt" sz="half" idx="10"/>
          </p:nvPr>
        </p:nvSpPr>
        <p:spPr/>
        <p:txBody>
          <a:bodyPr/>
          <a:lstStyle/>
          <a:p>
            <a:fld id="{1EFF880D-6F3A-4EAE-99E8-D75177C0A50E}" type="datetimeFigureOut">
              <a:rPr lang="en-US" smtClean="0"/>
              <a:t>9/29/22</a:t>
            </a:fld>
            <a:endParaRPr lang="en-US" dirty="0"/>
          </a:p>
        </p:txBody>
      </p:sp>
      <p:sp>
        <p:nvSpPr>
          <p:cNvPr id="4" name="Footer Placeholder 3">
            <a:extLst>
              <a:ext uri="{FF2B5EF4-FFF2-40B4-BE49-F238E27FC236}">
                <a16:creationId xmlns:a16="http://schemas.microsoft.com/office/drawing/2014/main" id="{5D070F37-37E0-AAFF-DE6B-F1DCF8E8598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806AB74-BA68-D813-30CD-E651B4C4F8AA}"/>
              </a:ext>
            </a:extLst>
          </p:cNvPr>
          <p:cNvSpPr>
            <a:spLocks noGrp="1"/>
          </p:cNvSpPr>
          <p:nvPr>
            <p:ph type="sldNum" sz="quarter" idx="12"/>
          </p:nvPr>
        </p:nvSpPr>
        <p:spPr/>
        <p:txBody>
          <a:bodyPr/>
          <a:lstStyle/>
          <a:p>
            <a:fld id="{27A01518-6FF4-4E7D-8AE5-A7431BD4B9F6}" type="slidenum">
              <a:rPr lang="en-US" smtClean="0"/>
              <a:t>‹#›</a:t>
            </a:fld>
            <a:endParaRPr lang="en-US" dirty="0"/>
          </a:p>
        </p:txBody>
      </p:sp>
    </p:spTree>
    <p:extLst>
      <p:ext uri="{BB962C8B-B14F-4D97-AF65-F5344CB8AC3E}">
        <p14:creationId xmlns:p14="http://schemas.microsoft.com/office/powerpoint/2010/main" val="3943878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overlay-ruleShadow.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07083"/>
            <a:ext cx="9144000" cy="125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Overlay-FullBackground.jpg"/>
          <p:cNvPicPr>
            <a:picLocks noChangeAspect="1"/>
          </p:cNvPicPr>
          <p:nvPr/>
        </p:nvPicPr>
        <p:blipFill>
          <a:blip r:embed="rId3">
            <a:extLst>
              <a:ext uri="{28A0092B-C50C-407E-A947-70E740481C1C}">
                <a14:useLocalDpi xmlns:a14="http://schemas.microsoft.com/office/drawing/2010/main" val="0"/>
              </a:ext>
            </a:extLst>
          </a:blip>
          <a:srcRect t="23334"/>
          <a:stretch>
            <a:fillRect/>
          </a:stretch>
        </p:blipFill>
        <p:spPr bwMode="auto">
          <a:xfrm>
            <a:off x="0" y="1425402"/>
            <a:ext cx="9144000" cy="5432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79464" y="62754"/>
            <a:ext cx="7583488" cy="1283167"/>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79463" y="1524001"/>
            <a:ext cx="3566160" cy="838200"/>
          </a:xfrm>
        </p:spPr>
        <p:txBody>
          <a:bodyPr anchor="ctr" anchorCtr="0">
            <a:noAutofit/>
          </a:bodyPr>
          <a:lstStyle>
            <a:lvl1pPr marL="0" indent="0" algn="ctr">
              <a:spcBef>
                <a:spcPct val="0"/>
              </a:spcBef>
              <a:buNone/>
              <a:defRPr sz="28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779463" y="2393577"/>
            <a:ext cx="3566160" cy="3732585"/>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96791" y="1524001"/>
            <a:ext cx="3566160" cy="838200"/>
          </a:xfrm>
        </p:spPr>
        <p:txBody>
          <a:bodyPr anchor="ctr" anchorCtr="0">
            <a:noAutofit/>
          </a:bodyPr>
          <a:lstStyle>
            <a:lvl1pPr marL="0" indent="0" algn="ctr">
              <a:spcBef>
                <a:spcPct val="0"/>
              </a:spcBef>
              <a:buNone/>
              <a:defRPr sz="28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96791" y="2393577"/>
            <a:ext cx="3566160" cy="3732585"/>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Date Placeholder 6"/>
          <p:cNvSpPr>
            <a:spLocks noGrp="1"/>
          </p:cNvSpPr>
          <p:nvPr>
            <p:ph type="dt" sz="half" idx="10"/>
          </p:nvPr>
        </p:nvSpPr>
        <p:spPr/>
        <p:txBody>
          <a:bodyPr/>
          <a:lstStyle>
            <a:lvl1pPr>
              <a:defRPr/>
            </a:lvl1pPr>
          </a:lstStyle>
          <a:p>
            <a:pPr>
              <a:defRPr/>
            </a:pPr>
            <a:fld id="{5271FE2D-A8E0-DA44-81C2-000DAB5D8722}" type="datetimeFigureOut">
              <a:rPr lang="en-US" smtClean="0">
                <a:solidFill>
                  <a:srgbClr val="333333"/>
                </a:solidFill>
                <a:effectLst>
                  <a:outerShdw blurRad="63500" dir="2700000" algn="tl" rotWithShape="0">
                    <a:prstClr val="white">
                      <a:alpha val="40000"/>
                    </a:prstClr>
                  </a:outerShdw>
                </a:effectLst>
              </a:rPr>
              <a:pPr>
                <a:defRPr/>
              </a:pPr>
              <a:t>9/29/22</a:t>
            </a:fld>
            <a:endParaRPr lang="en-US">
              <a:solidFill>
                <a:srgbClr val="333333"/>
              </a:solidFill>
              <a:effectLst>
                <a:outerShdw blurRad="63500" dir="2700000" algn="tl" rotWithShape="0">
                  <a:prstClr val="white">
                    <a:alpha val="40000"/>
                  </a:prstClr>
                </a:outerShdw>
              </a:effectLst>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333333"/>
              </a:solidFill>
              <a:effectLst>
                <a:outerShdw blurRad="63500" dir="2700000" algn="tl" rotWithShape="0">
                  <a:prstClr val="white">
                    <a:alpha val="40000"/>
                  </a:prstClr>
                </a:outerShdw>
              </a:effectLst>
            </a:endParaRPr>
          </a:p>
        </p:txBody>
      </p:sp>
      <p:sp>
        <p:nvSpPr>
          <p:cNvPr id="11" name="Slide Number Placeholder 8"/>
          <p:cNvSpPr>
            <a:spLocks noGrp="1"/>
          </p:cNvSpPr>
          <p:nvPr>
            <p:ph type="sldNum" sz="quarter" idx="12"/>
          </p:nvPr>
        </p:nvSpPr>
        <p:spPr/>
        <p:txBody>
          <a:bodyPr/>
          <a:lstStyle>
            <a:lvl1pPr>
              <a:defRPr/>
            </a:lvl1pPr>
          </a:lstStyle>
          <a:p>
            <a:pPr>
              <a:defRPr/>
            </a:pPr>
            <a:fld id="{450B34E8-D867-4942-AF71-7C56FF87DF79}" type="slidenum">
              <a:rPr lang="en-US">
                <a:solidFill>
                  <a:srgbClr val="333333"/>
                </a:solidFill>
                <a:effectLst>
                  <a:outerShdw blurRad="63500" dir="2700000" algn="tl" rotWithShape="0">
                    <a:prstClr val="white">
                      <a:alpha val="40000"/>
                    </a:prstClr>
                  </a:outerShdw>
                </a:effectLst>
              </a:rPr>
              <a:pPr>
                <a:defRPr/>
              </a:pPr>
              <a:t>‹#›</a:t>
            </a:fld>
            <a:endParaRPr lang="en-US">
              <a:solidFill>
                <a:srgbClr val="333333"/>
              </a:solidFill>
              <a:effectLst>
                <a:outerShdw blurRad="63500" dir="2700000" algn="tl" rotWithShape="0">
                  <a:prstClr val="white">
                    <a:alpha val="40000"/>
                  </a:prstClr>
                </a:outerShdw>
              </a:effectLst>
            </a:endParaRPr>
          </a:p>
        </p:txBody>
      </p:sp>
    </p:spTree>
    <p:extLst>
      <p:ext uri="{BB962C8B-B14F-4D97-AF65-F5344CB8AC3E}">
        <p14:creationId xmlns:p14="http://schemas.microsoft.com/office/powerpoint/2010/main" val="41797636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052241-C283-822B-EF8B-6522FF3E75C6}"/>
              </a:ext>
            </a:extLst>
          </p:cNvPr>
          <p:cNvSpPr>
            <a:spLocks noGrp="1"/>
          </p:cNvSpPr>
          <p:nvPr>
            <p:ph type="dt" sz="half" idx="10"/>
          </p:nvPr>
        </p:nvSpPr>
        <p:spPr/>
        <p:txBody>
          <a:bodyPr/>
          <a:lstStyle/>
          <a:p>
            <a:fld id="{1EFF880D-6F3A-4EAE-99E8-D75177C0A50E}" type="datetimeFigureOut">
              <a:rPr lang="en-US" smtClean="0"/>
              <a:t>9/29/22</a:t>
            </a:fld>
            <a:endParaRPr lang="en-US" dirty="0"/>
          </a:p>
        </p:txBody>
      </p:sp>
      <p:sp>
        <p:nvSpPr>
          <p:cNvPr id="3" name="Footer Placeholder 2">
            <a:extLst>
              <a:ext uri="{FF2B5EF4-FFF2-40B4-BE49-F238E27FC236}">
                <a16:creationId xmlns:a16="http://schemas.microsoft.com/office/drawing/2014/main" id="{78713ECA-7DE0-447C-0EFC-E53D121A7EF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E6ED7AD-A6CD-A880-82B0-AA6506F41FE9}"/>
              </a:ext>
            </a:extLst>
          </p:cNvPr>
          <p:cNvSpPr>
            <a:spLocks noGrp="1"/>
          </p:cNvSpPr>
          <p:nvPr>
            <p:ph type="sldNum" sz="quarter" idx="12"/>
          </p:nvPr>
        </p:nvSpPr>
        <p:spPr/>
        <p:txBody>
          <a:bodyPr/>
          <a:lstStyle/>
          <a:p>
            <a:fld id="{27A01518-6FF4-4E7D-8AE5-A7431BD4B9F6}" type="slidenum">
              <a:rPr lang="en-US" smtClean="0"/>
              <a:t>‹#›</a:t>
            </a:fld>
            <a:endParaRPr lang="en-US" dirty="0"/>
          </a:p>
        </p:txBody>
      </p:sp>
    </p:spTree>
    <p:extLst>
      <p:ext uri="{BB962C8B-B14F-4D97-AF65-F5344CB8AC3E}">
        <p14:creationId xmlns:p14="http://schemas.microsoft.com/office/powerpoint/2010/main" val="6477080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E5449-59BD-709E-10D1-B752C8E9F75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8603C48-6410-92BA-08AF-971B013EB7F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BDC163-EE09-2BA9-C544-E8CCA1431F3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471C1FB-0814-6136-45FC-1C435BC96592}"/>
              </a:ext>
            </a:extLst>
          </p:cNvPr>
          <p:cNvSpPr>
            <a:spLocks noGrp="1"/>
          </p:cNvSpPr>
          <p:nvPr>
            <p:ph type="dt" sz="half" idx="10"/>
          </p:nvPr>
        </p:nvSpPr>
        <p:spPr/>
        <p:txBody>
          <a:bodyPr/>
          <a:lstStyle/>
          <a:p>
            <a:fld id="{1EFF880D-6F3A-4EAE-99E8-D75177C0A50E}" type="datetimeFigureOut">
              <a:rPr lang="en-US" smtClean="0"/>
              <a:t>9/29/22</a:t>
            </a:fld>
            <a:endParaRPr lang="en-US" dirty="0"/>
          </a:p>
        </p:txBody>
      </p:sp>
      <p:sp>
        <p:nvSpPr>
          <p:cNvPr id="6" name="Footer Placeholder 5">
            <a:extLst>
              <a:ext uri="{FF2B5EF4-FFF2-40B4-BE49-F238E27FC236}">
                <a16:creationId xmlns:a16="http://schemas.microsoft.com/office/drawing/2014/main" id="{C3B4DEA1-1A9B-AF7B-B8A5-E0293CF731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F5D92CC-3073-4B06-1B5A-6E98E5B44FAF}"/>
              </a:ext>
            </a:extLst>
          </p:cNvPr>
          <p:cNvSpPr>
            <a:spLocks noGrp="1"/>
          </p:cNvSpPr>
          <p:nvPr>
            <p:ph type="sldNum" sz="quarter" idx="12"/>
          </p:nvPr>
        </p:nvSpPr>
        <p:spPr/>
        <p:txBody>
          <a:bodyPr/>
          <a:lstStyle/>
          <a:p>
            <a:fld id="{27A01518-6FF4-4E7D-8AE5-A7431BD4B9F6}" type="slidenum">
              <a:rPr lang="en-US" smtClean="0"/>
              <a:t>‹#›</a:t>
            </a:fld>
            <a:endParaRPr lang="en-US" dirty="0"/>
          </a:p>
        </p:txBody>
      </p:sp>
    </p:spTree>
    <p:extLst>
      <p:ext uri="{BB962C8B-B14F-4D97-AF65-F5344CB8AC3E}">
        <p14:creationId xmlns:p14="http://schemas.microsoft.com/office/powerpoint/2010/main" val="28239567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D376A-8B4A-291D-445F-E3A5D34BFCB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C9F5575-4AAD-E319-2E20-536F78738AF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CFF0AB5A-EE91-AF0B-C1F8-FC794CA64BB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965CADE-5C3D-17F6-1983-78C01EE772C4}"/>
              </a:ext>
            </a:extLst>
          </p:cNvPr>
          <p:cNvSpPr>
            <a:spLocks noGrp="1"/>
          </p:cNvSpPr>
          <p:nvPr>
            <p:ph type="dt" sz="half" idx="10"/>
          </p:nvPr>
        </p:nvSpPr>
        <p:spPr/>
        <p:txBody>
          <a:bodyPr/>
          <a:lstStyle/>
          <a:p>
            <a:fld id="{1EFF880D-6F3A-4EAE-99E8-D75177C0A50E}" type="datetimeFigureOut">
              <a:rPr lang="en-US" smtClean="0"/>
              <a:t>9/29/22</a:t>
            </a:fld>
            <a:endParaRPr lang="en-US" dirty="0"/>
          </a:p>
        </p:txBody>
      </p:sp>
      <p:sp>
        <p:nvSpPr>
          <p:cNvPr id="6" name="Footer Placeholder 5">
            <a:extLst>
              <a:ext uri="{FF2B5EF4-FFF2-40B4-BE49-F238E27FC236}">
                <a16:creationId xmlns:a16="http://schemas.microsoft.com/office/drawing/2014/main" id="{ADB39AC0-634B-5414-63CE-66CDE076028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2B42E3E-6DED-C8A0-9DD5-92EE4D17EF1B}"/>
              </a:ext>
            </a:extLst>
          </p:cNvPr>
          <p:cNvSpPr>
            <a:spLocks noGrp="1"/>
          </p:cNvSpPr>
          <p:nvPr>
            <p:ph type="sldNum" sz="quarter" idx="12"/>
          </p:nvPr>
        </p:nvSpPr>
        <p:spPr/>
        <p:txBody>
          <a:bodyPr/>
          <a:lstStyle/>
          <a:p>
            <a:fld id="{27A01518-6FF4-4E7D-8AE5-A7431BD4B9F6}" type="slidenum">
              <a:rPr lang="en-US" smtClean="0"/>
              <a:t>‹#›</a:t>
            </a:fld>
            <a:endParaRPr lang="en-US" dirty="0"/>
          </a:p>
        </p:txBody>
      </p:sp>
    </p:spTree>
    <p:extLst>
      <p:ext uri="{BB962C8B-B14F-4D97-AF65-F5344CB8AC3E}">
        <p14:creationId xmlns:p14="http://schemas.microsoft.com/office/powerpoint/2010/main" val="28353519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856C-95A8-765E-0398-B2B4A88BCA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0A492F-6E51-C7A1-5ADD-CE871DD072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346C8C-1D48-1194-A9ED-8A53933615C6}"/>
              </a:ext>
            </a:extLst>
          </p:cNvPr>
          <p:cNvSpPr>
            <a:spLocks noGrp="1"/>
          </p:cNvSpPr>
          <p:nvPr>
            <p:ph type="dt" sz="half" idx="10"/>
          </p:nvPr>
        </p:nvSpPr>
        <p:spPr/>
        <p:txBody>
          <a:bodyPr/>
          <a:lstStyle/>
          <a:p>
            <a:fld id="{1EFF880D-6F3A-4EAE-99E8-D75177C0A50E}" type="datetimeFigureOut">
              <a:rPr lang="en-US" smtClean="0"/>
              <a:t>9/29/22</a:t>
            </a:fld>
            <a:endParaRPr lang="en-US" dirty="0"/>
          </a:p>
        </p:txBody>
      </p:sp>
      <p:sp>
        <p:nvSpPr>
          <p:cNvPr id="5" name="Footer Placeholder 4">
            <a:extLst>
              <a:ext uri="{FF2B5EF4-FFF2-40B4-BE49-F238E27FC236}">
                <a16:creationId xmlns:a16="http://schemas.microsoft.com/office/drawing/2014/main" id="{79119994-E6C4-1E27-ED0A-9C7BDEF2043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C5E6378-40F7-254A-C9A3-D21EA85A03DC}"/>
              </a:ext>
            </a:extLst>
          </p:cNvPr>
          <p:cNvSpPr>
            <a:spLocks noGrp="1"/>
          </p:cNvSpPr>
          <p:nvPr>
            <p:ph type="sldNum" sz="quarter" idx="12"/>
          </p:nvPr>
        </p:nvSpPr>
        <p:spPr/>
        <p:txBody>
          <a:bodyPr/>
          <a:lstStyle/>
          <a:p>
            <a:fld id="{27A01518-6FF4-4E7D-8AE5-A7431BD4B9F6}" type="slidenum">
              <a:rPr lang="en-US" smtClean="0"/>
              <a:t>‹#›</a:t>
            </a:fld>
            <a:endParaRPr lang="en-US" dirty="0"/>
          </a:p>
        </p:txBody>
      </p:sp>
    </p:spTree>
    <p:extLst>
      <p:ext uri="{BB962C8B-B14F-4D97-AF65-F5344CB8AC3E}">
        <p14:creationId xmlns:p14="http://schemas.microsoft.com/office/powerpoint/2010/main" val="3197462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2F66B8-E691-CE8A-AD2B-B01D1CFB800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313152-EF83-6EB7-0EB1-5AA238C77B8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848A28-0145-89AF-4132-D62F519DF170}"/>
              </a:ext>
            </a:extLst>
          </p:cNvPr>
          <p:cNvSpPr>
            <a:spLocks noGrp="1"/>
          </p:cNvSpPr>
          <p:nvPr>
            <p:ph type="dt" sz="half" idx="10"/>
          </p:nvPr>
        </p:nvSpPr>
        <p:spPr/>
        <p:txBody>
          <a:bodyPr/>
          <a:lstStyle/>
          <a:p>
            <a:fld id="{1EFF880D-6F3A-4EAE-99E8-D75177C0A50E}" type="datetimeFigureOut">
              <a:rPr lang="en-US" smtClean="0"/>
              <a:t>9/29/22</a:t>
            </a:fld>
            <a:endParaRPr lang="en-US" dirty="0"/>
          </a:p>
        </p:txBody>
      </p:sp>
      <p:sp>
        <p:nvSpPr>
          <p:cNvPr id="5" name="Footer Placeholder 4">
            <a:extLst>
              <a:ext uri="{FF2B5EF4-FFF2-40B4-BE49-F238E27FC236}">
                <a16:creationId xmlns:a16="http://schemas.microsoft.com/office/drawing/2014/main" id="{E2588910-C6CF-F476-CCD7-57E22857513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537D2FA-553D-EC71-1DBC-43A4611FBD28}"/>
              </a:ext>
            </a:extLst>
          </p:cNvPr>
          <p:cNvSpPr>
            <a:spLocks noGrp="1"/>
          </p:cNvSpPr>
          <p:nvPr>
            <p:ph type="sldNum" sz="quarter" idx="12"/>
          </p:nvPr>
        </p:nvSpPr>
        <p:spPr/>
        <p:txBody>
          <a:bodyPr/>
          <a:lstStyle/>
          <a:p>
            <a:fld id="{27A01518-6FF4-4E7D-8AE5-A7431BD4B9F6}" type="slidenum">
              <a:rPr lang="en-US" smtClean="0"/>
              <a:t>‹#›</a:t>
            </a:fld>
            <a:endParaRPr lang="en-US" dirty="0"/>
          </a:p>
        </p:txBody>
      </p:sp>
    </p:spTree>
    <p:extLst>
      <p:ext uri="{BB962C8B-B14F-4D97-AF65-F5344CB8AC3E}">
        <p14:creationId xmlns:p14="http://schemas.microsoft.com/office/powerpoint/2010/main" val="2729392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descr="overlay-ruleShadow.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07083"/>
            <a:ext cx="9144000" cy="125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7" descr="Overlay-FullBackground.jpg"/>
          <p:cNvPicPr>
            <a:picLocks noChangeAspect="1"/>
          </p:cNvPicPr>
          <p:nvPr/>
        </p:nvPicPr>
        <p:blipFill>
          <a:blip r:embed="rId3">
            <a:extLst>
              <a:ext uri="{28A0092B-C50C-407E-A947-70E740481C1C}">
                <a14:useLocalDpi xmlns:a14="http://schemas.microsoft.com/office/drawing/2010/main" val="0"/>
              </a:ext>
            </a:extLst>
          </a:blip>
          <a:srcRect t="21046"/>
          <a:stretch>
            <a:fillRect/>
          </a:stretch>
        </p:blipFill>
        <p:spPr bwMode="auto">
          <a:xfrm>
            <a:off x="0" y="1447726"/>
            <a:ext cx="9144000" cy="5414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a:p>
        </p:txBody>
      </p:sp>
      <p:sp>
        <p:nvSpPr>
          <p:cNvPr id="5" name="Date Placeholder 2"/>
          <p:cNvSpPr>
            <a:spLocks noGrp="1"/>
          </p:cNvSpPr>
          <p:nvPr>
            <p:ph type="dt" sz="half" idx="10"/>
          </p:nvPr>
        </p:nvSpPr>
        <p:spPr/>
        <p:txBody>
          <a:bodyPr/>
          <a:lstStyle>
            <a:lvl1pPr>
              <a:defRPr/>
            </a:lvl1pPr>
          </a:lstStyle>
          <a:p>
            <a:pPr>
              <a:defRPr/>
            </a:pPr>
            <a:fld id="{EC4216E1-B28E-F543-B928-21BD0380C8B5}" type="datetimeFigureOut">
              <a:rPr lang="en-US" smtClean="0">
                <a:solidFill>
                  <a:srgbClr val="333333"/>
                </a:solidFill>
                <a:effectLst>
                  <a:outerShdw blurRad="63500" dir="2700000" algn="tl" rotWithShape="0">
                    <a:prstClr val="white">
                      <a:alpha val="40000"/>
                    </a:prstClr>
                  </a:outerShdw>
                </a:effectLst>
              </a:rPr>
              <a:pPr>
                <a:defRPr/>
              </a:pPr>
              <a:t>9/29/22</a:t>
            </a:fld>
            <a:endParaRPr lang="en-US">
              <a:solidFill>
                <a:srgbClr val="333333"/>
              </a:solidFill>
              <a:effectLst>
                <a:outerShdw blurRad="63500" dir="2700000" algn="tl" rotWithShape="0">
                  <a:prstClr val="white">
                    <a:alpha val="40000"/>
                  </a:prstClr>
                </a:outerShdw>
              </a:effectLst>
            </a:endParaRPr>
          </a:p>
        </p:txBody>
      </p:sp>
      <p:sp>
        <p:nvSpPr>
          <p:cNvPr id="6" name="Footer Placeholder 3"/>
          <p:cNvSpPr>
            <a:spLocks noGrp="1"/>
          </p:cNvSpPr>
          <p:nvPr>
            <p:ph type="ftr" sz="quarter" idx="11"/>
          </p:nvPr>
        </p:nvSpPr>
        <p:spPr/>
        <p:txBody>
          <a:bodyPr/>
          <a:lstStyle>
            <a:lvl1pPr>
              <a:defRPr/>
            </a:lvl1pPr>
          </a:lstStyle>
          <a:p>
            <a:pPr>
              <a:defRPr/>
            </a:pPr>
            <a:endParaRPr lang="en-US">
              <a:solidFill>
                <a:srgbClr val="333333"/>
              </a:solidFill>
              <a:effectLst>
                <a:outerShdw blurRad="63500" dir="2700000" algn="tl" rotWithShape="0">
                  <a:prstClr val="white">
                    <a:alpha val="40000"/>
                  </a:prstClr>
                </a:outerShdw>
              </a:effectLst>
            </a:endParaRPr>
          </a:p>
        </p:txBody>
      </p:sp>
      <p:sp>
        <p:nvSpPr>
          <p:cNvPr id="7" name="Slide Number Placeholder 4"/>
          <p:cNvSpPr>
            <a:spLocks noGrp="1"/>
          </p:cNvSpPr>
          <p:nvPr>
            <p:ph type="sldNum" sz="quarter" idx="12"/>
          </p:nvPr>
        </p:nvSpPr>
        <p:spPr/>
        <p:txBody>
          <a:bodyPr/>
          <a:lstStyle>
            <a:lvl1pPr>
              <a:defRPr/>
            </a:lvl1pPr>
          </a:lstStyle>
          <a:p>
            <a:pPr>
              <a:defRPr/>
            </a:pPr>
            <a:fld id="{1E013874-6131-364D-95F7-44A86745C1B9}" type="slidenum">
              <a:rPr lang="en-US">
                <a:solidFill>
                  <a:srgbClr val="333333"/>
                </a:solidFill>
                <a:effectLst>
                  <a:outerShdw blurRad="63500" dir="2700000" algn="tl" rotWithShape="0">
                    <a:prstClr val="white">
                      <a:alpha val="40000"/>
                    </a:prstClr>
                  </a:outerShdw>
                </a:effectLst>
              </a:rPr>
              <a:pPr>
                <a:defRPr/>
              </a:pPr>
              <a:t>‹#›</a:t>
            </a:fld>
            <a:endParaRPr lang="en-US">
              <a:solidFill>
                <a:srgbClr val="333333"/>
              </a:solidFill>
              <a:effectLst>
                <a:outerShdw blurRad="63500" dir="2700000" algn="tl" rotWithShape="0">
                  <a:prstClr val="white">
                    <a:alpha val="40000"/>
                  </a:prstClr>
                </a:outerShdw>
              </a:effectLst>
            </a:endParaRPr>
          </a:p>
        </p:txBody>
      </p:sp>
    </p:spTree>
    <p:extLst>
      <p:ext uri="{BB962C8B-B14F-4D97-AF65-F5344CB8AC3E}">
        <p14:creationId xmlns:p14="http://schemas.microsoft.com/office/powerpoint/2010/main" val="3081691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Overlay-Full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49" y="1339453"/>
            <a:ext cx="9144001" cy="5518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fld id="{A636D9E0-4172-0246-A953-F010AA22870A}" type="datetimeFigureOut">
              <a:rPr lang="en-US" smtClean="0">
                <a:solidFill>
                  <a:srgbClr val="333333"/>
                </a:solidFill>
                <a:effectLst>
                  <a:outerShdw blurRad="63500" dir="2700000" algn="tl" rotWithShape="0">
                    <a:prstClr val="white">
                      <a:alpha val="40000"/>
                    </a:prstClr>
                  </a:outerShdw>
                </a:effectLst>
              </a:rPr>
              <a:pPr>
                <a:defRPr/>
              </a:pPr>
              <a:t>9/29/22</a:t>
            </a:fld>
            <a:endParaRPr lang="en-US">
              <a:solidFill>
                <a:srgbClr val="333333"/>
              </a:solidFill>
              <a:effectLst>
                <a:outerShdw blurRad="63500" dir="2700000" algn="tl" rotWithShape="0">
                  <a:prstClr val="white">
                    <a:alpha val="40000"/>
                  </a:prstClr>
                </a:outerShdw>
              </a:effectLst>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333333"/>
              </a:solidFill>
              <a:effectLst>
                <a:outerShdw blurRad="63500" dir="2700000" algn="tl" rotWithShape="0">
                  <a:prstClr val="white">
                    <a:alpha val="40000"/>
                  </a:prstClr>
                </a:outerShdw>
              </a:effectLst>
            </a:endParaRPr>
          </a:p>
        </p:txBody>
      </p:sp>
      <p:sp>
        <p:nvSpPr>
          <p:cNvPr id="5" name="Slide Number Placeholder 3"/>
          <p:cNvSpPr>
            <a:spLocks noGrp="1"/>
          </p:cNvSpPr>
          <p:nvPr>
            <p:ph type="sldNum" sz="quarter" idx="12"/>
          </p:nvPr>
        </p:nvSpPr>
        <p:spPr/>
        <p:txBody>
          <a:bodyPr/>
          <a:lstStyle>
            <a:lvl1pPr>
              <a:defRPr/>
            </a:lvl1pPr>
          </a:lstStyle>
          <a:p>
            <a:pPr>
              <a:defRPr/>
            </a:pPr>
            <a:fld id="{2D381687-0EDE-7544-9D53-CAE13F4545C6}" type="slidenum">
              <a:rPr lang="en-US">
                <a:solidFill>
                  <a:srgbClr val="333333"/>
                </a:solidFill>
                <a:effectLst>
                  <a:outerShdw blurRad="63500" dir="2700000" algn="tl" rotWithShape="0">
                    <a:prstClr val="white">
                      <a:alpha val="40000"/>
                    </a:prstClr>
                  </a:outerShdw>
                </a:effectLst>
              </a:rPr>
              <a:pPr>
                <a:defRPr/>
              </a:pPr>
              <a:t>‹#›</a:t>
            </a:fld>
            <a:endParaRPr lang="en-US">
              <a:solidFill>
                <a:srgbClr val="333333"/>
              </a:solidFill>
              <a:effectLst>
                <a:outerShdw blurRad="63500" dir="2700000" algn="tl" rotWithShape="0">
                  <a:prstClr val="white">
                    <a:alpha val="40000"/>
                  </a:prstClr>
                </a:outerShdw>
              </a:effectLst>
            </a:endParaRPr>
          </a:p>
        </p:txBody>
      </p:sp>
    </p:spTree>
    <p:extLst>
      <p:ext uri="{BB962C8B-B14F-4D97-AF65-F5344CB8AC3E}">
        <p14:creationId xmlns:p14="http://schemas.microsoft.com/office/powerpoint/2010/main" val="1286349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descr="Overlay-FullBackground.jpg"/>
          <p:cNvPicPr>
            <a:picLocks noChangeAspect="1"/>
          </p:cNvPicPr>
          <p:nvPr/>
        </p:nvPicPr>
        <p:blipFill>
          <a:blip r:embed="rId2">
            <a:extLst>
              <a:ext uri="{28A0092B-C50C-407E-A947-70E740481C1C}">
                <a14:useLocalDpi xmlns:a14="http://schemas.microsoft.com/office/drawing/2010/main" val="0"/>
              </a:ext>
            </a:extLst>
          </a:blip>
          <a:srcRect l="50000"/>
          <a:stretch>
            <a:fillRect/>
          </a:stretch>
        </p:blipFill>
        <p:spPr bwMode="auto">
          <a:xfrm>
            <a:off x="4572000" y="4465"/>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7" descr="overlay-ruleShadow.png"/>
          <p:cNvPicPr>
            <a:picLocks noChangeAspect="1"/>
          </p:cNvPicPr>
          <p:nvPr/>
        </p:nvPicPr>
        <p:blipFill>
          <a:blip r:embed="rId3">
            <a:extLst>
              <a:ext uri="{28A0092B-C50C-407E-A947-70E740481C1C}">
                <a14:useLocalDpi xmlns:a14="http://schemas.microsoft.com/office/drawing/2010/main" val="0"/>
              </a:ext>
            </a:extLst>
          </a:blip>
          <a:srcRect r="25031"/>
          <a:stretch>
            <a:fillRect/>
          </a:stretch>
        </p:blipFill>
        <p:spPr bwMode="auto">
          <a:xfrm rot="16200000">
            <a:off x="1086631" y="3364818"/>
            <a:ext cx="6854652" cy="125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01753" y="273050"/>
            <a:ext cx="3962400" cy="1690221"/>
          </a:xfrm>
        </p:spPr>
        <p:txBody>
          <a:bodyPr anchor="b" anchorCtr="0"/>
          <a:lstStyle>
            <a:lvl1pPr marL="0" algn="ctr" defTabSz="914353"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4866401" y="273051"/>
            <a:ext cx="3959352" cy="5853113"/>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301753" y="1975105"/>
            <a:ext cx="3962400" cy="3200401"/>
          </a:xfrm>
          <a:effectLst>
            <a:outerShdw blurRad="50800" dist="38100" dir="2700000" algn="tl" rotWithShape="0">
              <a:prstClr val="black">
                <a:alpha val="40000"/>
              </a:prstClr>
            </a:outerShdw>
          </a:effectLst>
        </p:spPr>
        <p:txBody>
          <a:bodyPr anchor="t" anchorCtr="0"/>
          <a:lstStyle>
            <a:lvl1pPr marL="0" indent="0" algn="ctr" defTabSz="914353" rtl="0" eaLnBrk="1" latinLnBrk="0" hangingPunct="1">
              <a:lnSpc>
                <a:spcPct val="110000"/>
              </a:lnSpc>
              <a:spcBef>
                <a:spcPts val="600"/>
              </a:spcBef>
              <a:buNone/>
              <a:defRPr sz="1800" kern="1200">
                <a:solidFill>
                  <a:schemeClr val="tx1"/>
                </a:solidFill>
                <a:effectLst>
                  <a:outerShdw blurRad="38100" dist="12700" dir="2700000" algn="tl" rotWithShape="0">
                    <a:prstClr val="black">
                      <a:alpha val="60000"/>
                    </a:prstClr>
                  </a:outerShdw>
                </a:effectLst>
                <a:latin typeface="+mn-lt"/>
                <a:ea typeface="+mn-ea"/>
                <a:cs typeface="+mn-cs"/>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7" name="Date Placeholder 4"/>
          <p:cNvSpPr>
            <a:spLocks noGrp="1"/>
          </p:cNvSpPr>
          <p:nvPr>
            <p:ph type="dt" sz="half" idx="10"/>
          </p:nvPr>
        </p:nvSpPr>
        <p:spPr>
          <a:xfrm>
            <a:off x="2666628" y="6356821"/>
            <a:ext cx="1622971" cy="365001"/>
          </a:xfrm>
          <a:effectLst>
            <a:outerShdw blurRad="50800" dist="38100" dir="2700000" algn="tl" rotWithShape="0">
              <a:prstClr val="black">
                <a:alpha val="40000"/>
              </a:prstClr>
            </a:outerShdw>
          </a:effectLst>
        </p:spPr>
        <p:txBody>
          <a:bodyPr/>
          <a:lstStyle>
            <a:lvl1pPr marL="0" algn="r" defTabSz="914353"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pPr>
              <a:defRPr/>
            </a:pPr>
            <a:fld id="{EF0B446B-5E23-E147-B89E-860D539F2C4C}" type="datetimeFigureOut">
              <a:rPr lang="en-US" smtClean="0">
                <a:solidFill>
                  <a:prstClr val="white"/>
                </a:solidFill>
                <a:latin typeface="Candara"/>
              </a:rPr>
              <a:pPr>
                <a:defRPr/>
              </a:pPr>
              <a:t>9/29/22</a:t>
            </a:fld>
            <a:endParaRPr lang="en-US">
              <a:solidFill>
                <a:prstClr val="white"/>
              </a:solidFill>
              <a:latin typeface="Candara"/>
            </a:endParaRPr>
          </a:p>
        </p:txBody>
      </p:sp>
      <p:sp>
        <p:nvSpPr>
          <p:cNvPr id="8" name="Footer Placeholder 5"/>
          <p:cNvSpPr>
            <a:spLocks noGrp="1"/>
          </p:cNvSpPr>
          <p:nvPr>
            <p:ph type="ftr" sz="quarter" idx="11"/>
          </p:nvPr>
        </p:nvSpPr>
        <p:spPr>
          <a:xfrm>
            <a:off x="242219" y="6356821"/>
            <a:ext cx="1890861" cy="365001"/>
          </a:xfrm>
          <a:effectLst>
            <a:outerShdw blurRad="50800" dist="38100" dir="2700000" algn="tl" rotWithShape="0">
              <a:prstClr val="black">
                <a:alpha val="40000"/>
              </a:prstClr>
            </a:outerShdw>
          </a:effectLst>
        </p:spPr>
        <p:txBody>
          <a:bodyPr/>
          <a:lstStyle>
            <a:lvl1pPr marL="0" algn="l" defTabSz="914353"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pPr>
              <a:defRPr/>
            </a:pPr>
            <a:endParaRPr lang="en-US">
              <a:solidFill>
                <a:prstClr val="white"/>
              </a:solidFill>
              <a:latin typeface="Candara"/>
            </a:endParaRPr>
          </a:p>
        </p:txBody>
      </p:sp>
      <p:sp>
        <p:nvSpPr>
          <p:cNvPr id="9" name="Slide Number Placeholder 6"/>
          <p:cNvSpPr>
            <a:spLocks noGrp="1"/>
          </p:cNvSpPr>
          <p:nvPr>
            <p:ph type="sldNum" sz="quarter" idx="12"/>
          </p:nvPr>
        </p:nvSpPr>
        <p:spPr>
          <a:xfrm>
            <a:off x="1893094" y="5748486"/>
            <a:ext cx="761256" cy="575965"/>
          </a:xfrm>
        </p:spPr>
        <p:txBody>
          <a:bodyPr>
            <a:noAutofit/>
          </a:bodyPr>
          <a:lstStyle>
            <a:lvl1pPr marL="0" algn="ctr" defTabSz="914353"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pPr>
              <a:defRPr/>
            </a:pPr>
            <a:fld id="{7877C96A-A720-E44D-9794-7AD316B42C13}" type="slidenum">
              <a:rPr lang="en-US">
                <a:solidFill>
                  <a:prstClr val="white"/>
                </a:solidFill>
                <a:latin typeface="Candara"/>
              </a:rPr>
              <a:pPr>
                <a:defRPr/>
              </a:pPr>
              <a:t>‹#›</a:t>
            </a:fld>
            <a:endParaRPr lang="en-US">
              <a:solidFill>
                <a:prstClr val="white"/>
              </a:solidFill>
              <a:latin typeface="Candara"/>
            </a:endParaRPr>
          </a:p>
        </p:txBody>
      </p:sp>
    </p:spTree>
    <p:extLst>
      <p:ext uri="{BB962C8B-B14F-4D97-AF65-F5344CB8AC3E}">
        <p14:creationId xmlns:p14="http://schemas.microsoft.com/office/powerpoint/2010/main" val="1952796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theme" Target="../theme/theme2.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3.xml"/><Relationship Id="rId7"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9116" y="62508"/>
            <a:ext cx="7583537" cy="1283643"/>
          </a:xfrm>
          <a:prstGeom prst="rect">
            <a:avLst/>
          </a:prstGeom>
        </p:spPr>
        <p:txBody>
          <a:bodyPr vert="horz" lIns="91435" tIns="45718" rIns="91435" bIns="45718" rtlCol="0" anchor="ctr">
            <a:noAutofit/>
          </a:bodyPr>
          <a:lstStyle/>
          <a:p>
            <a:r>
              <a:rPr lang="en-US"/>
              <a:t>Click to edit Master title style</a:t>
            </a:r>
            <a:endParaRPr/>
          </a:p>
        </p:txBody>
      </p:sp>
      <p:sp>
        <p:nvSpPr>
          <p:cNvPr id="3" name="Text Placeholder 2"/>
          <p:cNvSpPr>
            <a:spLocks noGrp="1"/>
          </p:cNvSpPr>
          <p:nvPr>
            <p:ph type="body" idx="1"/>
          </p:nvPr>
        </p:nvSpPr>
        <p:spPr>
          <a:xfrm>
            <a:off x="779116" y="1828354"/>
            <a:ext cx="7583537" cy="4297412"/>
          </a:xfrm>
          <a:prstGeom prst="rect">
            <a:avLst/>
          </a:prstGeom>
        </p:spPr>
        <p:txBody>
          <a:bodyPr vert="horz" lIns="91435" tIns="45718" rIns="91435"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732985" y="6356821"/>
            <a:ext cx="2133079" cy="365001"/>
          </a:xfrm>
          <a:prstGeom prst="rect">
            <a:avLst/>
          </a:prstGeom>
        </p:spPr>
        <p:txBody>
          <a:bodyPr vert="horz" lIns="91435" tIns="45718" rIns="91435" bIns="45718" rtlCol="0" anchor="ctr"/>
          <a:lstStyle>
            <a:lvl1pPr algn="r">
              <a:defRPr sz="1200">
                <a:solidFill>
                  <a:schemeClr val="bg2"/>
                </a:solidFill>
                <a:effectLst>
                  <a:outerShdw blurRad="63500" dir="2700000" algn="tl" rotWithShape="0">
                    <a:schemeClr val="tx1">
                      <a:alpha val="40000"/>
                    </a:schemeClr>
                  </a:outerShdw>
                </a:effectLst>
              </a:defRPr>
            </a:lvl1pPr>
          </a:lstStyle>
          <a:p>
            <a:pPr defTabSz="914400" fontAlgn="base">
              <a:spcBef>
                <a:spcPct val="0"/>
              </a:spcBef>
              <a:spcAft>
                <a:spcPct val="0"/>
              </a:spcAft>
              <a:defRPr/>
            </a:pPr>
            <a:fld id="{708E656F-1727-DF44-94FB-AF66191657A1}" type="datetimeFigureOut">
              <a:rPr lang="en-US" smtClean="0">
                <a:solidFill>
                  <a:srgbClr val="333333"/>
                </a:solidFill>
                <a:effectLst>
                  <a:outerShdw blurRad="63500" dir="2700000" algn="tl" rotWithShape="0">
                    <a:prstClr val="white">
                      <a:alpha val="40000"/>
                    </a:prstClr>
                  </a:outerShdw>
                </a:effectLst>
                <a:latin typeface="Gill Sans" charset="0"/>
                <a:ea typeface="ヒラギノ角ゴ ProN W3" charset="0"/>
                <a:cs typeface="ヒラギノ角ゴ ProN W3" charset="0"/>
                <a:sym typeface="Gill Sans" charset="0"/>
              </a:rPr>
              <a:pPr defTabSz="914400" fontAlgn="base">
                <a:spcBef>
                  <a:spcPct val="0"/>
                </a:spcBef>
                <a:spcAft>
                  <a:spcPct val="0"/>
                </a:spcAft>
                <a:defRPr/>
              </a:pPr>
              <a:t>9/29/22</a:t>
            </a:fld>
            <a:endParaRPr lang="en-US">
              <a:solidFill>
                <a:srgbClr val="333333"/>
              </a:solidFill>
              <a:effectLst>
                <a:outerShdw blurRad="63500" dir="2700000" algn="tl" rotWithShape="0">
                  <a:prstClr val="white">
                    <a:alpha val="40000"/>
                  </a:prstClr>
                </a:outerShdw>
              </a:effectLst>
              <a:latin typeface="Gill Sans" charset="0"/>
              <a:ea typeface="ヒラギノ角ゴ ProN W3" charset="0"/>
              <a:cs typeface="ヒラギノ角ゴ ProN W3" charset="0"/>
              <a:sym typeface="Gill Sans" charset="0"/>
            </a:endParaRPr>
          </a:p>
        </p:txBody>
      </p:sp>
      <p:sp>
        <p:nvSpPr>
          <p:cNvPr id="5" name="Footer Placeholder 4"/>
          <p:cNvSpPr>
            <a:spLocks noGrp="1"/>
          </p:cNvSpPr>
          <p:nvPr>
            <p:ph type="ftr" sz="quarter" idx="3"/>
          </p:nvPr>
        </p:nvSpPr>
        <p:spPr>
          <a:xfrm>
            <a:off x="242219" y="6356821"/>
            <a:ext cx="2895451" cy="365001"/>
          </a:xfrm>
          <a:prstGeom prst="rect">
            <a:avLst/>
          </a:prstGeom>
        </p:spPr>
        <p:txBody>
          <a:bodyPr vert="horz" lIns="91435" tIns="45718" rIns="91435" bIns="45718" rtlCol="0" anchor="ctr"/>
          <a:lstStyle>
            <a:lvl1pPr algn="l">
              <a:defRPr sz="1200">
                <a:solidFill>
                  <a:schemeClr val="bg2"/>
                </a:solidFill>
                <a:effectLst>
                  <a:outerShdw blurRad="63500" dir="2700000" algn="tl" rotWithShape="0">
                    <a:schemeClr val="tx1">
                      <a:alpha val="40000"/>
                    </a:schemeClr>
                  </a:outerShdw>
                </a:effectLst>
              </a:defRPr>
            </a:lvl1pPr>
          </a:lstStyle>
          <a:p>
            <a:pPr defTabSz="914400" fontAlgn="base">
              <a:spcBef>
                <a:spcPct val="0"/>
              </a:spcBef>
              <a:spcAft>
                <a:spcPct val="0"/>
              </a:spcAft>
              <a:defRPr/>
            </a:pPr>
            <a:endParaRPr lang="en-US">
              <a:solidFill>
                <a:srgbClr val="333333"/>
              </a:solidFill>
              <a:effectLst>
                <a:outerShdw blurRad="63500" dir="2700000" algn="tl" rotWithShape="0">
                  <a:prstClr val="white">
                    <a:alpha val="40000"/>
                  </a:prstClr>
                </a:outerShdw>
              </a:effectLst>
              <a:latin typeface="Gill Sans" charset="0"/>
              <a:ea typeface="ヒラギノ角ゴ ProN W3" charset="0"/>
              <a:cs typeface="ヒラギノ角ゴ ProN W3" charset="0"/>
              <a:sym typeface="Gill Sans" charset="0"/>
            </a:endParaRPr>
          </a:p>
        </p:txBody>
      </p:sp>
      <p:sp>
        <p:nvSpPr>
          <p:cNvPr id="6" name="Slide Number Placeholder 5"/>
          <p:cNvSpPr>
            <a:spLocks noGrp="1"/>
          </p:cNvSpPr>
          <p:nvPr>
            <p:ph type="sldNum" sz="quarter" idx="4"/>
          </p:nvPr>
        </p:nvSpPr>
        <p:spPr>
          <a:xfrm>
            <a:off x="4267275" y="6356821"/>
            <a:ext cx="609451" cy="365001"/>
          </a:xfrm>
          <a:prstGeom prst="rect">
            <a:avLst/>
          </a:prstGeom>
        </p:spPr>
        <p:txBody>
          <a:bodyPr vert="horz" lIns="91435" tIns="45718" rIns="91435" bIns="45718" rtlCol="0" anchor="ctr"/>
          <a:lstStyle>
            <a:lvl1pPr algn="ctr">
              <a:defRPr sz="1200">
                <a:solidFill>
                  <a:schemeClr val="bg2"/>
                </a:solidFill>
                <a:effectLst>
                  <a:outerShdw blurRad="63500" dir="2700000" algn="tl" rotWithShape="0">
                    <a:schemeClr val="tx1">
                      <a:alpha val="40000"/>
                    </a:schemeClr>
                  </a:outerShdw>
                </a:effectLst>
              </a:defRPr>
            </a:lvl1pPr>
          </a:lstStyle>
          <a:p>
            <a:pPr defTabSz="914400" fontAlgn="base">
              <a:spcBef>
                <a:spcPct val="0"/>
              </a:spcBef>
              <a:spcAft>
                <a:spcPct val="0"/>
              </a:spcAft>
              <a:defRPr/>
            </a:pPr>
            <a:fld id="{5E055D85-C722-0243-8FFE-CE3AB37618F3}" type="slidenum">
              <a:rPr lang="en-US">
                <a:solidFill>
                  <a:srgbClr val="333333"/>
                </a:solidFill>
                <a:effectLst>
                  <a:outerShdw blurRad="63500" dir="2700000" algn="tl" rotWithShape="0">
                    <a:prstClr val="white">
                      <a:alpha val="40000"/>
                    </a:prstClr>
                  </a:outerShdw>
                </a:effectLst>
                <a:latin typeface="Gill Sans" charset="0"/>
                <a:ea typeface="ヒラギノ角ゴ ProN W3" charset="0"/>
                <a:cs typeface="ヒラギノ角ゴ ProN W3" charset="0"/>
                <a:sym typeface="Gill Sans" charset="0"/>
              </a:rPr>
              <a:pPr defTabSz="914400" fontAlgn="base">
                <a:spcBef>
                  <a:spcPct val="0"/>
                </a:spcBef>
                <a:spcAft>
                  <a:spcPct val="0"/>
                </a:spcAft>
                <a:defRPr/>
              </a:pPr>
              <a:t>‹#›</a:t>
            </a:fld>
            <a:endParaRPr lang="en-US">
              <a:solidFill>
                <a:srgbClr val="333333"/>
              </a:solidFill>
              <a:effectLst>
                <a:outerShdw blurRad="63500" dir="2700000" algn="tl" rotWithShape="0">
                  <a:prstClr val="white">
                    <a:alpha val="40000"/>
                  </a:prstClr>
                </a:outerShdw>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40534295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ctr" defTabSz="914145" rtl="0" eaLnBrk="0" fontAlgn="base" hangingPunct="0">
        <a:spcBef>
          <a:spcPct val="0"/>
        </a:spcBef>
        <a:spcAft>
          <a:spcPct val="0"/>
        </a:spcAft>
        <a:defRPr sz="4800" kern="1200">
          <a:solidFill>
            <a:schemeClr val="tx1"/>
          </a:solidFill>
          <a:effectLst>
            <a:outerShdw blurRad="50800" dist="12700" dir="2700000" sx="100500" sy="100500" algn="tl" rotWithShape="0">
              <a:prstClr val="black">
                <a:alpha val="60000"/>
              </a:prstClr>
            </a:outerShdw>
          </a:effectLst>
          <a:latin typeface="+mj-lt"/>
          <a:ea typeface="ＭＳ Ｐゴシック" charset="0"/>
          <a:cs typeface="ＭＳ Ｐゴシック" charset="0"/>
        </a:defRPr>
      </a:lvl1pPr>
      <a:lvl2pPr algn="ctr" defTabSz="914145" rtl="0" eaLnBrk="0" fontAlgn="base" hangingPunct="0">
        <a:spcBef>
          <a:spcPct val="0"/>
        </a:spcBef>
        <a:spcAft>
          <a:spcPct val="0"/>
        </a:spcAft>
        <a:defRPr sz="4800">
          <a:solidFill>
            <a:schemeClr val="tx1"/>
          </a:solidFill>
          <a:latin typeface="Candara" charset="0"/>
          <a:ea typeface="ＭＳ Ｐゴシック" charset="0"/>
          <a:cs typeface="ＭＳ Ｐゴシック" charset="0"/>
        </a:defRPr>
      </a:lvl2pPr>
      <a:lvl3pPr algn="ctr" defTabSz="914145" rtl="0" eaLnBrk="0" fontAlgn="base" hangingPunct="0">
        <a:spcBef>
          <a:spcPct val="0"/>
        </a:spcBef>
        <a:spcAft>
          <a:spcPct val="0"/>
        </a:spcAft>
        <a:defRPr sz="4800">
          <a:solidFill>
            <a:schemeClr val="tx1"/>
          </a:solidFill>
          <a:latin typeface="Candara" charset="0"/>
          <a:ea typeface="ＭＳ Ｐゴシック" charset="0"/>
          <a:cs typeface="ＭＳ Ｐゴシック" charset="0"/>
        </a:defRPr>
      </a:lvl3pPr>
      <a:lvl4pPr algn="ctr" defTabSz="914145" rtl="0" eaLnBrk="0" fontAlgn="base" hangingPunct="0">
        <a:spcBef>
          <a:spcPct val="0"/>
        </a:spcBef>
        <a:spcAft>
          <a:spcPct val="0"/>
        </a:spcAft>
        <a:defRPr sz="4800">
          <a:solidFill>
            <a:schemeClr val="tx1"/>
          </a:solidFill>
          <a:latin typeface="Candara" charset="0"/>
          <a:ea typeface="ＭＳ Ｐゴシック" charset="0"/>
          <a:cs typeface="ＭＳ Ｐゴシック" charset="0"/>
        </a:defRPr>
      </a:lvl4pPr>
      <a:lvl5pPr algn="ctr" defTabSz="914145" rtl="0" eaLnBrk="0" fontAlgn="base" hangingPunct="0">
        <a:spcBef>
          <a:spcPct val="0"/>
        </a:spcBef>
        <a:spcAft>
          <a:spcPct val="0"/>
        </a:spcAft>
        <a:defRPr sz="4800">
          <a:solidFill>
            <a:schemeClr val="tx1"/>
          </a:solidFill>
          <a:latin typeface="Candara" charset="0"/>
          <a:ea typeface="ＭＳ Ｐゴシック" charset="0"/>
          <a:cs typeface="ＭＳ Ｐゴシック" charset="0"/>
        </a:defRPr>
      </a:lvl5pPr>
      <a:lvl6pPr marL="321457" algn="ctr" defTabSz="914145" rtl="0" fontAlgn="base">
        <a:spcBef>
          <a:spcPct val="0"/>
        </a:spcBef>
        <a:spcAft>
          <a:spcPct val="0"/>
        </a:spcAft>
        <a:defRPr sz="4800">
          <a:solidFill>
            <a:schemeClr val="tx1"/>
          </a:solidFill>
          <a:latin typeface="Candara" charset="0"/>
          <a:ea typeface="ＭＳ Ｐゴシック" charset="0"/>
          <a:cs typeface="ＭＳ Ｐゴシック" charset="0"/>
        </a:defRPr>
      </a:lvl6pPr>
      <a:lvl7pPr marL="642915" algn="ctr" defTabSz="914145" rtl="0" fontAlgn="base">
        <a:spcBef>
          <a:spcPct val="0"/>
        </a:spcBef>
        <a:spcAft>
          <a:spcPct val="0"/>
        </a:spcAft>
        <a:defRPr sz="4800">
          <a:solidFill>
            <a:schemeClr val="tx1"/>
          </a:solidFill>
          <a:latin typeface="Candara" charset="0"/>
          <a:ea typeface="ＭＳ Ｐゴシック" charset="0"/>
          <a:cs typeface="ＭＳ Ｐゴシック" charset="0"/>
        </a:defRPr>
      </a:lvl7pPr>
      <a:lvl8pPr marL="964372" algn="ctr" defTabSz="914145" rtl="0" fontAlgn="base">
        <a:spcBef>
          <a:spcPct val="0"/>
        </a:spcBef>
        <a:spcAft>
          <a:spcPct val="0"/>
        </a:spcAft>
        <a:defRPr sz="4800">
          <a:solidFill>
            <a:schemeClr val="tx1"/>
          </a:solidFill>
          <a:latin typeface="Candara" charset="0"/>
          <a:ea typeface="ＭＳ Ｐゴシック" charset="0"/>
          <a:cs typeface="ＭＳ Ｐゴシック" charset="0"/>
        </a:defRPr>
      </a:lvl8pPr>
      <a:lvl9pPr marL="1285829" algn="ctr" defTabSz="914145" rtl="0" fontAlgn="base">
        <a:spcBef>
          <a:spcPct val="0"/>
        </a:spcBef>
        <a:spcAft>
          <a:spcPct val="0"/>
        </a:spcAft>
        <a:defRPr sz="4800">
          <a:solidFill>
            <a:schemeClr val="tx1"/>
          </a:solidFill>
          <a:latin typeface="Candara" charset="0"/>
          <a:ea typeface="ＭＳ Ｐゴシック" charset="0"/>
          <a:cs typeface="ＭＳ Ｐゴシック" charset="0"/>
        </a:defRPr>
      </a:lvl9pPr>
    </p:titleStyle>
    <p:bodyStyle>
      <a:lvl1pPr marL="282392" indent="-282392" algn="l" defTabSz="914145" rtl="0" eaLnBrk="0" fontAlgn="base" hangingPunct="0">
        <a:spcBef>
          <a:spcPts val="2004"/>
        </a:spcBef>
        <a:spcAft>
          <a:spcPct val="0"/>
        </a:spcAft>
        <a:buFont typeface="Calisto MT" charset="0"/>
        <a:buChar char="•"/>
        <a:defRPr sz="2400" kern="1200">
          <a:solidFill>
            <a:schemeClr val="bg2"/>
          </a:solidFill>
          <a:effectLst>
            <a:outerShdw blurRad="63500" dir="2700000" algn="tl" rotWithShape="0">
              <a:schemeClr val="tx1">
                <a:alpha val="40000"/>
              </a:schemeClr>
            </a:outerShdw>
          </a:effectLst>
          <a:latin typeface="+mn-lt"/>
          <a:ea typeface="ＭＳ Ｐゴシック" charset="0"/>
          <a:cs typeface="ＭＳ Ｐゴシック" charset="0"/>
        </a:defRPr>
      </a:lvl1pPr>
      <a:lvl2pPr marL="577061" indent="-294669" algn="l" defTabSz="914145" rtl="0" eaLnBrk="0" fontAlgn="base" hangingPunct="0">
        <a:spcBef>
          <a:spcPts val="598"/>
        </a:spcBef>
        <a:spcAft>
          <a:spcPct val="0"/>
        </a:spcAft>
        <a:buClr>
          <a:srgbClr val="858585"/>
        </a:buClr>
        <a:buFont typeface="Calisto MT" charset="0"/>
        <a:buChar char="•"/>
        <a:defRPr sz="2200" kern="1200">
          <a:solidFill>
            <a:schemeClr val="bg2"/>
          </a:solidFill>
          <a:effectLst>
            <a:outerShdw blurRad="63500" dir="2700000" algn="tl" rotWithShape="0">
              <a:schemeClr val="tx1">
                <a:alpha val="40000"/>
              </a:schemeClr>
            </a:outerShdw>
          </a:effectLst>
          <a:latin typeface="+mn-lt"/>
          <a:ea typeface="ＭＳ Ｐゴシック" charset="0"/>
          <a:cs typeface="+mn-cs"/>
        </a:defRPr>
      </a:lvl2pPr>
      <a:lvl3pPr marL="859452" indent="-282392" algn="l" defTabSz="914145" rtl="0" eaLnBrk="0" fontAlgn="base" hangingPunct="0">
        <a:spcBef>
          <a:spcPts val="598"/>
        </a:spcBef>
        <a:spcAft>
          <a:spcPct val="0"/>
        </a:spcAft>
        <a:buFont typeface="Calisto MT" charset="0"/>
        <a:buChar char="•"/>
        <a:defRPr sz="2000" kern="1200">
          <a:solidFill>
            <a:schemeClr val="bg2"/>
          </a:solidFill>
          <a:effectLst>
            <a:outerShdw blurRad="63500" dir="2700000" algn="tl" rotWithShape="0">
              <a:schemeClr val="tx1">
                <a:alpha val="40000"/>
              </a:schemeClr>
            </a:outerShdw>
          </a:effectLst>
          <a:latin typeface="+mn-lt"/>
          <a:ea typeface="ＭＳ Ｐゴシック" charset="0"/>
          <a:cs typeface="+mn-cs"/>
        </a:defRPr>
      </a:lvl3pPr>
      <a:lvl4pPr marL="1141844" indent="-282392" algn="l" defTabSz="914145" rtl="0" eaLnBrk="0" fontAlgn="base" hangingPunct="0">
        <a:spcBef>
          <a:spcPts val="598"/>
        </a:spcBef>
        <a:spcAft>
          <a:spcPct val="0"/>
        </a:spcAft>
        <a:buClr>
          <a:srgbClr val="858585"/>
        </a:buClr>
        <a:buFont typeface="Calisto MT" charset="0"/>
        <a:buChar char="•"/>
        <a:defRPr sz="1800" kern="1200">
          <a:solidFill>
            <a:schemeClr val="bg2"/>
          </a:solidFill>
          <a:effectLst>
            <a:outerShdw blurRad="63500" dir="2700000" algn="tl" rotWithShape="0">
              <a:schemeClr val="tx1">
                <a:alpha val="40000"/>
              </a:schemeClr>
            </a:outerShdw>
          </a:effectLst>
          <a:latin typeface="+mn-lt"/>
          <a:ea typeface="ＭＳ Ｐゴシック" charset="0"/>
          <a:cs typeface="+mn-cs"/>
        </a:defRPr>
      </a:lvl4pPr>
      <a:lvl5pPr marL="1425351" indent="-282392" algn="l" defTabSz="914145" rtl="0" eaLnBrk="0" fontAlgn="base" hangingPunct="0">
        <a:spcBef>
          <a:spcPts val="598"/>
        </a:spcBef>
        <a:spcAft>
          <a:spcPct val="0"/>
        </a:spcAft>
        <a:buFont typeface="Calisto MT" charset="0"/>
        <a:buChar char="•"/>
        <a:defRPr sz="1800" kern="1200">
          <a:solidFill>
            <a:schemeClr val="bg2"/>
          </a:solidFill>
          <a:effectLst>
            <a:outerShdw blurRad="63500" dir="2700000" algn="tl" rotWithShape="0">
              <a:schemeClr val="tx1">
                <a:alpha val="40000"/>
              </a:schemeClr>
            </a:outerShdw>
          </a:effectLst>
          <a:latin typeface="+mn-lt"/>
          <a:ea typeface="ＭＳ Ｐゴシック" charset="0"/>
          <a:cs typeface="+mn-cs"/>
        </a:defRPr>
      </a:lvl5pPr>
      <a:lvl6pPr marL="1711237" indent="-280974" algn="l" defTabSz="914353"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6pPr>
      <a:lvl7pPr marL="2000148" indent="-280974" algn="l" defTabSz="914353" rtl="0" eaLnBrk="1" latinLnBrk="0" hangingPunct="1">
        <a:spcBef>
          <a:spcPct val="20000"/>
        </a:spcBef>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7pPr>
      <a:lvl8pPr marL="2290646" indent="-280974" algn="l" defTabSz="914353"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8pPr>
      <a:lvl9pPr marL="2571618" indent="-280974" algn="l" defTabSz="914353" rtl="0" eaLnBrk="1" latinLnBrk="0" hangingPunct="1">
        <a:spcBef>
          <a:spcPct val="20000"/>
        </a:spcBef>
        <a:buFont typeface="Arial" pitchFamily="34" charset="0"/>
        <a:buChar char="•"/>
        <a:defRPr lang="en-US" sz="1800" kern="1200" dirty="0">
          <a:solidFill>
            <a:schemeClr val="bg2"/>
          </a:solidFill>
          <a:effectLst>
            <a:outerShdw blurRad="63500" dir="2700000" algn="tl" rotWithShape="0">
              <a:schemeClr val="tx1">
                <a:alpha val="40000"/>
              </a:schemeClr>
            </a:outerShdw>
          </a:effectLst>
          <a:latin typeface="+mn-lt"/>
          <a:ea typeface="+mn-ea"/>
          <a:cs typeface="+mn-cs"/>
        </a:defRPr>
      </a:lvl9pPr>
    </p:bodyStyle>
    <p:otherStyle>
      <a:defPPr>
        <a:defRPr/>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205740" y="347472"/>
            <a:ext cx="8737092" cy="1042416"/>
          </a:xfrm>
          <a:prstGeom prst="rect">
            <a:avLst/>
          </a:prstGeom>
          <a:gradFill>
            <a:gsLst>
              <a:gs pos="0">
                <a:srgbClr val="DF6420"/>
              </a:gs>
              <a:gs pos="100000">
                <a:srgbClr val="004370"/>
              </a:gs>
            </a:gsLst>
            <a:lin ang="0" scaled="0"/>
          </a:gradFill>
          <a:ln>
            <a:noFill/>
          </a:ln>
          <a:effectLst>
            <a:outerShdw blurRad="28575" dist="9525" dir="5400000" algn="bl" rotWithShape="0">
              <a:srgbClr val="00001A">
                <a:alpha val="14117"/>
              </a:srgbClr>
            </a:outerShdw>
          </a:effectLst>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1pPr>
            <a:lvl2pPr marR="0" lvl="1" algn="l" rtl="0">
              <a:lnSpc>
                <a:spcPct val="10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2pPr>
            <a:lvl3pPr marR="0" lvl="2" algn="l" rtl="0">
              <a:lnSpc>
                <a:spcPct val="10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3pPr>
            <a:lvl4pPr marR="0" lvl="3" algn="l" rtl="0">
              <a:lnSpc>
                <a:spcPct val="10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4pPr>
            <a:lvl5pPr marR="0" lvl="4" algn="l" rtl="0">
              <a:lnSpc>
                <a:spcPct val="10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5pPr>
            <a:lvl6pPr marR="0" lvl="5" algn="l" rtl="0">
              <a:lnSpc>
                <a:spcPct val="10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6pPr>
            <a:lvl7pPr marR="0" lvl="6" algn="l" rtl="0">
              <a:lnSpc>
                <a:spcPct val="10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7pPr>
            <a:lvl8pPr marR="0" lvl="7" algn="l" rtl="0">
              <a:lnSpc>
                <a:spcPct val="10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8pPr>
            <a:lvl9pPr marR="0" lvl="8" algn="l" rtl="0">
              <a:lnSpc>
                <a:spcPct val="10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9pPr>
          </a:lstStyle>
          <a:p>
            <a:endParaRPr/>
          </a:p>
        </p:txBody>
      </p:sp>
      <p:pic>
        <p:nvPicPr>
          <p:cNvPr id="74" name="Google Shape;74;p22" descr="A close up of a sign&#10;&#10;Description automatically generated"/>
          <p:cNvPicPr preferRelativeResize="0"/>
          <p:nvPr/>
        </p:nvPicPr>
        <p:blipFill rotWithShape="1">
          <a:blip r:embed="rId6">
            <a:alphaModFix/>
          </a:blip>
          <a:srcRect/>
          <a:stretch/>
        </p:blipFill>
        <p:spPr>
          <a:xfrm>
            <a:off x="7632289" y="6263281"/>
            <a:ext cx="1317440" cy="454203"/>
          </a:xfrm>
          <a:prstGeom prst="rect">
            <a:avLst/>
          </a:prstGeom>
          <a:noFill/>
          <a:ln>
            <a:noFill/>
          </a:ln>
        </p:spPr>
      </p:pic>
      <p:sp>
        <p:nvSpPr>
          <p:cNvPr id="75" name="Google Shape;75;p22"/>
          <p:cNvSpPr txBox="1">
            <a:spLocks noGrp="1"/>
          </p:cNvSpPr>
          <p:nvPr>
            <p:ph type="body" idx="1"/>
          </p:nvPr>
        </p:nvSpPr>
        <p:spPr>
          <a:xfrm>
            <a:off x="204186" y="1384917"/>
            <a:ext cx="8735627" cy="4792046"/>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004370"/>
              </a:buClr>
              <a:buSzPts val="2800"/>
              <a:buFont typeface="Arial"/>
              <a:buChar char="•"/>
              <a:defRPr sz="2800" b="0" i="0" u="none" strike="noStrike" cap="none">
                <a:solidFill>
                  <a:srgbClr val="004370"/>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4370"/>
              </a:buClr>
              <a:buSzPts val="2400"/>
              <a:buFont typeface="Arial"/>
              <a:buChar char="•"/>
              <a:defRPr sz="2400" b="0" i="0" u="none" strike="noStrike" cap="none">
                <a:solidFill>
                  <a:srgbClr val="004370"/>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4370"/>
              </a:buClr>
              <a:buSzPts val="2000"/>
              <a:buFont typeface="Arial"/>
              <a:buChar char="•"/>
              <a:defRPr sz="2000" b="0" i="0" u="none" strike="noStrike" cap="none">
                <a:solidFill>
                  <a:srgbClr val="004370"/>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4370"/>
              </a:buClr>
              <a:buSzPts val="1800"/>
              <a:buFont typeface="Arial"/>
              <a:buChar char="•"/>
              <a:defRPr sz="1800" b="0" i="0" u="none" strike="noStrike" cap="none">
                <a:solidFill>
                  <a:srgbClr val="004370"/>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4370"/>
              </a:buClr>
              <a:buSzPts val="1800"/>
              <a:buFont typeface="Arial"/>
              <a:buChar char="•"/>
              <a:defRPr sz="1800" b="0" i="0" u="none" strike="noStrike" cap="none">
                <a:solidFill>
                  <a:srgbClr val="00437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745215872"/>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l="33086" t="10770" r="6909" b="4231"/>
          <a:stretch>
            <a:fillRect/>
          </a:stretch>
        </p:blipFill>
        <p:spPr bwMode="auto">
          <a:xfrm>
            <a:off x="6175375" y="4494213"/>
            <a:ext cx="2968625" cy="2363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533400" y="1447800"/>
            <a:ext cx="8077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2" name="Rectangle 6"/>
          <p:cNvSpPr>
            <a:spLocks noGrp="1" noChangeArrowheads="1"/>
          </p:cNvSpPr>
          <p:nvPr>
            <p:ph type="sldNum" sz="quarter" idx="4"/>
          </p:nvPr>
        </p:nvSpPr>
        <p:spPr bwMode="auto">
          <a:xfrm>
            <a:off x="457200" y="6400800"/>
            <a:ext cx="990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a:defRPr/>
            </a:pPr>
            <a:fld id="{EE5F1370-9DEA-41EA-948D-3AB81CF5B34F}" type="slidenum">
              <a:rPr lang="en-US" smtClean="0"/>
              <a:pPr>
                <a:defRPr/>
              </a:pPr>
              <a:t>‹#›</a:t>
            </a:fld>
            <a:endParaRPr lang="en-US"/>
          </a:p>
        </p:txBody>
      </p:sp>
    </p:spTree>
    <p:extLst>
      <p:ext uri="{BB962C8B-B14F-4D97-AF65-F5344CB8AC3E}">
        <p14:creationId xmlns:p14="http://schemas.microsoft.com/office/powerpoint/2010/main" val="145262206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Helvetica" pitchFamily="34" charset="0"/>
          <a:ea typeface="ＭＳ Ｐゴシック" pitchFamily="34" charset="-128"/>
        </a:defRPr>
      </a:lvl2pPr>
      <a:lvl3pPr algn="ctr" rtl="0" eaLnBrk="1" fontAlgn="base" hangingPunct="1">
        <a:spcBef>
          <a:spcPct val="0"/>
        </a:spcBef>
        <a:spcAft>
          <a:spcPct val="0"/>
        </a:spcAft>
        <a:defRPr sz="4400">
          <a:solidFill>
            <a:schemeClr val="tx2"/>
          </a:solidFill>
          <a:latin typeface="Helvetica" pitchFamily="34" charset="0"/>
          <a:ea typeface="ＭＳ Ｐゴシック" pitchFamily="34" charset="-128"/>
        </a:defRPr>
      </a:lvl3pPr>
      <a:lvl4pPr algn="ctr" rtl="0" eaLnBrk="1" fontAlgn="base" hangingPunct="1">
        <a:spcBef>
          <a:spcPct val="0"/>
        </a:spcBef>
        <a:spcAft>
          <a:spcPct val="0"/>
        </a:spcAft>
        <a:defRPr sz="4400">
          <a:solidFill>
            <a:schemeClr val="tx2"/>
          </a:solidFill>
          <a:latin typeface="Helvetica" pitchFamily="34" charset="0"/>
          <a:ea typeface="ＭＳ Ｐゴシック" pitchFamily="34" charset="-128"/>
        </a:defRPr>
      </a:lvl4pPr>
      <a:lvl5pPr algn="ctr" rtl="0" eaLnBrk="1" fontAlgn="base" hangingPunct="1">
        <a:spcBef>
          <a:spcPct val="0"/>
        </a:spcBef>
        <a:spcAft>
          <a:spcPct val="0"/>
        </a:spcAft>
        <a:defRPr sz="4400">
          <a:solidFill>
            <a:schemeClr val="tx2"/>
          </a:solidFill>
          <a:latin typeface="Helvetica" pitchFamily="34" charset="0"/>
          <a:ea typeface="ＭＳ Ｐゴシック" pitchFamily="34" charset="-128"/>
        </a:defRPr>
      </a:lvl5pPr>
      <a:lvl6pPr marL="457200" algn="ctr" rtl="0" eaLnBrk="1" fontAlgn="base" hangingPunct="1">
        <a:spcBef>
          <a:spcPct val="0"/>
        </a:spcBef>
        <a:spcAft>
          <a:spcPct val="0"/>
        </a:spcAft>
        <a:defRPr sz="4400">
          <a:solidFill>
            <a:schemeClr val="tx2"/>
          </a:solidFill>
          <a:latin typeface="Helvetica" pitchFamily="34" charset="0"/>
          <a:ea typeface="ＭＳ Ｐゴシック" pitchFamily="34" charset="-128"/>
        </a:defRPr>
      </a:lvl6pPr>
      <a:lvl7pPr marL="914400" algn="ctr" rtl="0" eaLnBrk="1" fontAlgn="base" hangingPunct="1">
        <a:spcBef>
          <a:spcPct val="0"/>
        </a:spcBef>
        <a:spcAft>
          <a:spcPct val="0"/>
        </a:spcAft>
        <a:defRPr sz="4400">
          <a:solidFill>
            <a:schemeClr val="tx2"/>
          </a:solidFill>
          <a:latin typeface="Helvetica" pitchFamily="34" charset="0"/>
          <a:ea typeface="ＭＳ Ｐゴシック" pitchFamily="34" charset="-128"/>
        </a:defRPr>
      </a:lvl7pPr>
      <a:lvl8pPr marL="1371600" algn="ctr" rtl="0" eaLnBrk="1" fontAlgn="base" hangingPunct="1">
        <a:spcBef>
          <a:spcPct val="0"/>
        </a:spcBef>
        <a:spcAft>
          <a:spcPct val="0"/>
        </a:spcAft>
        <a:defRPr sz="4400">
          <a:solidFill>
            <a:schemeClr val="tx2"/>
          </a:solidFill>
          <a:latin typeface="Helvetica" pitchFamily="34" charset="0"/>
          <a:ea typeface="ＭＳ Ｐゴシック" pitchFamily="34" charset="-128"/>
        </a:defRPr>
      </a:lvl8pPr>
      <a:lvl9pPr marL="1828800" algn="ctr" rtl="0" eaLnBrk="1" fontAlgn="base" hangingPunct="1">
        <a:spcBef>
          <a:spcPct val="0"/>
        </a:spcBef>
        <a:spcAft>
          <a:spcPct val="0"/>
        </a:spcAft>
        <a:defRPr sz="4400">
          <a:solidFill>
            <a:schemeClr val="tx2"/>
          </a:solidFill>
          <a:latin typeface="Helvetica"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501201" y="623088"/>
            <a:ext cx="8193348" cy="109187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74029" y="1930821"/>
            <a:ext cx="8120520" cy="3857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567917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450" kern="1200">
          <a:solidFill>
            <a:srgbClr val="0063A2"/>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spcAft>
          <a:spcPts val="900"/>
        </a:spcAft>
        <a:buFont typeface="Arial"/>
        <a:buChar char="•"/>
        <a:defRPr sz="1950" kern="1200">
          <a:solidFill>
            <a:srgbClr val="51575A"/>
          </a:solidFill>
          <a:latin typeface="Arial" charset="0"/>
          <a:ea typeface="Arial" charset="0"/>
          <a:cs typeface="Arial" charset="0"/>
        </a:defRPr>
      </a:lvl1pPr>
      <a:lvl2pPr marL="514350" indent="-171450" algn="l" defTabSz="685800" rtl="0" eaLnBrk="1" latinLnBrk="0" hangingPunct="1">
        <a:lnSpc>
          <a:spcPct val="90000"/>
        </a:lnSpc>
        <a:spcBef>
          <a:spcPts val="375"/>
        </a:spcBef>
        <a:spcAft>
          <a:spcPts val="900"/>
        </a:spcAft>
        <a:buFont typeface="Arial"/>
        <a:buChar char="•"/>
        <a:defRPr sz="1800" kern="1200">
          <a:solidFill>
            <a:srgbClr val="51575A"/>
          </a:solidFill>
          <a:latin typeface="Arial" charset="0"/>
          <a:ea typeface="Arial" charset="0"/>
          <a:cs typeface="Arial" charset="0"/>
        </a:defRPr>
      </a:lvl2pPr>
      <a:lvl3pPr marL="857250" indent="-171450" algn="l" defTabSz="685800" rtl="0" eaLnBrk="1" latinLnBrk="0" hangingPunct="1">
        <a:lnSpc>
          <a:spcPct val="90000"/>
        </a:lnSpc>
        <a:spcBef>
          <a:spcPts val="375"/>
        </a:spcBef>
        <a:spcAft>
          <a:spcPts val="900"/>
        </a:spcAft>
        <a:buFont typeface="Arial"/>
        <a:buChar char="•"/>
        <a:defRPr sz="1500" kern="1200">
          <a:solidFill>
            <a:srgbClr val="51575A"/>
          </a:solidFill>
          <a:latin typeface="Arial" charset="0"/>
          <a:ea typeface="Arial" charset="0"/>
          <a:cs typeface="Arial" charset="0"/>
        </a:defRPr>
      </a:lvl3pPr>
      <a:lvl4pPr marL="1200150" indent="-171450" algn="l" defTabSz="685800" rtl="0" eaLnBrk="1" latinLnBrk="0" hangingPunct="1">
        <a:lnSpc>
          <a:spcPct val="90000"/>
        </a:lnSpc>
        <a:spcBef>
          <a:spcPts val="375"/>
        </a:spcBef>
        <a:spcAft>
          <a:spcPts val="900"/>
        </a:spcAft>
        <a:buFont typeface="Arial"/>
        <a:buChar char="•"/>
        <a:defRPr sz="1350" kern="1200">
          <a:solidFill>
            <a:srgbClr val="51575A"/>
          </a:solidFill>
          <a:latin typeface="Arial" charset="0"/>
          <a:ea typeface="Arial" charset="0"/>
          <a:cs typeface="Arial" charset="0"/>
        </a:defRPr>
      </a:lvl4pPr>
      <a:lvl5pPr marL="1543050" indent="-171450" algn="l" defTabSz="685800" rtl="0" eaLnBrk="1" latinLnBrk="0" hangingPunct="1">
        <a:lnSpc>
          <a:spcPct val="90000"/>
        </a:lnSpc>
        <a:spcBef>
          <a:spcPts val="375"/>
        </a:spcBef>
        <a:spcAft>
          <a:spcPts val="900"/>
        </a:spcAft>
        <a:buFont typeface="Arial"/>
        <a:buChar char="•"/>
        <a:defRPr sz="1350" kern="1200">
          <a:solidFill>
            <a:srgbClr val="51575A"/>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12577B4-B5C4-4864-9FC1-BAC999227F15}" type="datetimeFigureOut">
              <a:rPr lang="en-US" smtClean="0"/>
              <a:t>9/29/22</a:t>
            </a:fld>
            <a:endParaRPr lang="en-US" dirty="0"/>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12EF4D8-D592-4EF2-A388-122802FECBF4}" type="slidenum">
              <a:rPr lang="en-US" smtClean="0"/>
              <a:t>‹#›</a:t>
            </a:fld>
            <a:endParaRPr lang="en-US" dirty="0"/>
          </a:p>
        </p:txBody>
      </p:sp>
    </p:spTree>
    <p:extLst>
      <p:ext uri="{BB962C8B-B14F-4D97-AF65-F5344CB8AC3E}">
        <p14:creationId xmlns:p14="http://schemas.microsoft.com/office/powerpoint/2010/main" val="153805853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FA02D6-D855-F313-10E3-4ED97AC5523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6321E4-B275-E094-67D2-CE22E1F0CCB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626217-304C-E6AC-2119-C830052B069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EFF880D-6F3A-4EAE-99E8-D75177C0A50E}" type="datetimeFigureOut">
              <a:rPr lang="en-US" smtClean="0"/>
              <a:t>9/29/22</a:t>
            </a:fld>
            <a:endParaRPr lang="en-US" dirty="0"/>
          </a:p>
        </p:txBody>
      </p:sp>
      <p:sp>
        <p:nvSpPr>
          <p:cNvPr id="5" name="Footer Placeholder 4">
            <a:extLst>
              <a:ext uri="{FF2B5EF4-FFF2-40B4-BE49-F238E27FC236}">
                <a16:creationId xmlns:a16="http://schemas.microsoft.com/office/drawing/2014/main" id="{28A3C9AA-A54C-873D-2792-54857303268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A0829A4-28AB-790C-D5B0-00FD7D9E0BC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7A01518-6FF4-4E7D-8AE5-A7431BD4B9F6}" type="slidenum">
              <a:rPr lang="en-US" smtClean="0"/>
              <a:t>‹#›</a:t>
            </a:fld>
            <a:endParaRPr lang="en-US" dirty="0"/>
          </a:p>
        </p:txBody>
      </p:sp>
    </p:spTree>
    <p:extLst>
      <p:ext uri="{BB962C8B-B14F-4D97-AF65-F5344CB8AC3E}">
        <p14:creationId xmlns:p14="http://schemas.microsoft.com/office/powerpoint/2010/main" val="50715414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hyperlink" Target="mailto:cdtr@uchicago.edu" TargetMode="External"/><Relationship Id="rId2" Type="http://schemas.openxmlformats.org/officeDocument/2006/relationships/hyperlink" Target="https://redcap.link/ccdtr" TargetMode="External"/><Relationship Id="rId1" Type="http://schemas.openxmlformats.org/officeDocument/2006/relationships/slideLayout" Target="../slideLayouts/slideLayout20.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jabfm.org/content/35/4/668"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2.xml"/><Relationship Id="rId5" Type="http://schemas.openxmlformats.org/officeDocument/2006/relationships/image" Target="../media/image27.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8" Type="http://schemas.openxmlformats.org/officeDocument/2006/relationships/hyperlink" Target="https://carrotblossompatch.wordpress.com/2012/09/24/rascal-sons-episodes-1-2/" TargetMode="External"/><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35.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1.png"/><Relationship Id="rId10" Type="http://schemas.openxmlformats.org/officeDocument/2006/relationships/image" Target="../media/image34.jpg"/><Relationship Id="rId4" Type="http://schemas.openxmlformats.org/officeDocument/2006/relationships/image" Target="../media/image30.png"/><Relationship Id="rId9" Type="http://schemas.openxmlformats.org/officeDocument/2006/relationships/hyperlink" Target="https://creativecommons.org/licenses/by-nc-nd/3.0/"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hyperlink" Target="mailto:nmohanty@alliancechicago.org" TargetMode="External"/><Relationship Id="rId2" Type="http://schemas.openxmlformats.org/officeDocument/2006/relationships/notesSlide" Target="../notesSlides/notesSlide18.xml"/><Relationship Id="rId1" Type="http://schemas.openxmlformats.org/officeDocument/2006/relationships/slideLayout" Target="../slideLayouts/slideLayout32.xml"/><Relationship Id="rId4" Type="http://schemas.openxmlformats.org/officeDocument/2006/relationships/hyperlink" Target="mailto:matthew.obrien1@northwestern.edu"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38.xml"/><Relationship Id="rId5" Type="http://schemas.openxmlformats.org/officeDocument/2006/relationships/image" Target="../media/image40.pn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38.xml"/><Relationship Id="rId4" Type="http://schemas.openxmlformats.org/officeDocument/2006/relationships/image" Target="../media/image42.jpeg"/></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38.xml"/><Relationship Id="rId5" Type="http://schemas.openxmlformats.org/officeDocument/2006/relationships/image" Target="../media/image45.png"/><Relationship Id="rId4" Type="http://schemas.openxmlformats.org/officeDocument/2006/relationships/image" Target="../media/image44.jpeg"/></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43.xml"/><Relationship Id="rId6" Type="http://schemas.openxmlformats.org/officeDocument/2006/relationships/image" Target="../media/image47.png"/><Relationship Id="rId5" Type="http://schemas.microsoft.com/office/2007/relationships/hdphoto" Target="../media/hdphoto1.wdp"/><Relationship Id="rId4" Type="http://schemas.openxmlformats.org/officeDocument/2006/relationships/image" Target="../media/image39.jpeg"/></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3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3" Type="http://schemas.openxmlformats.org/officeDocument/2006/relationships/hyperlink" Target="mailto:acampbell@midwestclinicians.org" TargetMode="External"/><Relationship Id="rId2" Type="http://schemas.openxmlformats.org/officeDocument/2006/relationships/hyperlink" Target="mailto:abaig@medicine.bsd.uchicago.edu" TargetMode="External"/><Relationship Id="rId1" Type="http://schemas.openxmlformats.org/officeDocument/2006/relationships/slideLayout" Target="../slideLayouts/slideLayout38.xml"/><Relationship Id="rId4" Type="http://schemas.openxmlformats.org/officeDocument/2006/relationships/hyperlink" Target="mailto:cs101@evansville.edu"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jpg"/><Relationship Id="rId3" Type="http://schemas.openxmlformats.org/officeDocument/2006/relationships/image" Target="../media/image55.png"/><Relationship Id="rId7" Type="http://schemas.openxmlformats.org/officeDocument/2006/relationships/image" Target="../media/image59.jpeg"/><Relationship Id="rId12"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54.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jpg"/><Relationship Id="rId4" Type="http://schemas.openxmlformats.org/officeDocument/2006/relationships/image" Target="../media/image56.png"/><Relationship Id="rId9" Type="http://schemas.openxmlformats.org/officeDocument/2006/relationships/image" Target="../media/image6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hyperlink" Target="http://www.cdnetwork.org/" TargetMode="External"/><Relationship Id="rId2" Type="http://schemas.openxmlformats.org/officeDocument/2006/relationships/notesSlide" Target="../notesSlides/notesSlide25.xml"/><Relationship Id="rId1" Type="http://schemas.openxmlformats.org/officeDocument/2006/relationships/slideLayout" Target="../slideLayouts/slideLayout60.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6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55.xml"/><Relationship Id="rId6" Type="http://schemas.openxmlformats.org/officeDocument/2006/relationships/hyperlink" Target="http://www.alliancechicago.org/" TargetMode="External"/><Relationship Id="rId5" Type="http://schemas.openxmlformats.org/officeDocument/2006/relationships/image" Target="../media/image73.png"/><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5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5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5.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5.xml"/><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5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5.xml"/></Relationships>
</file>

<file path=ppt/slides/_rels/slide6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5.xml"/></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5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0.xml"/></Relationships>
</file>

<file path=ppt/slides/_rels/slide71.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notesSlide" Target="../notesSlides/notesSlide36.xml"/><Relationship Id="rId1" Type="http://schemas.openxmlformats.org/officeDocument/2006/relationships/slideLayout" Target="../slideLayouts/slideLayout54.xml"/><Relationship Id="rId4" Type="http://schemas.openxmlformats.org/officeDocument/2006/relationships/image" Target="../media/image84.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85800" y="914400"/>
            <a:ext cx="7772400" cy="1470025"/>
          </a:xfrm>
        </p:spPr>
        <p:txBody>
          <a:bodyPr/>
          <a:lstStyle/>
          <a:p>
            <a:pPr eaLnBrk="1" hangingPunct="1"/>
            <a:r>
              <a:rPr lang="en-US" altLang="en-US" sz="3600" b="1" u="sng" dirty="0"/>
              <a:t>A</a:t>
            </a:r>
            <a:r>
              <a:rPr lang="en-US" altLang="en-US" sz="3600" b="1" dirty="0"/>
              <a:t>ccelerating </a:t>
            </a:r>
            <a:r>
              <a:rPr lang="en-US" altLang="en-US" sz="3600" b="1" u="sng" dirty="0"/>
              <a:t>H</a:t>
            </a:r>
            <a:r>
              <a:rPr lang="en-US" altLang="en-US" sz="3600" b="1" dirty="0"/>
              <a:t>ealth </a:t>
            </a:r>
            <a:r>
              <a:rPr lang="en-US" altLang="en-US" sz="3600" b="1" u="sng" dirty="0"/>
              <a:t>E</a:t>
            </a:r>
            <a:r>
              <a:rPr lang="en-US" altLang="en-US" sz="3600" b="1" dirty="0"/>
              <a:t>quity </a:t>
            </a:r>
            <a:r>
              <a:rPr lang="en-US" altLang="en-US" sz="3600" b="1" u="sng" dirty="0"/>
              <a:t>A</a:t>
            </a:r>
            <a:r>
              <a:rPr lang="en-US" altLang="en-US" sz="3600" b="1" dirty="0"/>
              <a:t>nd Eliminating </a:t>
            </a:r>
            <a:r>
              <a:rPr lang="en-US" altLang="en-US" sz="3600" b="1" u="sng" dirty="0"/>
              <a:t>D</a:t>
            </a:r>
            <a:r>
              <a:rPr lang="en-US" altLang="en-US" sz="3600" b="1" dirty="0"/>
              <a:t>iabetes Disparities in Community Health Centers (AHEAD)</a:t>
            </a:r>
          </a:p>
        </p:txBody>
      </p:sp>
      <p:sp>
        <p:nvSpPr>
          <p:cNvPr id="6147" name="Rectangle 3"/>
          <p:cNvSpPr>
            <a:spLocks noGrp="1" noChangeArrowheads="1"/>
          </p:cNvSpPr>
          <p:nvPr>
            <p:ph type="subTitle" idx="1"/>
          </p:nvPr>
        </p:nvSpPr>
        <p:spPr>
          <a:xfrm>
            <a:off x="509587" y="3657600"/>
            <a:ext cx="8124825" cy="1752600"/>
          </a:xfrm>
        </p:spPr>
        <p:txBody>
          <a:bodyPr/>
          <a:lstStyle/>
          <a:p>
            <a:r>
              <a:rPr lang="en-US" altLang="en-US" sz="2400" dirty="0">
                <a:latin typeface="Arial" pitchFamily="34" charset="0"/>
              </a:rPr>
              <a:t>Matthew O’Brien, MD, MSc and Marshall Chin, MD, MPH, </a:t>
            </a:r>
          </a:p>
          <a:p>
            <a:pPr marL="0" indent="0" algn="ctr" eaLnBrk="1" hangingPunct="1">
              <a:buFont typeface="Wingdings" pitchFamily="2" charset="2"/>
              <a:buNone/>
            </a:pPr>
            <a:r>
              <a:rPr lang="en-US" altLang="en-US" sz="2400" dirty="0">
                <a:latin typeface="Arial" pitchFamily="34" charset="0"/>
              </a:rPr>
              <a:t>Co-Directors, AHEAD Core</a:t>
            </a:r>
          </a:p>
          <a:p>
            <a:pPr marL="0" indent="0" algn="ctr" eaLnBrk="1" hangingPunct="1">
              <a:buFont typeface="Wingdings" pitchFamily="2" charset="2"/>
              <a:buNone/>
            </a:pPr>
            <a:r>
              <a:rPr lang="en-US" altLang="en-US" sz="2400" dirty="0">
                <a:latin typeface="Arial" pitchFamily="34" charset="0"/>
              </a:rPr>
              <a:t>Chicago Center for Diabetes Translation Research</a:t>
            </a:r>
          </a:p>
          <a:p>
            <a:pPr marL="0" indent="0" algn="ctr" eaLnBrk="1" hangingPunct="1">
              <a:buFont typeface="Wingdings" pitchFamily="2" charset="2"/>
              <a:buNone/>
            </a:pPr>
            <a:endParaRPr lang="en-US" altLang="en-US" sz="3000" dirty="0">
              <a:latin typeface="Arial" pitchFamily="34" charset="0"/>
            </a:endParaRPr>
          </a:p>
        </p:txBody>
      </p:sp>
    </p:spTree>
    <p:extLst>
      <p:ext uri="{BB962C8B-B14F-4D97-AF65-F5344CB8AC3E}">
        <p14:creationId xmlns:p14="http://schemas.microsoft.com/office/powerpoint/2010/main" val="2083489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9BB59-68B7-ED4E-823E-48FA973BCCC5}"/>
              </a:ext>
            </a:extLst>
          </p:cNvPr>
          <p:cNvSpPr>
            <a:spLocks noGrp="1"/>
          </p:cNvSpPr>
          <p:nvPr>
            <p:ph type="title"/>
          </p:nvPr>
        </p:nvSpPr>
        <p:spPr>
          <a:xfrm>
            <a:off x="438150" y="0"/>
            <a:ext cx="8229600" cy="1143000"/>
          </a:xfrm>
        </p:spPr>
        <p:txBody>
          <a:bodyPr/>
          <a:lstStyle/>
          <a:p>
            <a:r>
              <a:rPr lang="en-US" dirty="0"/>
              <a:t>Contact Us</a:t>
            </a:r>
          </a:p>
        </p:txBody>
      </p:sp>
      <p:sp>
        <p:nvSpPr>
          <p:cNvPr id="3" name="Content Placeholder 2">
            <a:extLst>
              <a:ext uri="{FF2B5EF4-FFF2-40B4-BE49-F238E27FC236}">
                <a16:creationId xmlns:a16="http://schemas.microsoft.com/office/drawing/2014/main" id="{17BCCD91-07BF-A740-8049-8C18309C715B}"/>
              </a:ext>
            </a:extLst>
          </p:cNvPr>
          <p:cNvSpPr>
            <a:spLocks noGrp="1"/>
          </p:cNvSpPr>
          <p:nvPr>
            <p:ph idx="1"/>
          </p:nvPr>
        </p:nvSpPr>
        <p:spPr>
          <a:xfrm>
            <a:off x="438150" y="1447800"/>
            <a:ext cx="7696200" cy="4191000"/>
          </a:xfrm>
        </p:spPr>
        <p:txBody>
          <a:bodyPr/>
          <a:lstStyle/>
          <a:p>
            <a:pPr marL="0" indent="0">
              <a:buNone/>
            </a:pPr>
            <a:r>
              <a:rPr lang="en-US" dirty="0"/>
              <a:t>To request services from the Chicago Center for Diabetes Translation Research:</a:t>
            </a:r>
          </a:p>
          <a:p>
            <a:pPr>
              <a:spcBef>
                <a:spcPts val="3000"/>
              </a:spcBef>
            </a:pPr>
            <a:r>
              <a:rPr lang="en-US" sz="2800" dirty="0"/>
              <a:t>Fill out our request form: </a:t>
            </a:r>
            <a:r>
              <a:rPr lang="en-US" sz="2800" b="0" i="0" dirty="0">
                <a:solidFill>
                  <a:srgbClr val="201F1E"/>
                </a:solidFill>
                <a:effectLst/>
                <a:hlinkClick r:id="rId2"/>
              </a:rPr>
              <a:t>https://redcap.link/ccdtr</a:t>
            </a:r>
            <a:endParaRPr lang="en-US" sz="2800" b="0" i="0" dirty="0">
              <a:solidFill>
                <a:srgbClr val="201F1E"/>
              </a:solidFill>
              <a:effectLst/>
            </a:endParaRPr>
          </a:p>
          <a:p>
            <a:pPr>
              <a:spcBef>
                <a:spcPts val="3000"/>
              </a:spcBef>
            </a:pPr>
            <a:r>
              <a:rPr lang="en-US" sz="2800" dirty="0">
                <a:solidFill>
                  <a:srgbClr val="201F1E"/>
                </a:solidFill>
              </a:rPr>
              <a:t>Email: </a:t>
            </a:r>
            <a:r>
              <a:rPr lang="en-US" sz="2800" dirty="0">
                <a:solidFill>
                  <a:srgbClr val="201F1E"/>
                </a:solidFill>
                <a:hlinkClick r:id="rId3"/>
              </a:rPr>
              <a:t>cdtr@uchicago.edu</a:t>
            </a:r>
            <a:r>
              <a:rPr lang="en-US" sz="2800" dirty="0">
                <a:solidFill>
                  <a:srgbClr val="201F1E"/>
                </a:solidFill>
              </a:rPr>
              <a:t> </a:t>
            </a:r>
          </a:p>
          <a:p>
            <a:pPr>
              <a:spcBef>
                <a:spcPts val="3000"/>
              </a:spcBef>
            </a:pPr>
            <a:r>
              <a:rPr lang="en-US" sz="2800" b="0" i="0" dirty="0">
                <a:solidFill>
                  <a:srgbClr val="201F1E"/>
                </a:solidFill>
                <a:effectLst/>
              </a:rPr>
              <a:t>Stay tuned for our new website launch</a:t>
            </a:r>
            <a:endParaRPr lang="en-US" sz="3200" b="0" i="0" dirty="0">
              <a:solidFill>
                <a:srgbClr val="201F1E"/>
              </a:solidFill>
              <a:effectLst/>
            </a:endParaRPr>
          </a:p>
          <a:p>
            <a:pPr>
              <a:spcBef>
                <a:spcPts val="2400"/>
              </a:spcBef>
            </a:pPr>
            <a:endParaRPr lang="en-US" dirty="0"/>
          </a:p>
          <a:p>
            <a:pPr lvl="1"/>
            <a:endParaRPr lang="en-US" dirty="0"/>
          </a:p>
        </p:txBody>
      </p:sp>
      <p:pic>
        <p:nvPicPr>
          <p:cNvPr id="4" name="Picture 3" descr="Qr code&#10;&#10;Description automatically generated">
            <a:extLst>
              <a:ext uri="{FF2B5EF4-FFF2-40B4-BE49-F238E27FC236}">
                <a16:creationId xmlns:a16="http://schemas.microsoft.com/office/drawing/2014/main" id="{6B9F36F5-9FE6-CC13-45EF-3CE57600BD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0500" y="2438400"/>
            <a:ext cx="2889250" cy="2845139"/>
          </a:xfrm>
          <a:prstGeom prst="rect">
            <a:avLst/>
          </a:prstGeom>
        </p:spPr>
      </p:pic>
    </p:spTree>
    <p:extLst>
      <p:ext uri="{BB962C8B-B14F-4D97-AF65-F5344CB8AC3E}">
        <p14:creationId xmlns:p14="http://schemas.microsoft.com/office/powerpoint/2010/main" val="1754816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bwMode="auto">
          <a:xfrm>
            <a:off x="232172" y="337184"/>
            <a:ext cx="8626078" cy="160734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numCol="1" anchor="t" anchorCtr="0" compatLnSpc="1">
            <a:prstTxWarp prst="textNoShape">
              <a:avLst/>
            </a:prstTxWarp>
          </a:bodyPr>
          <a:lstStyle/>
          <a:p>
            <a:pPr>
              <a:spcBef>
                <a:spcPts val="1055"/>
              </a:spcBef>
            </a:pPr>
            <a:r>
              <a:rPr lang="en-US" sz="3600" b="1" dirty="0">
                <a:effectLst/>
              </a:rPr>
              <a:t>Development of social drivers of health cluster scores and correlation with diabetes and hypertension outcomes</a:t>
            </a:r>
            <a:br>
              <a:rPr lang="en-US" sz="3600" b="1" dirty="0">
                <a:effectLst/>
              </a:rPr>
            </a:br>
            <a:r>
              <a:rPr lang="en-US" sz="3200" b="1" dirty="0">
                <a:effectLst/>
              </a:rPr>
              <a:t>September 2022</a:t>
            </a:r>
            <a:br>
              <a:rPr lang="en-US" altLang="en-US" sz="4000" dirty="0"/>
            </a:br>
            <a:endParaRPr lang="en-US" altLang="en-US" sz="4000" dirty="0"/>
          </a:p>
        </p:txBody>
      </p:sp>
      <p:sp>
        <p:nvSpPr>
          <p:cNvPr id="7" name="Rectangle 1"/>
          <p:cNvSpPr>
            <a:spLocks/>
          </p:cNvSpPr>
          <p:nvPr/>
        </p:nvSpPr>
        <p:spPr bwMode="auto">
          <a:xfrm>
            <a:off x="0" y="4179094"/>
            <a:ext cx="9152930" cy="2678906"/>
          </a:xfrm>
          <a:prstGeom prst="rect">
            <a:avLst/>
          </a:prstGeom>
          <a:solidFill>
            <a:srgbClr val="C3CABE"/>
          </a:solidFill>
          <a:ln>
            <a:noFill/>
          </a:ln>
        </p:spPr>
        <p:txBody>
          <a:bodyPr lIns="0" tIns="0" rIns="0" bIns="0"/>
          <a:lstStyle/>
          <a:p>
            <a:pPr algn="ctr">
              <a:defRPr/>
            </a:pPr>
            <a:endParaRPr lang="en-US" sz="1300" kern="0">
              <a:solidFill>
                <a:sysClr val="windowText" lastClr="000000"/>
              </a:solidFill>
              <a:ea typeface="ヒラギノ角ゴ ProN W3" charset="0"/>
            </a:endParaRPr>
          </a:p>
        </p:txBody>
      </p:sp>
      <p:sp>
        <p:nvSpPr>
          <p:cNvPr id="5125" name="Rectangle 3"/>
          <p:cNvSpPr>
            <a:spLocks noGrp="1" noChangeArrowheads="1"/>
          </p:cNvSpPr>
          <p:nvPr>
            <p:ph type="subTitle" idx="1"/>
          </p:nvPr>
        </p:nvSpPr>
        <p:spPr bwMode="auto">
          <a:xfrm>
            <a:off x="457200" y="4191000"/>
            <a:ext cx="9152930" cy="2035969"/>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numCol="1" anchor="t" anchorCtr="0" compatLnSpc="1">
            <a:prstTxWarp prst="textNoShape">
              <a:avLst/>
            </a:prstTxWarp>
            <a:noAutofit/>
          </a:bodyPr>
          <a:lstStyle/>
          <a:p>
            <a:pPr algn="l">
              <a:lnSpc>
                <a:spcPts val="2500"/>
              </a:lnSpc>
              <a:spcBef>
                <a:spcPts val="0"/>
              </a:spcBef>
            </a:pPr>
            <a:r>
              <a:rPr lang="en-US" altLang="en-US" sz="2000" b="1" dirty="0">
                <a:latin typeface="Helvetica"/>
                <a:cs typeface="Helvetica"/>
              </a:rPr>
              <a:t>Dave Faldmo</a:t>
            </a:r>
            <a:r>
              <a:rPr lang="en-US" altLang="en-US" sz="2000" b="1" baseline="30000" dirty="0">
                <a:latin typeface="Helvetica"/>
                <a:cs typeface="Helvetica"/>
              </a:rPr>
              <a:t>1</a:t>
            </a:r>
            <a:r>
              <a:rPr lang="en-US" altLang="en-US" sz="2000" b="1" dirty="0">
                <a:latin typeface="Helvetica"/>
                <a:cs typeface="Helvetica"/>
              </a:rPr>
              <a:t>,</a:t>
            </a:r>
            <a:r>
              <a:rPr lang="en-US" altLang="en-US" sz="2000" b="1" baseline="30000" dirty="0">
                <a:latin typeface="Helvetica"/>
                <a:cs typeface="Helvetica"/>
              </a:rPr>
              <a:t> </a:t>
            </a:r>
            <a:r>
              <a:rPr lang="en-US" altLang="en-US" sz="2000" b="1" dirty="0">
                <a:latin typeface="Helvetica"/>
                <a:cs typeface="Helvetica"/>
              </a:rPr>
              <a:t>Wen Wan</a:t>
            </a:r>
            <a:r>
              <a:rPr lang="en-US" altLang="en-US" sz="2000" b="1" baseline="30000" dirty="0">
                <a:latin typeface="Helvetica"/>
                <a:cs typeface="Helvetica"/>
              </a:rPr>
              <a:t>2</a:t>
            </a:r>
            <a:r>
              <a:rPr lang="en-US" altLang="en-US" sz="2000" b="1" dirty="0">
                <a:latin typeface="Helvetica"/>
                <a:cs typeface="Helvetica"/>
              </a:rPr>
              <a:t>,</a:t>
            </a:r>
            <a:r>
              <a:rPr lang="en-US" altLang="en-US" sz="2000" b="1" baseline="30000" dirty="0">
                <a:latin typeface="Helvetica"/>
                <a:cs typeface="Helvetica"/>
              </a:rPr>
              <a:t> </a:t>
            </a:r>
            <a:r>
              <a:rPr lang="en-US" altLang="en-US" sz="2000" b="1" dirty="0">
                <a:latin typeface="Helvetica"/>
                <a:cs typeface="Helvetica"/>
              </a:rPr>
              <a:t>Rosy Chang Weir</a:t>
            </a:r>
            <a:r>
              <a:rPr lang="en-US" altLang="en-US" sz="2000" b="1" baseline="30000" dirty="0">
                <a:latin typeface="Helvetica"/>
                <a:cs typeface="Helvetica"/>
              </a:rPr>
              <a:t>3</a:t>
            </a:r>
            <a:r>
              <a:rPr lang="en-US" altLang="en-US" sz="2000" b="1" dirty="0">
                <a:latin typeface="Helvetica"/>
                <a:cs typeface="Helvetica"/>
              </a:rPr>
              <a:t>, </a:t>
            </a:r>
          </a:p>
          <a:p>
            <a:pPr algn="l">
              <a:lnSpc>
                <a:spcPts val="2500"/>
              </a:lnSpc>
              <a:spcBef>
                <a:spcPts val="0"/>
              </a:spcBef>
            </a:pPr>
            <a:r>
              <a:rPr lang="en-US" altLang="en-US" sz="2000" b="1" dirty="0">
                <a:latin typeface="Helvetica"/>
                <a:cs typeface="Helvetica"/>
              </a:rPr>
              <a:t>Marshall Chin</a:t>
            </a:r>
            <a:r>
              <a:rPr lang="en-US" altLang="en-US" sz="2000" baseline="30000" dirty="0">
                <a:latin typeface="Helvetica"/>
                <a:cs typeface="Helvetica"/>
              </a:rPr>
              <a:t>2</a:t>
            </a:r>
            <a:r>
              <a:rPr lang="en-US" altLang="en-US" sz="2000" b="1" dirty="0">
                <a:latin typeface="Helvetica"/>
                <a:cs typeface="Helvetica"/>
              </a:rPr>
              <a:t>, Erin Hoefling</a:t>
            </a:r>
            <a:r>
              <a:rPr lang="en-US" altLang="en-US" sz="2000" b="1" baseline="30000" dirty="0">
                <a:latin typeface="Helvetica"/>
                <a:cs typeface="Helvetica"/>
              </a:rPr>
              <a:t>1</a:t>
            </a:r>
            <a:r>
              <a:rPr lang="en-US" altLang="en-US" sz="2000" b="1" dirty="0">
                <a:latin typeface="Helvetica"/>
                <a:cs typeface="Helvetica"/>
              </a:rPr>
              <a:t>, Vivian Li</a:t>
            </a:r>
          </a:p>
          <a:p>
            <a:pPr algn="l">
              <a:lnSpc>
                <a:spcPts val="2500"/>
              </a:lnSpc>
              <a:spcBef>
                <a:spcPts val="0"/>
              </a:spcBef>
            </a:pPr>
            <a:r>
              <a:rPr lang="en-US" altLang="en-US" b="1" baseline="30000" dirty="0">
                <a:latin typeface="Helvetica"/>
                <a:cs typeface="Helvetica"/>
              </a:rPr>
              <a:t>1</a:t>
            </a:r>
            <a:r>
              <a:rPr lang="en-US" altLang="en-US" b="1" dirty="0">
                <a:latin typeface="Helvetica"/>
                <a:cs typeface="Helvetica"/>
              </a:rPr>
              <a:t>Siouxland Community Health Center</a:t>
            </a:r>
          </a:p>
          <a:p>
            <a:pPr algn="l">
              <a:lnSpc>
                <a:spcPts val="2500"/>
              </a:lnSpc>
              <a:spcBef>
                <a:spcPts val="0"/>
              </a:spcBef>
            </a:pPr>
            <a:r>
              <a:rPr lang="en-US" altLang="en-US" b="1" baseline="30000" dirty="0">
                <a:latin typeface="Helvetica"/>
                <a:cs typeface="Helvetica"/>
              </a:rPr>
              <a:t>2</a:t>
            </a:r>
            <a:r>
              <a:rPr lang="en-US" altLang="en-US" b="1" dirty="0">
                <a:latin typeface="Helvetica"/>
                <a:cs typeface="Helvetica"/>
              </a:rPr>
              <a:t>University of Chicago</a:t>
            </a:r>
          </a:p>
          <a:p>
            <a:pPr algn="l">
              <a:lnSpc>
                <a:spcPts val="2500"/>
              </a:lnSpc>
              <a:spcBef>
                <a:spcPts val="0"/>
              </a:spcBef>
            </a:pPr>
            <a:r>
              <a:rPr lang="en-US" altLang="en-US" b="1" baseline="30000" dirty="0">
                <a:latin typeface="Helvetica"/>
                <a:cs typeface="Helvetica"/>
              </a:rPr>
              <a:t>3</a:t>
            </a:r>
            <a:r>
              <a:rPr lang="en-US" altLang="en-US" b="1" dirty="0">
                <a:latin typeface="Helvetica"/>
                <a:cs typeface="Helvetica"/>
              </a:rPr>
              <a:t>Association of Asian Pacific Community Health Organizations (AAPCHO) </a:t>
            </a:r>
          </a:p>
          <a:p>
            <a:pPr algn="l">
              <a:lnSpc>
                <a:spcPts val="800"/>
              </a:lnSpc>
              <a:spcBef>
                <a:spcPts val="0"/>
              </a:spcBef>
            </a:pPr>
            <a:endParaRPr lang="en-US" altLang="en-US" sz="800" b="1" dirty="0">
              <a:latin typeface="Helvetica"/>
              <a:cs typeface="Helvetica"/>
            </a:endParaRPr>
          </a:p>
          <a:p>
            <a:pPr algn="l">
              <a:lnSpc>
                <a:spcPts val="2500"/>
              </a:lnSpc>
              <a:spcBef>
                <a:spcPts val="0"/>
              </a:spcBef>
            </a:pPr>
            <a:r>
              <a:rPr lang="en-US" i="1" dirty="0">
                <a:latin typeface="Helvetica"/>
                <a:ea typeface="Arial" panose="020B0604020202020204" pitchFamily="34" charset="0"/>
                <a:cs typeface="Helvetica"/>
              </a:rPr>
              <a:t>Funded by The Chicago Center for Diabetes Translation </a:t>
            </a:r>
            <a:r>
              <a:rPr lang="en-US" i="1" dirty="0">
                <a:latin typeface="Helvetica"/>
                <a:cs typeface="Helvetica"/>
              </a:rPr>
              <a:t>Research (NIDDK P30 DK092949)</a:t>
            </a:r>
            <a:endParaRPr lang="en-US" altLang="en-US" i="1" dirty="0">
              <a:latin typeface="Helvetica"/>
              <a:cs typeface="Helvetica"/>
            </a:endParaRPr>
          </a:p>
        </p:txBody>
      </p:sp>
      <p:sp>
        <p:nvSpPr>
          <p:cNvPr id="5126" name="Line 5"/>
          <p:cNvSpPr>
            <a:spLocks noChangeShapeType="1"/>
          </p:cNvSpPr>
          <p:nvPr/>
        </p:nvSpPr>
        <p:spPr bwMode="auto">
          <a:xfrm rot="10800000" flipH="1">
            <a:off x="1464469" y="6609954"/>
            <a:ext cx="7162726" cy="8930"/>
          </a:xfrm>
          <a:prstGeom prst="line">
            <a:avLst/>
          </a:prstGeom>
          <a:noFill/>
          <a:ln w="25400" cap="rnd">
            <a:solidFill>
              <a:srgbClr val="5A0E00"/>
            </a:solidFill>
            <a:prstDash val="sysDot"/>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 name="Rectangle 1"/>
          <p:cNvSpPr/>
          <p:nvPr/>
        </p:nvSpPr>
        <p:spPr>
          <a:xfrm>
            <a:off x="-22440" y="3079404"/>
            <a:ext cx="9220200" cy="110331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684F19C-53F9-E74A-8BE2-11138B4C59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5726" y="3227083"/>
            <a:ext cx="2109954" cy="724801"/>
          </a:xfrm>
          <a:prstGeom prst="rect">
            <a:avLst/>
          </a:prstGeom>
        </p:spPr>
      </p:pic>
      <p:pic>
        <p:nvPicPr>
          <p:cNvPr id="9" name="Picture 8">
            <a:extLst>
              <a:ext uri="{FF2B5EF4-FFF2-40B4-BE49-F238E27FC236}">
                <a16:creationId xmlns:a16="http://schemas.microsoft.com/office/drawing/2014/main" id="{095065A2-421A-B242-9DA3-172276CF39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09" y="3248776"/>
            <a:ext cx="2533991" cy="764566"/>
          </a:xfrm>
          <a:prstGeom prst="rect">
            <a:avLst/>
          </a:prstGeom>
        </p:spPr>
      </p:pic>
      <p:pic>
        <p:nvPicPr>
          <p:cNvPr id="3" name="Google Shape;22;p32" descr="A picture containing text, clipart&#10;&#10;Description automatically generated">
            <a:extLst>
              <a:ext uri="{FF2B5EF4-FFF2-40B4-BE49-F238E27FC236}">
                <a16:creationId xmlns:a16="http://schemas.microsoft.com/office/drawing/2014/main" id="{06B67393-C63C-2721-D489-509FF1A6E947}"/>
              </a:ext>
            </a:extLst>
          </p:cNvPr>
          <p:cNvPicPr preferRelativeResize="0"/>
          <p:nvPr/>
        </p:nvPicPr>
        <p:blipFill rotWithShape="1">
          <a:blip r:embed="rId5">
            <a:alphaModFix/>
          </a:blip>
          <a:srcRect/>
          <a:stretch/>
        </p:blipFill>
        <p:spPr>
          <a:xfrm>
            <a:off x="4985723" y="3343604"/>
            <a:ext cx="2407390" cy="608280"/>
          </a:xfrm>
          <a:prstGeom prst="rect">
            <a:avLst/>
          </a:prstGeom>
          <a:noFill/>
          <a:ln>
            <a:noFill/>
          </a:ln>
        </p:spPr>
      </p:pic>
      <p:pic>
        <p:nvPicPr>
          <p:cNvPr id="5" name="Google Shape;35;p33" descr="A close up of a sign&#10;&#10;Description automatically generated">
            <a:extLst>
              <a:ext uri="{FF2B5EF4-FFF2-40B4-BE49-F238E27FC236}">
                <a16:creationId xmlns:a16="http://schemas.microsoft.com/office/drawing/2014/main" id="{BA97B1B8-2621-34F9-675B-5D14E58B4C1A}"/>
              </a:ext>
            </a:extLst>
          </p:cNvPr>
          <p:cNvPicPr preferRelativeResize="0"/>
          <p:nvPr/>
        </p:nvPicPr>
        <p:blipFill rotWithShape="1">
          <a:blip r:embed="rId6">
            <a:alphaModFix/>
          </a:blip>
          <a:srcRect/>
          <a:stretch/>
        </p:blipFill>
        <p:spPr>
          <a:xfrm>
            <a:off x="7387414" y="3370108"/>
            <a:ext cx="1756586" cy="573267"/>
          </a:xfrm>
          <a:prstGeom prst="rect">
            <a:avLst/>
          </a:prstGeom>
          <a:noFill/>
          <a:ln>
            <a:noFill/>
          </a:ln>
        </p:spPr>
      </p:pic>
    </p:spTree>
    <p:extLst>
      <p:ext uri="{BB962C8B-B14F-4D97-AF65-F5344CB8AC3E}">
        <p14:creationId xmlns:p14="http://schemas.microsoft.com/office/powerpoint/2010/main" val="4010557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646" y="143699"/>
            <a:ext cx="8228707" cy="1143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normAutofit/>
          </a:bodyPr>
          <a:lstStyle/>
          <a:p>
            <a:pPr defTabSz="457177">
              <a:defRPr/>
            </a:pPr>
            <a:r>
              <a:rPr lang="en-US" altLang="en-US" dirty="0">
                <a:ea typeface="ＭＳ Ｐゴシック" charset="0"/>
              </a:rPr>
              <a:t>Partners</a:t>
            </a:r>
          </a:p>
        </p:txBody>
      </p:sp>
      <p:sp>
        <p:nvSpPr>
          <p:cNvPr id="289795" name="Content Placeholder 2"/>
          <p:cNvSpPr>
            <a:spLocks noGrp="1"/>
          </p:cNvSpPr>
          <p:nvPr>
            <p:ph idx="1"/>
          </p:nvPr>
        </p:nvSpPr>
        <p:spPr>
          <a:xfrm>
            <a:off x="779115" y="1534657"/>
            <a:ext cx="7864823" cy="4573249"/>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marL="0" indent="0">
              <a:spcBef>
                <a:spcPts val="1055"/>
              </a:spcBef>
              <a:buNone/>
            </a:pPr>
            <a:r>
              <a:rPr lang="en-US" altLang="en-US" b="1" dirty="0">
                <a:latin typeface="Helvetica" charset="0"/>
              </a:rPr>
              <a:t>This project is funded by The Chicago Center for Diabetes Translation Research (NIDDK P30 DK092949)</a:t>
            </a:r>
          </a:p>
          <a:p>
            <a:pPr marL="0" indent="0">
              <a:spcBef>
                <a:spcPts val="1055"/>
              </a:spcBef>
              <a:buNone/>
            </a:pPr>
            <a:endParaRPr lang="en-US" altLang="en-US" sz="2000" b="1" dirty="0">
              <a:latin typeface="Helvetica" charset="0"/>
            </a:endParaRPr>
          </a:p>
          <a:p>
            <a:pPr marL="0" indent="0">
              <a:spcBef>
                <a:spcPts val="1055"/>
              </a:spcBef>
              <a:buNone/>
            </a:pPr>
            <a:endParaRPr lang="en-US" altLang="en-US" sz="2000" b="1" dirty="0">
              <a:latin typeface="Helvetica" charset="0"/>
            </a:endParaRPr>
          </a:p>
          <a:p>
            <a:pPr>
              <a:spcBef>
                <a:spcPts val="1055"/>
              </a:spcBef>
            </a:pPr>
            <a:endParaRPr lang="en-US" altLang="en-US" sz="2000" b="1" i="1" dirty="0">
              <a:latin typeface="Helvetica" charset="0"/>
            </a:endParaRPr>
          </a:p>
          <a:p>
            <a:pPr marL="0">
              <a:spcBef>
                <a:spcPct val="0"/>
              </a:spcBef>
            </a:pPr>
            <a:endParaRPr lang="en-US" altLang="en-US" sz="2250" dirty="0">
              <a:latin typeface="Akzidenz Grotesk BE" charset="0"/>
              <a:cs typeface="Akzidenz Grotesk BE" charset="0"/>
            </a:endParaRPr>
          </a:p>
        </p:txBody>
      </p:sp>
      <p:pic>
        <p:nvPicPr>
          <p:cNvPr id="5" name="Picture 4">
            <a:extLst>
              <a:ext uri="{FF2B5EF4-FFF2-40B4-BE49-F238E27FC236}">
                <a16:creationId xmlns:a16="http://schemas.microsoft.com/office/drawing/2014/main" id="{C684F19C-53F9-E74A-8BE2-11138B4C59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4914" y="2778486"/>
            <a:ext cx="4045017" cy="1389523"/>
          </a:xfrm>
          <a:prstGeom prst="rect">
            <a:avLst/>
          </a:prstGeom>
        </p:spPr>
      </p:pic>
      <p:pic>
        <p:nvPicPr>
          <p:cNvPr id="6" name="Picture 5">
            <a:extLst>
              <a:ext uri="{FF2B5EF4-FFF2-40B4-BE49-F238E27FC236}">
                <a16:creationId xmlns:a16="http://schemas.microsoft.com/office/drawing/2014/main" id="{095065A2-421A-B242-9DA3-172276CF39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82" y="2790441"/>
            <a:ext cx="4684243" cy="1413349"/>
          </a:xfrm>
          <a:prstGeom prst="rect">
            <a:avLst/>
          </a:prstGeom>
        </p:spPr>
      </p:pic>
      <p:pic>
        <p:nvPicPr>
          <p:cNvPr id="2" name="Google Shape;22;p32" descr="A picture containing text, clipart&#10;&#10;Description automatically generated">
            <a:extLst>
              <a:ext uri="{FF2B5EF4-FFF2-40B4-BE49-F238E27FC236}">
                <a16:creationId xmlns:a16="http://schemas.microsoft.com/office/drawing/2014/main" id="{D0E09A94-39BE-99BA-447A-7FA13DF242FB}"/>
              </a:ext>
            </a:extLst>
          </p:cNvPr>
          <p:cNvPicPr preferRelativeResize="0"/>
          <p:nvPr/>
        </p:nvPicPr>
        <p:blipFill rotWithShape="1">
          <a:blip r:embed="rId5">
            <a:alphaModFix/>
          </a:blip>
          <a:srcRect/>
          <a:stretch/>
        </p:blipFill>
        <p:spPr>
          <a:xfrm>
            <a:off x="2759358" y="4571093"/>
            <a:ext cx="4224538" cy="1389523"/>
          </a:xfrm>
          <a:prstGeom prst="rect">
            <a:avLst/>
          </a:prstGeom>
          <a:noFill/>
          <a:ln>
            <a:noFill/>
          </a:ln>
        </p:spPr>
      </p:pic>
    </p:spTree>
    <p:extLst>
      <p:ext uri="{BB962C8B-B14F-4D97-AF65-F5344CB8AC3E}">
        <p14:creationId xmlns:p14="http://schemas.microsoft.com/office/powerpoint/2010/main" val="2807184045"/>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p:txBody>
          <a:bodyPr>
            <a:normAutofit lnSpcReduction="10000"/>
          </a:bodyPr>
          <a:lstStyle/>
          <a:p>
            <a:pPr marL="402336" indent="-457200">
              <a:buAutoNum type="arabicPeriod"/>
            </a:pPr>
            <a:r>
              <a:rPr lang="en-US" sz="3500" b="1" dirty="0">
                <a:latin typeface="Helvetica"/>
                <a:cs typeface="Helvetica"/>
              </a:rPr>
              <a:t>Study Aims</a:t>
            </a:r>
          </a:p>
          <a:p>
            <a:pPr marL="402336" indent="-457200">
              <a:buAutoNum type="arabicPeriod"/>
            </a:pPr>
            <a:r>
              <a:rPr lang="en-US" sz="3500" b="1" dirty="0">
                <a:latin typeface="Helvetica"/>
                <a:cs typeface="Helvetica"/>
              </a:rPr>
              <a:t>PRAPARE®/SDOH at Siouxland Community Health Center</a:t>
            </a:r>
          </a:p>
          <a:p>
            <a:pPr marL="457200" indent="-457200">
              <a:buAutoNum type="arabicPeriod"/>
            </a:pPr>
            <a:r>
              <a:rPr lang="en-US" sz="3500" b="1" dirty="0">
                <a:latin typeface="Helvetica"/>
                <a:cs typeface="Helvetica"/>
              </a:rPr>
              <a:t>Study Methodology and Results</a:t>
            </a:r>
          </a:p>
          <a:p>
            <a:pPr marL="457200" indent="-457200">
              <a:buAutoNum type="arabicPeriod"/>
            </a:pPr>
            <a:r>
              <a:rPr lang="en-US" sz="3500" b="1" dirty="0">
                <a:latin typeface="Helvetica"/>
                <a:cs typeface="Helvetica"/>
              </a:rPr>
              <a:t>Impact of the Findings</a:t>
            </a:r>
          </a:p>
          <a:p>
            <a:pPr marL="457200" indent="-457200">
              <a:buAutoNum type="arabicPeriod"/>
            </a:pPr>
            <a:r>
              <a:rPr lang="en-US" sz="3500" b="1" dirty="0">
                <a:latin typeface="Helvetica"/>
                <a:cs typeface="Helvetica"/>
              </a:rPr>
              <a:t>Q&amp;A</a:t>
            </a:r>
          </a:p>
          <a:p>
            <a:pPr marL="457200" indent="-457200">
              <a:buAutoNum type="arabicPeriod"/>
            </a:pPr>
            <a:endParaRPr lang="en-US" sz="3800" dirty="0"/>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37EDAD12-6F93-D843-A1D3-B9BF1321D5C5}" type="slidenum">
              <a:rPr lang="en-US" smtClean="0">
                <a:solidFill>
                  <a:srgbClr val="333333"/>
                </a:solidFill>
                <a:effectLst>
                  <a:outerShdw blurRad="63500" dir="2700000" algn="tl" rotWithShape="0">
                    <a:prstClr val="white">
                      <a:alpha val="40000"/>
                    </a:prstClr>
                  </a:outerShdw>
                </a:effectLst>
              </a:rPr>
              <a:pPr>
                <a:defRPr/>
              </a:pPr>
              <a:t>13</a:t>
            </a:fld>
            <a:endParaRPr lang="en-US">
              <a:solidFill>
                <a:srgbClr val="333333"/>
              </a:solidFill>
              <a:effectLst>
                <a:outerShdw blurRad="63500" dir="2700000" algn="tl" rotWithShape="0">
                  <a:prstClr val="white">
                    <a:alpha val="40000"/>
                  </a:prstClr>
                </a:outerShdw>
              </a:effectLst>
            </a:endParaRPr>
          </a:p>
        </p:txBody>
      </p:sp>
    </p:spTree>
    <p:extLst>
      <p:ext uri="{BB962C8B-B14F-4D97-AF65-F5344CB8AC3E}">
        <p14:creationId xmlns:p14="http://schemas.microsoft.com/office/powerpoint/2010/main" val="575412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646" y="143699"/>
            <a:ext cx="8228707" cy="1143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normAutofit/>
          </a:bodyPr>
          <a:lstStyle/>
          <a:p>
            <a:pPr defTabSz="457177">
              <a:defRPr/>
            </a:pPr>
            <a:r>
              <a:rPr lang="en-US" altLang="en-US" dirty="0">
                <a:ea typeface="ＭＳ Ｐゴシック" charset="0"/>
              </a:rPr>
              <a:t>Study Aims</a:t>
            </a:r>
          </a:p>
        </p:txBody>
      </p:sp>
      <p:sp>
        <p:nvSpPr>
          <p:cNvPr id="289795" name="Content Placeholder 2"/>
          <p:cNvSpPr>
            <a:spLocks noGrp="1"/>
          </p:cNvSpPr>
          <p:nvPr>
            <p:ph idx="1"/>
          </p:nvPr>
        </p:nvSpPr>
        <p:spPr>
          <a:xfrm>
            <a:off x="457647" y="1534657"/>
            <a:ext cx="8186292" cy="4573249"/>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lnSpcReduction="10000"/>
          </a:bodyPr>
          <a:lstStyle/>
          <a:p>
            <a:pPr>
              <a:lnSpc>
                <a:spcPct val="120000"/>
              </a:lnSpc>
              <a:spcBef>
                <a:spcPts val="1800"/>
              </a:spcBef>
            </a:pPr>
            <a:r>
              <a:rPr lang="en-US" sz="2600" dirty="0">
                <a:effectLst/>
                <a:latin typeface="Helvetica"/>
                <a:cs typeface="Helvetica"/>
              </a:rPr>
              <a:t>To identify clusters of social risk factors in a population that included patients with diabetes and hypertension</a:t>
            </a:r>
          </a:p>
          <a:p>
            <a:pPr marL="274320" indent="-274320">
              <a:lnSpc>
                <a:spcPct val="120000"/>
              </a:lnSpc>
              <a:spcBef>
                <a:spcPts val="1800"/>
              </a:spcBef>
            </a:pPr>
            <a:r>
              <a:rPr lang="en-US" sz="2600" dirty="0">
                <a:effectLst/>
                <a:latin typeface="Helvetica"/>
                <a:cs typeface="Helvetica"/>
              </a:rPr>
              <a:t>To find effective methods for scoring PRAPARE®/ SDOH factors for use in correlational analyses, including risk stratification</a:t>
            </a:r>
          </a:p>
          <a:p>
            <a:pPr marL="274320" indent="-274320">
              <a:lnSpc>
                <a:spcPct val="120000"/>
              </a:lnSpc>
              <a:spcBef>
                <a:spcPts val="1800"/>
              </a:spcBef>
            </a:pPr>
            <a:r>
              <a:rPr lang="en-US" altLang="en-US" sz="2600" dirty="0">
                <a:latin typeface="Helvetica"/>
                <a:cs typeface="Helvetica"/>
              </a:rPr>
              <a:t>To assess the relationship between SDOH factors and hemoglobin A1c and blood pressure values, including diabetes and hypertension control</a:t>
            </a:r>
          </a:p>
          <a:p>
            <a:pPr marL="0">
              <a:spcBef>
                <a:spcPct val="0"/>
              </a:spcBef>
            </a:pPr>
            <a:endParaRPr lang="en-US" altLang="en-US" sz="2250" dirty="0">
              <a:latin typeface="Akzidenz Grotesk BE" charset="0"/>
              <a:cs typeface="Akzidenz Grotesk BE" charset="0"/>
            </a:endParaRPr>
          </a:p>
        </p:txBody>
      </p:sp>
    </p:spTree>
    <p:extLst>
      <p:ext uri="{BB962C8B-B14F-4D97-AF65-F5344CB8AC3E}">
        <p14:creationId xmlns:p14="http://schemas.microsoft.com/office/powerpoint/2010/main" val="829956101"/>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647" y="-24853"/>
            <a:ext cx="8228707" cy="1143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normAutofit fontScale="90000"/>
          </a:bodyPr>
          <a:lstStyle/>
          <a:p>
            <a:pPr defTabSz="457177">
              <a:defRPr/>
            </a:pPr>
            <a:r>
              <a:rPr lang="en-US" altLang="en-US" dirty="0"/>
              <a:t>Importance of SDOH and Concise Screening/Scoring Tools</a:t>
            </a:r>
            <a:endParaRPr lang="en-US" altLang="en-US" dirty="0">
              <a:ea typeface="ＭＳ Ｐゴシック" charset="0"/>
            </a:endParaRPr>
          </a:p>
        </p:txBody>
      </p:sp>
      <p:sp>
        <p:nvSpPr>
          <p:cNvPr id="6" name="Content Placeholder 2"/>
          <p:cNvSpPr txBox="1">
            <a:spLocks/>
          </p:cNvSpPr>
          <p:nvPr/>
        </p:nvSpPr>
        <p:spPr>
          <a:xfrm>
            <a:off x="5118944" y="1707803"/>
            <a:ext cx="3632150" cy="4346525"/>
          </a:xfrm>
          <a:prstGeom prst="rect">
            <a:avLst/>
          </a:prstGeom>
        </p:spPr>
        <p:txBody>
          <a:bodyPr/>
          <a:lstStyle>
            <a:lvl1pPr marL="698500" indent="-444500" algn="l" rtl="0" eaLnBrk="0" fontAlgn="base" hangingPunct="0">
              <a:spcBef>
                <a:spcPts val="2300"/>
              </a:spcBef>
              <a:spcAft>
                <a:spcPct val="0"/>
              </a:spcAft>
              <a:buSzPct val="171000"/>
              <a:buFont typeface="Gill Sans"/>
              <a:buChar char="•"/>
              <a:defRPr sz="3800">
                <a:solidFill>
                  <a:schemeClr val="tx1"/>
                </a:solidFill>
                <a:latin typeface="+mn-lt"/>
                <a:ea typeface="+mn-ea"/>
                <a:cs typeface="+mn-cs"/>
                <a:sym typeface="Gill Sans"/>
              </a:defRPr>
            </a:lvl1pPr>
            <a:lvl2pPr marL="1041400" indent="-444500" algn="l" rtl="0" eaLnBrk="0" fontAlgn="base" hangingPunct="0">
              <a:spcBef>
                <a:spcPts val="2300"/>
              </a:spcBef>
              <a:spcAft>
                <a:spcPct val="0"/>
              </a:spcAft>
              <a:buSzPct val="171000"/>
              <a:buFont typeface="Gill Sans"/>
              <a:buChar char="•"/>
              <a:defRPr sz="3800">
                <a:solidFill>
                  <a:schemeClr val="tx1"/>
                </a:solidFill>
                <a:latin typeface="+mn-lt"/>
                <a:ea typeface="+mn-ea"/>
                <a:cs typeface="+mn-cs"/>
                <a:sym typeface="Gill Sans"/>
              </a:defRPr>
            </a:lvl2pPr>
            <a:lvl3pPr marL="1384300" indent="-444500" algn="l" rtl="0" eaLnBrk="0" fontAlgn="base" hangingPunct="0">
              <a:spcBef>
                <a:spcPts val="2300"/>
              </a:spcBef>
              <a:spcAft>
                <a:spcPct val="0"/>
              </a:spcAft>
              <a:buSzPct val="171000"/>
              <a:buFont typeface="Gill Sans"/>
              <a:buChar char="•"/>
              <a:defRPr sz="3800">
                <a:solidFill>
                  <a:schemeClr val="tx1"/>
                </a:solidFill>
                <a:latin typeface="+mn-lt"/>
                <a:ea typeface="+mn-ea"/>
                <a:cs typeface="+mn-cs"/>
                <a:sym typeface="Gill Sans"/>
              </a:defRPr>
            </a:lvl3pPr>
            <a:lvl4pPr marL="1739900" indent="-444500" algn="l" rtl="0" eaLnBrk="0" fontAlgn="base" hangingPunct="0">
              <a:spcBef>
                <a:spcPts val="2300"/>
              </a:spcBef>
              <a:spcAft>
                <a:spcPct val="0"/>
              </a:spcAft>
              <a:buSzPct val="171000"/>
              <a:buFont typeface="Gill Sans"/>
              <a:buChar char="•"/>
              <a:defRPr sz="3800">
                <a:solidFill>
                  <a:schemeClr val="tx1"/>
                </a:solidFill>
                <a:latin typeface="+mn-lt"/>
                <a:ea typeface="+mn-ea"/>
                <a:cs typeface="+mn-cs"/>
                <a:sym typeface="Gill Sans"/>
              </a:defRPr>
            </a:lvl4pPr>
            <a:lvl5pPr marL="2082800" indent="-444500" algn="l" rtl="0" eaLnBrk="0" fontAlgn="base" hangingPunct="0">
              <a:spcBef>
                <a:spcPts val="2300"/>
              </a:spcBef>
              <a:spcAft>
                <a:spcPct val="0"/>
              </a:spcAft>
              <a:buSzPct val="171000"/>
              <a:buFont typeface="Gill Sans"/>
              <a:buChar char="•"/>
              <a:defRPr sz="3800">
                <a:solidFill>
                  <a:schemeClr val="tx1"/>
                </a:solidFill>
                <a:latin typeface="+mn-lt"/>
                <a:ea typeface="+mn-ea"/>
                <a:cs typeface="+mn-cs"/>
                <a:sym typeface="Gill Sans"/>
              </a:defRPr>
            </a:lvl5pPr>
            <a:lvl6pPr marL="2540000" indent="-444500" algn="l" rtl="0" fontAlgn="base">
              <a:spcBef>
                <a:spcPts val="2300"/>
              </a:spcBef>
              <a:spcAft>
                <a:spcPct val="0"/>
              </a:spcAft>
              <a:buSzPct val="171000"/>
              <a:buFont typeface="Gill Sans" charset="0"/>
              <a:buChar char="•"/>
              <a:defRPr sz="3800">
                <a:solidFill>
                  <a:schemeClr val="tx1"/>
                </a:solidFill>
                <a:latin typeface="+mn-lt"/>
                <a:ea typeface="+mn-ea"/>
                <a:cs typeface="+mn-cs"/>
                <a:sym typeface="Gill Sans" charset="0"/>
              </a:defRPr>
            </a:lvl6pPr>
            <a:lvl7pPr marL="2997200" indent="-444500" algn="l" rtl="0" fontAlgn="base">
              <a:spcBef>
                <a:spcPts val="2300"/>
              </a:spcBef>
              <a:spcAft>
                <a:spcPct val="0"/>
              </a:spcAft>
              <a:buSzPct val="171000"/>
              <a:buFont typeface="Gill Sans" charset="0"/>
              <a:buChar char="•"/>
              <a:defRPr sz="3800">
                <a:solidFill>
                  <a:schemeClr val="tx1"/>
                </a:solidFill>
                <a:latin typeface="+mn-lt"/>
                <a:ea typeface="+mn-ea"/>
                <a:cs typeface="+mn-cs"/>
                <a:sym typeface="Gill Sans" charset="0"/>
              </a:defRPr>
            </a:lvl7pPr>
            <a:lvl8pPr marL="3454400" indent="-444500" algn="l" rtl="0" fontAlgn="base">
              <a:spcBef>
                <a:spcPts val="2300"/>
              </a:spcBef>
              <a:spcAft>
                <a:spcPct val="0"/>
              </a:spcAft>
              <a:buSzPct val="171000"/>
              <a:buFont typeface="Gill Sans" charset="0"/>
              <a:buChar char="•"/>
              <a:defRPr sz="3800">
                <a:solidFill>
                  <a:schemeClr val="tx1"/>
                </a:solidFill>
                <a:latin typeface="+mn-lt"/>
                <a:ea typeface="+mn-ea"/>
                <a:cs typeface="+mn-cs"/>
                <a:sym typeface="Gill Sans" charset="0"/>
              </a:defRPr>
            </a:lvl8pPr>
            <a:lvl9pPr marL="3911600" indent="-444500" algn="l" rtl="0" fontAlgn="base">
              <a:spcBef>
                <a:spcPts val="2300"/>
              </a:spcBef>
              <a:spcAft>
                <a:spcPct val="0"/>
              </a:spcAft>
              <a:buSzPct val="171000"/>
              <a:buFont typeface="Gill Sans" charset="0"/>
              <a:buChar char="•"/>
              <a:defRPr sz="3800">
                <a:solidFill>
                  <a:schemeClr val="tx1"/>
                </a:solidFill>
                <a:latin typeface="+mn-lt"/>
                <a:ea typeface="+mn-ea"/>
                <a:cs typeface="+mn-cs"/>
                <a:sym typeface="Gill Sans" charset="0"/>
              </a:defRPr>
            </a:lvl9pPr>
          </a:lstStyle>
          <a:p>
            <a:pPr marL="0">
              <a:spcBef>
                <a:spcPts val="0"/>
              </a:spcBef>
              <a:defRPr/>
            </a:pPr>
            <a:r>
              <a:rPr lang="en-US" sz="2250" dirty="0">
                <a:solidFill>
                  <a:srgbClr val="FFFFFF"/>
                </a:solidFill>
              </a:rPr>
              <a:t>Laotian</a:t>
            </a:r>
          </a:p>
          <a:p>
            <a:pPr marL="0">
              <a:spcBef>
                <a:spcPts val="0"/>
              </a:spcBef>
              <a:defRPr/>
            </a:pPr>
            <a:r>
              <a:rPr lang="en-US" sz="2250" dirty="0">
                <a:solidFill>
                  <a:srgbClr val="FFFFFF"/>
                </a:solidFill>
              </a:rPr>
              <a:t>Mandarin</a:t>
            </a:r>
          </a:p>
          <a:p>
            <a:pPr marL="0">
              <a:spcBef>
                <a:spcPts val="0"/>
              </a:spcBef>
              <a:defRPr/>
            </a:pPr>
            <a:r>
              <a:rPr lang="en-US" sz="2250" dirty="0">
                <a:solidFill>
                  <a:srgbClr val="FFFFFF"/>
                </a:solidFill>
              </a:rPr>
              <a:t>Mien</a:t>
            </a:r>
          </a:p>
          <a:p>
            <a:pPr marL="0">
              <a:spcBef>
                <a:spcPts val="0"/>
              </a:spcBef>
              <a:defRPr/>
            </a:pPr>
            <a:r>
              <a:rPr lang="en-US" sz="2250" dirty="0">
                <a:solidFill>
                  <a:srgbClr val="FFFFFF"/>
                </a:solidFill>
              </a:rPr>
              <a:t>Punjabi</a:t>
            </a:r>
          </a:p>
          <a:p>
            <a:pPr marL="0">
              <a:spcBef>
                <a:spcPts val="0"/>
              </a:spcBef>
              <a:defRPr/>
            </a:pPr>
            <a:r>
              <a:rPr lang="en-US" sz="2250" dirty="0">
                <a:solidFill>
                  <a:srgbClr val="FFFFFF"/>
                </a:solidFill>
              </a:rPr>
              <a:t>Samoan</a:t>
            </a:r>
          </a:p>
          <a:p>
            <a:pPr marL="0">
              <a:spcBef>
                <a:spcPts val="0"/>
              </a:spcBef>
              <a:defRPr/>
            </a:pPr>
            <a:r>
              <a:rPr lang="en-US" sz="2250" dirty="0">
                <a:solidFill>
                  <a:srgbClr val="FFFFFF"/>
                </a:solidFill>
              </a:rPr>
              <a:t>Tagalog</a:t>
            </a:r>
          </a:p>
          <a:p>
            <a:pPr marL="0">
              <a:spcBef>
                <a:spcPts val="0"/>
              </a:spcBef>
              <a:defRPr/>
            </a:pPr>
            <a:r>
              <a:rPr lang="en-US" sz="2250" dirty="0">
                <a:solidFill>
                  <a:srgbClr val="FFFFFF"/>
                </a:solidFill>
              </a:rPr>
              <a:t>Thai</a:t>
            </a:r>
          </a:p>
          <a:p>
            <a:pPr marL="0">
              <a:spcBef>
                <a:spcPts val="0"/>
              </a:spcBef>
              <a:defRPr/>
            </a:pPr>
            <a:r>
              <a:rPr lang="en-US" sz="2250" dirty="0">
                <a:solidFill>
                  <a:srgbClr val="FFFFFF"/>
                </a:solidFill>
              </a:rPr>
              <a:t>Tibetan</a:t>
            </a:r>
          </a:p>
          <a:p>
            <a:pPr marL="0">
              <a:spcBef>
                <a:spcPts val="0"/>
              </a:spcBef>
              <a:defRPr/>
            </a:pPr>
            <a:r>
              <a:rPr lang="en-US" sz="2250" dirty="0">
                <a:solidFill>
                  <a:srgbClr val="FFFFFF"/>
                </a:solidFill>
              </a:rPr>
              <a:t>Tongan</a:t>
            </a:r>
          </a:p>
          <a:p>
            <a:pPr marL="0">
              <a:spcBef>
                <a:spcPts val="0"/>
              </a:spcBef>
              <a:defRPr/>
            </a:pPr>
            <a:r>
              <a:rPr lang="en-US" sz="2250" dirty="0">
                <a:solidFill>
                  <a:srgbClr val="FFFFFF"/>
                </a:solidFill>
              </a:rPr>
              <a:t>Vietnamese</a:t>
            </a:r>
            <a:endParaRPr lang="en-US" sz="2250" kern="0" dirty="0">
              <a:solidFill>
                <a:srgbClr val="FFFFFF"/>
              </a:solidFill>
            </a:endParaRPr>
          </a:p>
        </p:txBody>
      </p:sp>
      <p:sp>
        <p:nvSpPr>
          <p:cNvPr id="7" name="TextBox 6"/>
          <p:cNvSpPr txBox="1"/>
          <p:nvPr/>
        </p:nvSpPr>
        <p:spPr>
          <a:xfrm>
            <a:off x="697924" y="10340140"/>
            <a:ext cx="15187374" cy="4570482"/>
          </a:xfrm>
          <a:prstGeom prst="rect">
            <a:avLst/>
          </a:prstGeom>
          <a:noFill/>
        </p:spPr>
        <p:txBody>
          <a:bodyPr wrap="square" rtlCol="0">
            <a:spAutoFit/>
          </a:bodyPr>
          <a:lstStyle/>
          <a:p>
            <a:pPr>
              <a:spcAft>
                <a:spcPts val="600"/>
              </a:spcAft>
            </a:pPr>
            <a:r>
              <a:rPr lang="en-US" sz="2600" b="1" dirty="0">
                <a:cs typeface="Arial" panose="020B0604020202020204" pitchFamily="34" charset="0"/>
              </a:rPr>
              <a:t>What is PRAPARE?</a:t>
            </a:r>
          </a:p>
          <a:p>
            <a:r>
              <a:rPr lang="en-US" sz="2600" b="1" dirty="0">
                <a:solidFill>
                  <a:schemeClr val="accent2"/>
                </a:solidFill>
                <a:cs typeface="Arial" panose="020B0604020202020204" pitchFamily="34" charset="0"/>
              </a:rPr>
              <a:t>P</a:t>
            </a:r>
            <a:r>
              <a:rPr lang="en-US" sz="2600" b="1" dirty="0">
                <a:cs typeface="Arial" panose="020B0604020202020204" pitchFamily="34" charset="0"/>
              </a:rPr>
              <a:t>rotocol for </a:t>
            </a:r>
            <a:r>
              <a:rPr lang="en-US" sz="2600" b="1" dirty="0">
                <a:solidFill>
                  <a:schemeClr val="accent2"/>
                </a:solidFill>
                <a:cs typeface="Arial" panose="020B0604020202020204" pitchFamily="34" charset="0"/>
              </a:rPr>
              <a:t>R</a:t>
            </a:r>
            <a:r>
              <a:rPr lang="en-US" sz="2600" b="1" dirty="0">
                <a:cs typeface="Arial" panose="020B0604020202020204" pitchFamily="34" charset="0"/>
              </a:rPr>
              <a:t>esponding to &amp; </a:t>
            </a:r>
            <a:r>
              <a:rPr lang="en-US" sz="2600" b="1" dirty="0">
                <a:solidFill>
                  <a:schemeClr val="accent2"/>
                </a:solidFill>
                <a:cs typeface="Arial" panose="020B0604020202020204" pitchFamily="34" charset="0"/>
              </a:rPr>
              <a:t>A</a:t>
            </a:r>
            <a:r>
              <a:rPr lang="en-US" sz="2600" b="1" dirty="0">
                <a:cs typeface="Arial" panose="020B0604020202020204" pitchFamily="34" charset="0"/>
              </a:rPr>
              <a:t>ssessing </a:t>
            </a:r>
            <a:r>
              <a:rPr lang="en-US" sz="2600" b="1" dirty="0">
                <a:solidFill>
                  <a:schemeClr val="accent2"/>
                </a:solidFill>
                <a:cs typeface="Arial" panose="020B0604020202020204" pitchFamily="34" charset="0"/>
              </a:rPr>
              <a:t>P</a:t>
            </a:r>
            <a:r>
              <a:rPr lang="en-US" sz="2600" b="1" dirty="0">
                <a:cs typeface="Arial" panose="020B0604020202020204" pitchFamily="34" charset="0"/>
              </a:rPr>
              <a:t>atients’ </a:t>
            </a:r>
            <a:r>
              <a:rPr lang="en-US" sz="2600" b="1" dirty="0">
                <a:solidFill>
                  <a:schemeClr val="accent2"/>
                </a:solidFill>
                <a:cs typeface="Arial" panose="020B0604020202020204" pitchFamily="34" charset="0"/>
              </a:rPr>
              <a:t>A</a:t>
            </a:r>
            <a:r>
              <a:rPr lang="en-US" sz="2600" b="1" dirty="0">
                <a:cs typeface="Arial" panose="020B0604020202020204" pitchFamily="34" charset="0"/>
              </a:rPr>
              <a:t>ssets, </a:t>
            </a:r>
            <a:r>
              <a:rPr lang="en-US" sz="2600" b="1" dirty="0">
                <a:solidFill>
                  <a:schemeClr val="accent2"/>
                </a:solidFill>
                <a:cs typeface="Arial" panose="020B0604020202020204" pitchFamily="34" charset="0"/>
              </a:rPr>
              <a:t>R</a:t>
            </a:r>
            <a:r>
              <a:rPr lang="en-US" sz="2600" b="1" dirty="0">
                <a:cs typeface="Arial" panose="020B0604020202020204" pitchFamily="34" charset="0"/>
              </a:rPr>
              <a:t>isks &amp; </a:t>
            </a:r>
            <a:r>
              <a:rPr lang="en-US" sz="2600" b="1" dirty="0">
                <a:solidFill>
                  <a:schemeClr val="accent2"/>
                </a:solidFill>
                <a:cs typeface="Arial" panose="020B0604020202020204" pitchFamily="34" charset="0"/>
              </a:rPr>
              <a:t>E</a:t>
            </a:r>
            <a:r>
              <a:rPr lang="en-US" sz="2600" b="1" dirty="0">
                <a:cs typeface="Arial" panose="020B0604020202020204" pitchFamily="34" charset="0"/>
              </a:rPr>
              <a:t>xperiences: </a:t>
            </a:r>
          </a:p>
          <a:p>
            <a:r>
              <a:rPr lang="en-US" sz="2600" dirty="0">
                <a:cs typeface="Arial" panose="020B0604020202020204" pitchFamily="34" charset="0"/>
              </a:rPr>
              <a:t>A national </a:t>
            </a:r>
            <a:r>
              <a:rPr lang="en-US" sz="2600" b="1" dirty="0">
                <a:solidFill>
                  <a:schemeClr val="accent2"/>
                </a:solidFill>
                <a:cs typeface="Arial" panose="020B0604020202020204" pitchFamily="34" charset="0"/>
              </a:rPr>
              <a:t>standardized patient risk assessment protocol </a:t>
            </a:r>
            <a:r>
              <a:rPr lang="en-US" sz="2600" dirty="0">
                <a:cs typeface="Arial" panose="020B0604020202020204" pitchFamily="34" charset="0"/>
              </a:rPr>
              <a:t>designed to engage patients in assessing &amp; addressing social determinants of health (SDH). PRAPARE is evidence-based and stakeholder-driven, containing measures on 21 SDH that align with national initiatives, such as IOM recommendations and Meaningful Use Stage 3. PRAPARE also maps to other codes including ICD 10, SNOMED, and LOINC (forthcoming). The PRAPARE survey included 17 core and 4 optional questions. The PRAPARE core questions included domains of 1) Personal Characteristics, 2) Family and Home, 3) Money and Resources, 4) Social and Emotional Health. This analysis included only the core questions consisting of 21 total measures.</a:t>
            </a:r>
            <a:endParaRPr lang="en-US" sz="2600" b="1" dirty="0">
              <a:cs typeface="Arial" panose="020B0604020202020204" pitchFamily="34" charset="0"/>
            </a:endParaRPr>
          </a:p>
          <a:p>
            <a:r>
              <a:rPr lang="en-US" sz="2600" dirty="0">
                <a:cs typeface="Arial" panose="020B0604020202020204" pitchFamily="34" charset="0"/>
              </a:rPr>
              <a:t>As one of the first PRAPARE pilot sites, the </a:t>
            </a:r>
            <a:r>
              <a:rPr lang="en-US" sz="2600" b="1" dirty="0" err="1">
                <a:cs typeface="Arial" panose="020B0604020202020204" pitchFamily="34" charset="0"/>
              </a:rPr>
              <a:t>Siouxland</a:t>
            </a:r>
            <a:r>
              <a:rPr lang="en-US" sz="2600" b="1" dirty="0">
                <a:cs typeface="Arial" panose="020B0604020202020204" pitchFamily="34" charset="0"/>
              </a:rPr>
              <a:t> Community Health Center</a:t>
            </a:r>
            <a:r>
              <a:rPr lang="en-US" sz="2600" dirty="0">
                <a:cs typeface="Arial" panose="020B0604020202020204" pitchFamily="34" charset="0"/>
              </a:rPr>
              <a:t>, Sioux City, Iowa, began implementing PRAPARE in 2015. </a:t>
            </a:r>
          </a:p>
        </p:txBody>
      </p:sp>
      <p:sp>
        <p:nvSpPr>
          <p:cNvPr id="8" name="Content Placeholder 7"/>
          <p:cNvSpPr txBox="1">
            <a:spLocks noGrp="1"/>
          </p:cNvSpPr>
          <p:nvPr>
            <p:ph idx="1"/>
          </p:nvPr>
        </p:nvSpPr>
        <p:spPr>
          <a:xfrm>
            <a:off x="697924" y="1721298"/>
            <a:ext cx="8446076" cy="3010820"/>
          </a:xfrm>
          <a:prstGeom prst="rect">
            <a:avLst/>
          </a:prstGeom>
          <a:noFill/>
        </p:spPr>
        <p:txBody>
          <a:bodyPr wrap="square" rtlCol="0">
            <a:spAutoFit/>
          </a:bodyPr>
          <a:lstStyle/>
          <a:p>
            <a:pPr marL="182880" indent="-182880"/>
            <a:r>
              <a:rPr lang="en-US" sz="2600" dirty="0">
                <a:latin typeface="Helvetica"/>
                <a:cs typeface="Helvetica"/>
              </a:rPr>
              <a:t>SDOH impact health outcomes</a:t>
            </a:r>
          </a:p>
          <a:p>
            <a:pPr marL="182880" indent="-182880"/>
            <a:r>
              <a:rPr lang="en-US" sz="2600" dirty="0">
                <a:latin typeface="Helvetica"/>
                <a:cs typeface="Helvetica"/>
              </a:rPr>
              <a:t>SDOH Screening Tools are useful for:</a:t>
            </a:r>
          </a:p>
          <a:p>
            <a:pPr marL="477549" lvl="1" indent="-182880">
              <a:lnSpc>
                <a:spcPct val="150000"/>
              </a:lnSpc>
            </a:pPr>
            <a:r>
              <a:rPr lang="en-US" sz="2400" dirty="0">
                <a:latin typeface="Helvetica"/>
                <a:cs typeface="Helvetica"/>
              </a:rPr>
              <a:t>Individual patient care</a:t>
            </a:r>
          </a:p>
          <a:p>
            <a:pPr marL="477549" lvl="1" indent="-182880">
              <a:lnSpc>
                <a:spcPct val="150000"/>
              </a:lnSpc>
            </a:pPr>
            <a:r>
              <a:rPr lang="en-US" sz="2400" dirty="0">
                <a:latin typeface="Helvetica"/>
                <a:cs typeface="Helvetica"/>
              </a:rPr>
              <a:t>Risk stratification for population health management</a:t>
            </a:r>
          </a:p>
          <a:p>
            <a:pPr marL="477549" lvl="1" indent="-182880">
              <a:lnSpc>
                <a:spcPct val="150000"/>
              </a:lnSpc>
            </a:pPr>
            <a:r>
              <a:rPr lang="en-US" sz="2400" dirty="0">
                <a:latin typeface="Helvetica"/>
                <a:cs typeface="Helvetica"/>
              </a:rPr>
              <a:t>Risk adjustment for public reporting and payment</a:t>
            </a:r>
          </a:p>
        </p:txBody>
      </p:sp>
    </p:spTree>
    <p:extLst>
      <p:ext uri="{BB962C8B-B14F-4D97-AF65-F5344CB8AC3E}">
        <p14:creationId xmlns:p14="http://schemas.microsoft.com/office/powerpoint/2010/main" val="3339232427"/>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647" y="271485"/>
            <a:ext cx="8228707" cy="1143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normAutofit fontScale="90000"/>
          </a:bodyPr>
          <a:lstStyle/>
          <a:p>
            <a:pPr defTabSz="457177">
              <a:defRPr/>
            </a:pPr>
            <a:r>
              <a:rPr lang="en-US" altLang="en-US" dirty="0">
                <a:ea typeface="ＭＳ Ｐゴシック" charset="0"/>
              </a:rPr>
              <a:t>PRAPARE® - SDOH Screening Tool</a:t>
            </a:r>
            <a:br>
              <a:rPr lang="en-US" altLang="en-US" dirty="0">
                <a:ea typeface="ＭＳ Ｐゴシック" charset="0"/>
              </a:rPr>
            </a:br>
            <a:endParaRPr lang="en-US" altLang="en-US" sz="2700" dirty="0">
              <a:ea typeface="ＭＳ Ｐゴシック" charset="0"/>
            </a:endParaRPr>
          </a:p>
        </p:txBody>
      </p:sp>
      <p:sp>
        <p:nvSpPr>
          <p:cNvPr id="6" name="Content Placeholder 2"/>
          <p:cNvSpPr txBox="1">
            <a:spLocks/>
          </p:cNvSpPr>
          <p:nvPr/>
        </p:nvSpPr>
        <p:spPr>
          <a:xfrm>
            <a:off x="5118944" y="1707803"/>
            <a:ext cx="3632150" cy="4346525"/>
          </a:xfrm>
          <a:prstGeom prst="rect">
            <a:avLst/>
          </a:prstGeom>
        </p:spPr>
        <p:txBody>
          <a:bodyPr/>
          <a:lstStyle>
            <a:lvl1pPr marL="698500" indent="-444500" algn="l" rtl="0" eaLnBrk="0" fontAlgn="base" hangingPunct="0">
              <a:spcBef>
                <a:spcPts val="2300"/>
              </a:spcBef>
              <a:spcAft>
                <a:spcPct val="0"/>
              </a:spcAft>
              <a:buSzPct val="171000"/>
              <a:buFont typeface="Gill Sans"/>
              <a:buChar char="•"/>
              <a:defRPr sz="3800">
                <a:solidFill>
                  <a:schemeClr val="tx1"/>
                </a:solidFill>
                <a:latin typeface="+mn-lt"/>
                <a:ea typeface="+mn-ea"/>
                <a:cs typeface="+mn-cs"/>
                <a:sym typeface="Gill Sans"/>
              </a:defRPr>
            </a:lvl1pPr>
            <a:lvl2pPr marL="1041400" indent="-444500" algn="l" rtl="0" eaLnBrk="0" fontAlgn="base" hangingPunct="0">
              <a:spcBef>
                <a:spcPts val="2300"/>
              </a:spcBef>
              <a:spcAft>
                <a:spcPct val="0"/>
              </a:spcAft>
              <a:buSzPct val="171000"/>
              <a:buFont typeface="Gill Sans"/>
              <a:buChar char="•"/>
              <a:defRPr sz="3800">
                <a:solidFill>
                  <a:schemeClr val="tx1"/>
                </a:solidFill>
                <a:latin typeface="+mn-lt"/>
                <a:ea typeface="+mn-ea"/>
                <a:cs typeface="+mn-cs"/>
                <a:sym typeface="Gill Sans"/>
              </a:defRPr>
            </a:lvl2pPr>
            <a:lvl3pPr marL="1384300" indent="-444500" algn="l" rtl="0" eaLnBrk="0" fontAlgn="base" hangingPunct="0">
              <a:spcBef>
                <a:spcPts val="2300"/>
              </a:spcBef>
              <a:spcAft>
                <a:spcPct val="0"/>
              </a:spcAft>
              <a:buSzPct val="171000"/>
              <a:buFont typeface="Gill Sans"/>
              <a:buChar char="•"/>
              <a:defRPr sz="3800">
                <a:solidFill>
                  <a:schemeClr val="tx1"/>
                </a:solidFill>
                <a:latin typeface="+mn-lt"/>
                <a:ea typeface="+mn-ea"/>
                <a:cs typeface="+mn-cs"/>
                <a:sym typeface="Gill Sans"/>
              </a:defRPr>
            </a:lvl3pPr>
            <a:lvl4pPr marL="1739900" indent="-444500" algn="l" rtl="0" eaLnBrk="0" fontAlgn="base" hangingPunct="0">
              <a:spcBef>
                <a:spcPts val="2300"/>
              </a:spcBef>
              <a:spcAft>
                <a:spcPct val="0"/>
              </a:spcAft>
              <a:buSzPct val="171000"/>
              <a:buFont typeface="Gill Sans"/>
              <a:buChar char="•"/>
              <a:defRPr sz="3800">
                <a:solidFill>
                  <a:schemeClr val="tx1"/>
                </a:solidFill>
                <a:latin typeface="+mn-lt"/>
                <a:ea typeface="+mn-ea"/>
                <a:cs typeface="+mn-cs"/>
                <a:sym typeface="Gill Sans"/>
              </a:defRPr>
            </a:lvl4pPr>
            <a:lvl5pPr marL="2082800" indent="-444500" algn="l" rtl="0" eaLnBrk="0" fontAlgn="base" hangingPunct="0">
              <a:spcBef>
                <a:spcPts val="2300"/>
              </a:spcBef>
              <a:spcAft>
                <a:spcPct val="0"/>
              </a:spcAft>
              <a:buSzPct val="171000"/>
              <a:buFont typeface="Gill Sans"/>
              <a:buChar char="•"/>
              <a:defRPr sz="3800">
                <a:solidFill>
                  <a:schemeClr val="tx1"/>
                </a:solidFill>
                <a:latin typeface="+mn-lt"/>
                <a:ea typeface="+mn-ea"/>
                <a:cs typeface="+mn-cs"/>
                <a:sym typeface="Gill Sans"/>
              </a:defRPr>
            </a:lvl5pPr>
            <a:lvl6pPr marL="2540000" indent="-444500" algn="l" rtl="0" fontAlgn="base">
              <a:spcBef>
                <a:spcPts val="2300"/>
              </a:spcBef>
              <a:spcAft>
                <a:spcPct val="0"/>
              </a:spcAft>
              <a:buSzPct val="171000"/>
              <a:buFont typeface="Gill Sans" charset="0"/>
              <a:buChar char="•"/>
              <a:defRPr sz="3800">
                <a:solidFill>
                  <a:schemeClr val="tx1"/>
                </a:solidFill>
                <a:latin typeface="+mn-lt"/>
                <a:ea typeface="+mn-ea"/>
                <a:cs typeface="+mn-cs"/>
                <a:sym typeface="Gill Sans" charset="0"/>
              </a:defRPr>
            </a:lvl6pPr>
            <a:lvl7pPr marL="2997200" indent="-444500" algn="l" rtl="0" fontAlgn="base">
              <a:spcBef>
                <a:spcPts val="2300"/>
              </a:spcBef>
              <a:spcAft>
                <a:spcPct val="0"/>
              </a:spcAft>
              <a:buSzPct val="171000"/>
              <a:buFont typeface="Gill Sans" charset="0"/>
              <a:buChar char="•"/>
              <a:defRPr sz="3800">
                <a:solidFill>
                  <a:schemeClr val="tx1"/>
                </a:solidFill>
                <a:latin typeface="+mn-lt"/>
                <a:ea typeface="+mn-ea"/>
                <a:cs typeface="+mn-cs"/>
                <a:sym typeface="Gill Sans" charset="0"/>
              </a:defRPr>
            </a:lvl7pPr>
            <a:lvl8pPr marL="3454400" indent="-444500" algn="l" rtl="0" fontAlgn="base">
              <a:spcBef>
                <a:spcPts val="2300"/>
              </a:spcBef>
              <a:spcAft>
                <a:spcPct val="0"/>
              </a:spcAft>
              <a:buSzPct val="171000"/>
              <a:buFont typeface="Gill Sans" charset="0"/>
              <a:buChar char="•"/>
              <a:defRPr sz="3800">
                <a:solidFill>
                  <a:schemeClr val="tx1"/>
                </a:solidFill>
                <a:latin typeface="+mn-lt"/>
                <a:ea typeface="+mn-ea"/>
                <a:cs typeface="+mn-cs"/>
                <a:sym typeface="Gill Sans" charset="0"/>
              </a:defRPr>
            </a:lvl8pPr>
            <a:lvl9pPr marL="3911600" indent="-444500" algn="l" rtl="0" fontAlgn="base">
              <a:spcBef>
                <a:spcPts val="2300"/>
              </a:spcBef>
              <a:spcAft>
                <a:spcPct val="0"/>
              </a:spcAft>
              <a:buSzPct val="171000"/>
              <a:buFont typeface="Gill Sans" charset="0"/>
              <a:buChar char="•"/>
              <a:defRPr sz="3800">
                <a:solidFill>
                  <a:schemeClr val="tx1"/>
                </a:solidFill>
                <a:latin typeface="+mn-lt"/>
                <a:ea typeface="+mn-ea"/>
                <a:cs typeface="+mn-cs"/>
                <a:sym typeface="Gill Sans" charset="0"/>
              </a:defRPr>
            </a:lvl9pPr>
          </a:lstStyle>
          <a:p>
            <a:pPr marL="0">
              <a:spcBef>
                <a:spcPts val="0"/>
              </a:spcBef>
              <a:defRPr/>
            </a:pPr>
            <a:r>
              <a:rPr lang="en-US" sz="2250" dirty="0">
                <a:solidFill>
                  <a:srgbClr val="FFFFFF"/>
                </a:solidFill>
              </a:rPr>
              <a:t>Laotian</a:t>
            </a:r>
          </a:p>
          <a:p>
            <a:pPr marL="0">
              <a:spcBef>
                <a:spcPts val="0"/>
              </a:spcBef>
              <a:defRPr/>
            </a:pPr>
            <a:r>
              <a:rPr lang="en-US" sz="2250" dirty="0">
                <a:solidFill>
                  <a:srgbClr val="FFFFFF"/>
                </a:solidFill>
              </a:rPr>
              <a:t>Mandarin</a:t>
            </a:r>
          </a:p>
          <a:p>
            <a:pPr marL="0">
              <a:spcBef>
                <a:spcPts val="0"/>
              </a:spcBef>
              <a:defRPr/>
            </a:pPr>
            <a:r>
              <a:rPr lang="en-US" sz="2250" dirty="0">
                <a:solidFill>
                  <a:srgbClr val="FFFFFF"/>
                </a:solidFill>
              </a:rPr>
              <a:t>Mien</a:t>
            </a:r>
          </a:p>
          <a:p>
            <a:pPr marL="0">
              <a:spcBef>
                <a:spcPts val="0"/>
              </a:spcBef>
              <a:defRPr/>
            </a:pPr>
            <a:r>
              <a:rPr lang="en-US" sz="2250" dirty="0">
                <a:solidFill>
                  <a:srgbClr val="FFFFFF"/>
                </a:solidFill>
              </a:rPr>
              <a:t>Punjabi</a:t>
            </a:r>
          </a:p>
          <a:p>
            <a:pPr marL="0">
              <a:spcBef>
                <a:spcPts val="0"/>
              </a:spcBef>
              <a:defRPr/>
            </a:pPr>
            <a:r>
              <a:rPr lang="en-US" sz="2250" dirty="0">
                <a:solidFill>
                  <a:srgbClr val="FFFFFF"/>
                </a:solidFill>
              </a:rPr>
              <a:t>Samoan</a:t>
            </a:r>
          </a:p>
          <a:p>
            <a:pPr marL="0">
              <a:spcBef>
                <a:spcPts val="0"/>
              </a:spcBef>
              <a:defRPr/>
            </a:pPr>
            <a:r>
              <a:rPr lang="en-US" sz="2250" dirty="0">
                <a:solidFill>
                  <a:srgbClr val="FFFFFF"/>
                </a:solidFill>
              </a:rPr>
              <a:t>Tagalog</a:t>
            </a:r>
          </a:p>
          <a:p>
            <a:pPr marL="0">
              <a:spcBef>
                <a:spcPts val="0"/>
              </a:spcBef>
              <a:defRPr/>
            </a:pPr>
            <a:r>
              <a:rPr lang="en-US" sz="2250" dirty="0">
                <a:solidFill>
                  <a:srgbClr val="FFFFFF"/>
                </a:solidFill>
              </a:rPr>
              <a:t>Thai</a:t>
            </a:r>
          </a:p>
          <a:p>
            <a:pPr marL="0">
              <a:spcBef>
                <a:spcPts val="0"/>
              </a:spcBef>
              <a:defRPr/>
            </a:pPr>
            <a:r>
              <a:rPr lang="en-US" sz="2250" dirty="0">
                <a:solidFill>
                  <a:srgbClr val="FFFFFF"/>
                </a:solidFill>
              </a:rPr>
              <a:t>Tibetan</a:t>
            </a:r>
          </a:p>
          <a:p>
            <a:pPr marL="0">
              <a:spcBef>
                <a:spcPts val="0"/>
              </a:spcBef>
              <a:defRPr/>
            </a:pPr>
            <a:r>
              <a:rPr lang="en-US" sz="2250" dirty="0">
                <a:solidFill>
                  <a:srgbClr val="FFFFFF"/>
                </a:solidFill>
              </a:rPr>
              <a:t>Tongan</a:t>
            </a:r>
          </a:p>
          <a:p>
            <a:pPr marL="0">
              <a:spcBef>
                <a:spcPts val="0"/>
              </a:spcBef>
              <a:defRPr/>
            </a:pPr>
            <a:r>
              <a:rPr lang="en-US" sz="2250" dirty="0">
                <a:solidFill>
                  <a:srgbClr val="FFFFFF"/>
                </a:solidFill>
              </a:rPr>
              <a:t>Vietnamese</a:t>
            </a:r>
            <a:endParaRPr lang="en-US" sz="2250" kern="0" dirty="0">
              <a:solidFill>
                <a:srgbClr val="FFFFFF"/>
              </a:solidFill>
            </a:endParaRPr>
          </a:p>
        </p:txBody>
      </p:sp>
      <p:sp>
        <p:nvSpPr>
          <p:cNvPr id="7" name="TextBox 6"/>
          <p:cNvSpPr txBox="1"/>
          <p:nvPr/>
        </p:nvSpPr>
        <p:spPr>
          <a:xfrm>
            <a:off x="697924" y="10340140"/>
            <a:ext cx="15187374" cy="4570482"/>
          </a:xfrm>
          <a:prstGeom prst="rect">
            <a:avLst/>
          </a:prstGeom>
          <a:noFill/>
        </p:spPr>
        <p:txBody>
          <a:bodyPr wrap="square" rtlCol="0">
            <a:spAutoFit/>
          </a:bodyPr>
          <a:lstStyle/>
          <a:p>
            <a:pPr>
              <a:spcAft>
                <a:spcPts val="600"/>
              </a:spcAft>
            </a:pPr>
            <a:r>
              <a:rPr lang="en-US" sz="2600" b="1" dirty="0">
                <a:cs typeface="Arial" panose="020B0604020202020204" pitchFamily="34" charset="0"/>
              </a:rPr>
              <a:t>What is PRAPARE?</a:t>
            </a:r>
          </a:p>
          <a:p>
            <a:r>
              <a:rPr lang="en-US" sz="2600" b="1" dirty="0">
                <a:solidFill>
                  <a:schemeClr val="accent2"/>
                </a:solidFill>
                <a:cs typeface="Arial" panose="020B0604020202020204" pitchFamily="34" charset="0"/>
              </a:rPr>
              <a:t>P</a:t>
            </a:r>
            <a:r>
              <a:rPr lang="en-US" sz="2600" b="1" dirty="0">
                <a:cs typeface="Arial" panose="020B0604020202020204" pitchFamily="34" charset="0"/>
              </a:rPr>
              <a:t>rotocol for </a:t>
            </a:r>
            <a:r>
              <a:rPr lang="en-US" sz="2600" b="1" dirty="0">
                <a:solidFill>
                  <a:schemeClr val="accent2"/>
                </a:solidFill>
                <a:cs typeface="Arial" panose="020B0604020202020204" pitchFamily="34" charset="0"/>
              </a:rPr>
              <a:t>R</a:t>
            </a:r>
            <a:r>
              <a:rPr lang="en-US" sz="2600" b="1" dirty="0">
                <a:cs typeface="Arial" panose="020B0604020202020204" pitchFamily="34" charset="0"/>
              </a:rPr>
              <a:t>esponding to &amp; </a:t>
            </a:r>
            <a:r>
              <a:rPr lang="en-US" sz="2600" b="1" dirty="0">
                <a:solidFill>
                  <a:schemeClr val="accent2"/>
                </a:solidFill>
                <a:cs typeface="Arial" panose="020B0604020202020204" pitchFamily="34" charset="0"/>
              </a:rPr>
              <a:t>A</a:t>
            </a:r>
            <a:r>
              <a:rPr lang="en-US" sz="2600" b="1" dirty="0">
                <a:cs typeface="Arial" panose="020B0604020202020204" pitchFamily="34" charset="0"/>
              </a:rPr>
              <a:t>ssessing </a:t>
            </a:r>
            <a:r>
              <a:rPr lang="en-US" sz="2600" b="1" dirty="0">
                <a:solidFill>
                  <a:schemeClr val="accent2"/>
                </a:solidFill>
                <a:cs typeface="Arial" panose="020B0604020202020204" pitchFamily="34" charset="0"/>
              </a:rPr>
              <a:t>P</a:t>
            </a:r>
            <a:r>
              <a:rPr lang="en-US" sz="2600" b="1" dirty="0">
                <a:cs typeface="Arial" panose="020B0604020202020204" pitchFamily="34" charset="0"/>
              </a:rPr>
              <a:t>atients’ </a:t>
            </a:r>
            <a:r>
              <a:rPr lang="en-US" sz="2600" b="1" dirty="0">
                <a:solidFill>
                  <a:schemeClr val="accent2"/>
                </a:solidFill>
                <a:cs typeface="Arial" panose="020B0604020202020204" pitchFamily="34" charset="0"/>
              </a:rPr>
              <a:t>A</a:t>
            </a:r>
            <a:r>
              <a:rPr lang="en-US" sz="2600" b="1" dirty="0">
                <a:cs typeface="Arial" panose="020B0604020202020204" pitchFamily="34" charset="0"/>
              </a:rPr>
              <a:t>ssets, </a:t>
            </a:r>
            <a:r>
              <a:rPr lang="en-US" sz="2600" b="1" dirty="0">
                <a:solidFill>
                  <a:schemeClr val="accent2"/>
                </a:solidFill>
                <a:cs typeface="Arial" panose="020B0604020202020204" pitchFamily="34" charset="0"/>
              </a:rPr>
              <a:t>R</a:t>
            </a:r>
            <a:r>
              <a:rPr lang="en-US" sz="2600" b="1" dirty="0">
                <a:cs typeface="Arial" panose="020B0604020202020204" pitchFamily="34" charset="0"/>
              </a:rPr>
              <a:t>isks &amp; </a:t>
            </a:r>
            <a:r>
              <a:rPr lang="en-US" sz="2600" b="1" dirty="0">
                <a:solidFill>
                  <a:schemeClr val="accent2"/>
                </a:solidFill>
                <a:cs typeface="Arial" panose="020B0604020202020204" pitchFamily="34" charset="0"/>
              </a:rPr>
              <a:t>E</a:t>
            </a:r>
            <a:r>
              <a:rPr lang="en-US" sz="2600" b="1" dirty="0">
                <a:cs typeface="Arial" panose="020B0604020202020204" pitchFamily="34" charset="0"/>
              </a:rPr>
              <a:t>xperiences: </a:t>
            </a:r>
          </a:p>
          <a:p>
            <a:r>
              <a:rPr lang="en-US" sz="2600" dirty="0">
                <a:cs typeface="Arial" panose="020B0604020202020204" pitchFamily="34" charset="0"/>
              </a:rPr>
              <a:t>A national </a:t>
            </a:r>
            <a:r>
              <a:rPr lang="en-US" sz="2600" b="1" dirty="0">
                <a:solidFill>
                  <a:schemeClr val="accent2"/>
                </a:solidFill>
                <a:cs typeface="Arial" panose="020B0604020202020204" pitchFamily="34" charset="0"/>
              </a:rPr>
              <a:t>standardized patient risk assessment protocol </a:t>
            </a:r>
            <a:r>
              <a:rPr lang="en-US" sz="2600" dirty="0">
                <a:cs typeface="Arial" panose="020B0604020202020204" pitchFamily="34" charset="0"/>
              </a:rPr>
              <a:t>designed to engage patients in assessing &amp; addressing social determinants of health (SDH). PRAPARE is evidence-based and stakeholder-driven, containing measures on 21 SDH that align with national initiatives, such as IOM recommendations and Meaningful Use Stage 3. PRAPARE also maps to other codes including ICD 10, SNOMED, and LOINC (forthcoming). The PRAPARE survey included 17 core and 4 optional questions. The PRAPARE core questions included domains of 1) Personal Characteristics, 2) Family and Home, 3) Money and Resources, 4) Social and Emotional Health. This analysis included only the core questions consisting of 21 total measures.</a:t>
            </a:r>
            <a:endParaRPr lang="en-US" sz="2600" b="1" dirty="0">
              <a:cs typeface="Arial" panose="020B0604020202020204" pitchFamily="34" charset="0"/>
            </a:endParaRPr>
          </a:p>
          <a:p>
            <a:r>
              <a:rPr lang="en-US" sz="2600" dirty="0">
                <a:cs typeface="Arial" panose="020B0604020202020204" pitchFamily="34" charset="0"/>
              </a:rPr>
              <a:t>As one of the first PRAPARE pilot sites, the </a:t>
            </a:r>
            <a:r>
              <a:rPr lang="en-US" sz="2600" b="1" dirty="0" err="1">
                <a:cs typeface="Arial" panose="020B0604020202020204" pitchFamily="34" charset="0"/>
              </a:rPr>
              <a:t>Siouxland</a:t>
            </a:r>
            <a:r>
              <a:rPr lang="en-US" sz="2600" b="1" dirty="0">
                <a:cs typeface="Arial" panose="020B0604020202020204" pitchFamily="34" charset="0"/>
              </a:rPr>
              <a:t> Community Health Center</a:t>
            </a:r>
            <a:r>
              <a:rPr lang="en-US" sz="2600" dirty="0">
                <a:cs typeface="Arial" panose="020B0604020202020204" pitchFamily="34" charset="0"/>
              </a:rPr>
              <a:t>, Sioux City, Iowa, began implementing PRAPARE in 2015. </a:t>
            </a:r>
          </a:p>
        </p:txBody>
      </p:sp>
      <p:sp>
        <p:nvSpPr>
          <p:cNvPr id="8" name="Content Placeholder 7"/>
          <p:cNvSpPr txBox="1">
            <a:spLocks noGrp="1"/>
          </p:cNvSpPr>
          <p:nvPr>
            <p:ph idx="1"/>
          </p:nvPr>
        </p:nvSpPr>
        <p:spPr>
          <a:xfrm>
            <a:off x="168079" y="1678964"/>
            <a:ext cx="8975921" cy="4329387"/>
          </a:xfrm>
          <a:prstGeom prst="rect">
            <a:avLst/>
          </a:prstGeom>
          <a:noFill/>
        </p:spPr>
        <p:txBody>
          <a:bodyPr wrap="square" rtlCol="0">
            <a:spAutoFit/>
          </a:bodyPr>
          <a:lstStyle/>
          <a:p>
            <a:pPr marL="182880" indent="-182880"/>
            <a:r>
              <a:rPr lang="en-US" sz="2600" dirty="0">
                <a:solidFill>
                  <a:schemeClr val="bg1"/>
                </a:solidFill>
                <a:latin typeface="Helvetica"/>
                <a:cs typeface="Helvetica"/>
              </a:rPr>
              <a:t>P</a:t>
            </a:r>
            <a:r>
              <a:rPr lang="en-US" sz="2600" dirty="0">
                <a:latin typeface="Helvetica"/>
                <a:cs typeface="Helvetica"/>
              </a:rPr>
              <a:t>rotocol for </a:t>
            </a:r>
            <a:r>
              <a:rPr lang="en-US" sz="2600" dirty="0">
                <a:solidFill>
                  <a:srgbClr val="921F07"/>
                </a:solidFill>
                <a:latin typeface="Helvetica"/>
                <a:cs typeface="Helvetica"/>
              </a:rPr>
              <a:t>R</a:t>
            </a:r>
            <a:r>
              <a:rPr lang="en-US" sz="2600" dirty="0">
                <a:latin typeface="Helvetica"/>
                <a:cs typeface="Helvetica"/>
              </a:rPr>
              <a:t>esponding to &amp; </a:t>
            </a:r>
            <a:r>
              <a:rPr lang="en-US" sz="2600" dirty="0">
                <a:solidFill>
                  <a:srgbClr val="921F07"/>
                </a:solidFill>
                <a:latin typeface="Helvetica"/>
                <a:cs typeface="Helvetica"/>
              </a:rPr>
              <a:t>A</a:t>
            </a:r>
            <a:r>
              <a:rPr lang="en-US" sz="2600" dirty="0">
                <a:latin typeface="Helvetica"/>
                <a:cs typeface="Helvetica"/>
              </a:rPr>
              <a:t>ssessing </a:t>
            </a:r>
            <a:r>
              <a:rPr lang="en-US" sz="2600" dirty="0">
                <a:solidFill>
                  <a:srgbClr val="921F07"/>
                </a:solidFill>
                <a:latin typeface="Helvetica"/>
                <a:cs typeface="Helvetica"/>
              </a:rPr>
              <a:t>P</a:t>
            </a:r>
            <a:r>
              <a:rPr lang="en-US" sz="2600" dirty="0">
                <a:latin typeface="Helvetica"/>
                <a:cs typeface="Helvetica"/>
              </a:rPr>
              <a:t>atients’ </a:t>
            </a:r>
            <a:r>
              <a:rPr lang="en-US" sz="2600" dirty="0">
                <a:solidFill>
                  <a:srgbClr val="921F07"/>
                </a:solidFill>
                <a:latin typeface="Helvetica"/>
                <a:cs typeface="Helvetica"/>
              </a:rPr>
              <a:t>A</a:t>
            </a:r>
            <a:r>
              <a:rPr lang="en-US" sz="2600" dirty="0">
                <a:latin typeface="Helvetica"/>
                <a:cs typeface="Helvetica"/>
              </a:rPr>
              <a:t>ssets, </a:t>
            </a:r>
            <a:r>
              <a:rPr lang="en-US" sz="2600" dirty="0">
                <a:solidFill>
                  <a:srgbClr val="921F07"/>
                </a:solidFill>
                <a:latin typeface="Helvetica"/>
                <a:cs typeface="Helvetica"/>
              </a:rPr>
              <a:t>R</a:t>
            </a:r>
            <a:r>
              <a:rPr lang="en-US" sz="2600" dirty="0">
                <a:latin typeface="Helvetica"/>
                <a:cs typeface="Helvetica"/>
              </a:rPr>
              <a:t>isks &amp; </a:t>
            </a:r>
            <a:r>
              <a:rPr lang="en-US" sz="2600" dirty="0">
                <a:solidFill>
                  <a:srgbClr val="921F07"/>
                </a:solidFill>
                <a:latin typeface="Helvetica"/>
                <a:cs typeface="Helvetica"/>
              </a:rPr>
              <a:t>E</a:t>
            </a:r>
            <a:r>
              <a:rPr lang="en-US" sz="2600" dirty="0">
                <a:latin typeface="Helvetica"/>
                <a:cs typeface="Helvetica"/>
              </a:rPr>
              <a:t>xperiences (AAPCHO, NACHC, OPCA)</a:t>
            </a:r>
          </a:p>
          <a:p>
            <a:pPr marL="182880" indent="-182880"/>
            <a:r>
              <a:rPr lang="en-US" sz="2600" dirty="0">
                <a:latin typeface="Helvetica"/>
                <a:cs typeface="Helvetica"/>
              </a:rPr>
              <a:t>National standardized, evidence-based and stakeholder-driven. Toolkit and much more info at </a:t>
            </a:r>
            <a:r>
              <a:rPr lang="en-US" sz="2600" dirty="0" err="1">
                <a:solidFill>
                  <a:schemeClr val="bg1">
                    <a:lumMod val="60000"/>
                    <a:lumOff val="40000"/>
                  </a:schemeClr>
                </a:solidFill>
                <a:latin typeface="Helvetica"/>
                <a:cs typeface="Helvetica"/>
              </a:rPr>
              <a:t>prapare.org</a:t>
            </a:r>
            <a:endParaRPr lang="en-US" sz="2600" dirty="0">
              <a:solidFill>
                <a:schemeClr val="bg1">
                  <a:lumMod val="60000"/>
                  <a:lumOff val="40000"/>
                </a:schemeClr>
              </a:solidFill>
              <a:latin typeface="Helvetica"/>
              <a:cs typeface="Helvetica"/>
            </a:endParaRPr>
          </a:p>
          <a:p>
            <a:pPr marL="182880" indent="-182880"/>
            <a:r>
              <a:rPr lang="en-US" sz="2600" dirty="0">
                <a:latin typeface="Helvetica"/>
                <a:cs typeface="Helvetica"/>
              </a:rPr>
              <a:t>17 core and 4 optional questions, which covers 4 domains:</a:t>
            </a:r>
          </a:p>
          <a:p>
            <a:pPr marL="809019" lvl="1" indent="-514350">
              <a:buFont typeface="+mj-lt"/>
              <a:buAutoNum type="arabicPeriod"/>
            </a:pPr>
            <a:r>
              <a:rPr lang="en-US" dirty="0">
                <a:latin typeface="Helvetica"/>
                <a:cs typeface="Helvetica"/>
              </a:rPr>
              <a:t>Personal Characteristics</a:t>
            </a:r>
          </a:p>
          <a:p>
            <a:pPr marL="809019" lvl="1" indent="-514350">
              <a:buFont typeface="+mj-lt"/>
              <a:buAutoNum type="arabicPeriod"/>
            </a:pPr>
            <a:r>
              <a:rPr lang="en-US" dirty="0">
                <a:latin typeface="Helvetica"/>
                <a:cs typeface="Helvetica"/>
              </a:rPr>
              <a:t>Family and Home</a:t>
            </a:r>
          </a:p>
          <a:p>
            <a:pPr marL="809019" lvl="1" indent="-514350">
              <a:buFont typeface="+mj-lt"/>
              <a:buAutoNum type="arabicPeriod"/>
            </a:pPr>
            <a:r>
              <a:rPr lang="en-US" dirty="0">
                <a:latin typeface="Helvetica"/>
                <a:cs typeface="Helvetica"/>
              </a:rPr>
              <a:t>Money and Resources</a:t>
            </a:r>
          </a:p>
          <a:p>
            <a:pPr marL="809019" lvl="1" indent="-514350">
              <a:buFont typeface="+mj-lt"/>
              <a:buAutoNum type="arabicPeriod"/>
            </a:pPr>
            <a:r>
              <a:rPr lang="en-US" dirty="0">
                <a:latin typeface="Helvetica"/>
                <a:cs typeface="Helvetica"/>
              </a:rPr>
              <a:t>Social and Emotional Health</a:t>
            </a:r>
            <a:r>
              <a:rPr lang="en-US" sz="2600" dirty="0">
                <a:latin typeface="Helvetica"/>
                <a:cs typeface="Helvetica"/>
              </a:rPr>
              <a:t> </a:t>
            </a:r>
          </a:p>
        </p:txBody>
      </p:sp>
      <p:pic>
        <p:nvPicPr>
          <p:cNvPr id="2" name="Google Shape;35;p33" descr="A close up of a sign&#10;&#10;Description automatically generated">
            <a:extLst>
              <a:ext uri="{FF2B5EF4-FFF2-40B4-BE49-F238E27FC236}">
                <a16:creationId xmlns:a16="http://schemas.microsoft.com/office/drawing/2014/main" id="{ED085CE5-2BA0-19AF-645F-B089C9ED08C7}"/>
              </a:ext>
            </a:extLst>
          </p:cNvPr>
          <p:cNvPicPr preferRelativeResize="0"/>
          <p:nvPr/>
        </p:nvPicPr>
        <p:blipFill rotWithShape="1">
          <a:blip r:embed="rId3">
            <a:alphaModFix/>
          </a:blip>
          <a:srcRect/>
          <a:stretch/>
        </p:blipFill>
        <p:spPr>
          <a:xfrm>
            <a:off x="7190961" y="5986196"/>
            <a:ext cx="1756586" cy="573267"/>
          </a:xfrm>
          <a:prstGeom prst="rect">
            <a:avLst/>
          </a:prstGeom>
          <a:noFill/>
          <a:ln>
            <a:noFill/>
          </a:ln>
        </p:spPr>
      </p:pic>
    </p:spTree>
    <p:extLst>
      <p:ext uri="{BB962C8B-B14F-4D97-AF65-F5344CB8AC3E}">
        <p14:creationId xmlns:p14="http://schemas.microsoft.com/office/powerpoint/2010/main" val="4063111801"/>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647" y="251555"/>
            <a:ext cx="8228707" cy="1143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normAutofit fontScale="90000"/>
          </a:bodyPr>
          <a:lstStyle/>
          <a:p>
            <a:pPr defTabSz="457177">
              <a:defRPr/>
            </a:pPr>
            <a:r>
              <a:rPr lang="en-US" altLang="en-US" dirty="0"/>
              <a:t>PRAPARE® - SDOH at Siouxland</a:t>
            </a:r>
            <a:endParaRPr lang="en-US" altLang="en-US" dirty="0">
              <a:ea typeface="ＭＳ Ｐゴシック" charset="0"/>
            </a:endParaRPr>
          </a:p>
        </p:txBody>
      </p:sp>
      <p:sp>
        <p:nvSpPr>
          <p:cNvPr id="6" name="Content Placeholder 2"/>
          <p:cNvSpPr txBox="1">
            <a:spLocks/>
          </p:cNvSpPr>
          <p:nvPr/>
        </p:nvSpPr>
        <p:spPr>
          <a:xfrm>
            <a:off x="5118944" y="1707803"/>
            <a:ext cx="3632150" cy="4346525"/>
          </a:xfrm>
          <a:prstGeom prst="rect">
            <a:avLst/>
          </a:prstGeom>
        </p:spPr>
        <p:txBody>
          <a:bodyPr/>
          <a:lstStyle>
            <a:lvl1pPr marL="698500" indent="-444500" algn="l" rtl="0" eaLnBrk="0" fontAlgn="base" hangingPunct="0">
              <a:spcBef>
                <a:spcPts val="2300"/>
              </a:spcBef>
              <a:spcAft>
                <a:spcPct val="0"/>
              </a:spcAft>
              <a:buSzPct val="171000"/>
              <a:buFont typeface="Gill Sans"/>
              <a:buChar char="•"/>
              <a:defRPr sz="3800">
                <a:solidFill>
                  <a:schemeClr val="tx1"/>
                </a:solidFill>
                <a:latin typeface="+mn-lt"/>
                <a:ea typeface="+mn-ea"/>
                <a:cs typeface="+mn-cs"/>
                <a:sym typeface="Gill Sans"/>
              </a:defRPr>
            </a:lvl1pPr>
            <a:lvl2pPr marL="1041400" indent="-444500" algn="l" rtl="0" eaLnBrk="0" fontAlgn="base" hangingPunct="0">
              <a:spcBef>
                <a:spcPts val="2300"/>
              </a:spcBef>
              <a:spcAft>
                <a:spcPct val="0"/>
              </a:spcAft>
              <a:buSzPct val="171000"/>
              <a:buFont typeface="Gill Sans"/>
              <a:buChar char="•"/>
              <a:defRPr sz="3800">
                <a:solidFill>
                  <a:schemeClr val="tx1"/>
                </a:solidFill>
                <a:latin typeface="+mn-lt"/>
                <a:ea typeface="+mn-ea"/>
                <a:cs typeface="+mn-cs"/>
                <a:sym typeface="Gill Sans"/>
              </a:defRPr>
            </a:lvl2pPr>
            <a:lvl3pPr marL="1384300" indent="-444500" algn="l" rtl="0" eaLnBrk="0" fontAlgn="base" hangingPunct="0">
              <a:spcBef>
                <a:spcPts val="2300"/>
              </a:spcBef>
              <a:spcAft>
                <a:spcPct val="0"/>
              </a:spcAft>
              <a:buSzPct val="171000"/>
              <a:buFont typeface="Gill Sans"/>
              <a:buChar char="•"/>
              <a:defRPr sz="3800">
                <a:solidFill>
                  <a:schemeClr val="tx1"/>
                </a:solidFill>
                <a:latin typeface="+mn-lt"/>
                <a:ea typeface="+mn-ea"/>
                <a:cs typeface="+mn-cs"/>
                <a:sym typeface="Gill Sans"/>
              </a:defRPr>
            </a:lvl3pPr>
            <a:lvl4pPr marL="1739900" indent="-444500" algn="l" rtl="0" eaLnBrk="0" fontAlgn="base" hangingPunct="0">
              <a:spcBef>
                <a:spcPts val="2300"/>
              </a:spcBef>
              <a:spcAft>
                <a:spcPct val="0"/>
              </a:spcAft>
              <a:buSzPct val="171000"/>
              <a:buFont typeface="Gill Sans"/>
              <a:buChar char="•"/>
              <a:defRPr sz="3800">
                <a:solidFill>
                  <a:schemeClr val="tx1"/>
                </a:solidFill>
                <a:latin typeface="+mn-lt"/>
                <a:ea typeface="+mn-ea"/>
                <a:cs typeface="+mn-cs"/>
                <a:sym typeface="Gill Sans"/>
              </a:defRPr>
            </a:lvl4pPr>
            <a:lvl5pPr marL="2082800" indent="-444500" algn="l" rtl="0" eaLnBrk="0" fontAlgn="base" hangingPunct="0">
              <a:spcBef>
                <a:spcPts val="2300"/>
              </a:spcBef>
              <a:spcAft>
                <a:spcPct val="0"/>
              </a:spcAft>
              <a:buSzPct val="171000"/>
              <a:buFont typeface="Gill Sans"/>
              <a:buChar char="•"/>
              <a:defRPr sz="3800">
                <a:solidFill>
                  <a:schemeClr val="tx1"/>
                </a:solidFill>
                <a:latin typeface="+mn-lt"/>
                <a:ea typeface="+mn-ea"/>
                <a:cs typeface="+mn-cs"/>
                <a:sym typeface="Gill Sans"/>
              </a:defRPr>
            </a:lvl5pPr>
            <a:lvl6pPr marL="2540000" indent="-444500" algn="l" rtl="0" fontAlgn="base">
              <a:spcBef>
                <a:spcPts val="2300"/>
              </a:spcBef>
              <a:spcAft>
                <a:spcPct val="0"/>
              </a:spcAft>
              <a:buSzPct val="171000"/>
              <a:buFont typeface="Gill Sans" charset="0"/>
              <a:buChar char="•"/>
              <a:defRPr sz="3800">
                <a:solidFill>
                  <a:schemeClr val="tx1"/>
                </a:solidFill>
                <a:latin typeface="+mn-lt"/>
                <a:ea typeface="+mn-ea"/>
                <a:cs typeface="+mn-cs"/>
                <a:sym typeface="Gill Sans" charset="0"/>
              </a:defRPr>
            </a:lvl6pPr>
            <a:lvl7pPr marL="2997200" indent="-444500" algn="l" rtl="0" fontAlgn="base">
              <a:spcBef>
                <a:spcPts val="2300"/>
              </a:spcBef>
              <a:spcAft>
                <a:spcPct val="0"/>
              </a:spcAft>
              <a:buSzPct val="171000"/>
              <a:buFont typeface="Gill Sans" charset="0"/>
              <a:buChar char="•"/>
              <a:defRPr sz="3800">
                <a:solidFill>
                  <a:schemeClr val="tx1"/>
                </a:solidFill>
                <a:latin typeface="+mn-lt"/>
                <a:ea typeface="+mn-ea"/>
                <a:cs typeface="+mn-cs"/>
                <a:sym typeface="Gill Sans" charset="0"/>
              </a:defRPr>
            </a:lvl7pPr>
            <a:lvl8pPr marL="3454400" indent="-444500" algn="l" rtl="0" fontAlgn="base">
              <a:spcBef>
                <a:spcPts val="2300"/>
              </a:spcBef>
              <a:spcAft>
                <a:spcPct val="0"/>
              </a:spcAft>
              <a:buSzPct val="171000"/>
              <a:buFont typeface="Gill Sans" charset="0"/>
              <a:buChar char="•"/>
              <a:defRPr sz="3800">
                <a:solidFill>
                  <a:schemeClr val="tx1"/>
                </a:solidFill>
                <a:latin typeface="+mn-lt"/>
                <a:ea typeface="+mn-ea"/>
                <a:cs typeface="+mn-cs"/>
                <a:sym typeface="Gill Sans" charset="0"/>
              </a:defRPr>
            </a:lvl8pPr>
            <a:lvl9pPr marL="3911600" indent="-444500" algn="l" rtl="0" fontAlgn="base">
              <a:spcBef>
                <a:spcPts val="2300"/>
              </a:spcBef>
              <a:spcAft>
                <a:spcPct val="0"/>
              </a:spcAft>
              <a:buSzPct val="171000"/>
              <a:buFont typeface="Gill Sans" charset="0"/>
              <a:buChar char="•"/>
              <a:defRPr sz="3800">
                <a:solidFill>
                  <a:schemeClr val="tx1"/>
                </a:solidFill>
                <a:latin typeface="+mn-lt"/>
                <a:ea typeface="+mn-ea"/>
                <a:cs typeface="+mn-cs"/>
                <a:sym typeface="Gill Sans" charset="0"/>
              </a:defRPr>
            </a:lvl9pPr>
          </a:lstStyle>
          <a:p>
            <a:pPr marL="0">
              <a:spcBef>
                <a:spcPts val="0"/>
              </a:spcBef>
              <a:defRPr/>
            </a:pPr>
            <a:r>
              <a:rPr lang="en-US" sz="2250" dirty="0">
                <a:solidFill>
                  <a:srgbClr val="FFFFFF"/>
                </a:solidFill>
              </a:rPr>
              <a:t>Laotian</a:t>
            </a:r>
          </a:p>
          <a:p>
            <a:pPr marL="0">
              <a:spcBef>
                <a:spcPts val="0"/>
              </a:spcBef>
              <a:defRPr/>
            </a:pPr>
            <a:r>
              <a:rPr lang="en-US" sz="2250" dirty="0">
                <a:solidFill>
                  <a:srgbClr val="FFFFFF"/>
                </a:solidFill>
              </a:rPr>
              <a:t>Mandarin</a:t>
            </a:r>
          </a:p>
          <a:p>
            <a:pPr marL="0">
              <a:spcBef>
                <a:spcPts val="0"/>
              </a:spcBef>
              <a:defRPr/>
            </a:pPr>
            <a:r>
              <a:rPr lang="en-US" sz="2250" dirty="0">
                <a:solidFill>
                  <a:srgbClr val="FFFFFF"/>
                </a:solidFill>
              </a:rPr>
              <a:t>Mien</a:t>
            </a:r>
          </a:p>
          <a:p>
            <a:pPr marL="0">
              <a:spcBef>
                <a:spcPts val="0"/>
              </a:spcBef>
              <a:defRPr/>
            </a:pPr>
            <a:r>
              <a:rPr lang="en-US" sz="2250" dirty="0">
                <a:solidFill>
                  <a:srgbClr val="FFFFFF"/>
                </a:solidFill>
              </a:rPr>
              <a:t>Punjabi</a:t>
            </a:r>
          </a:p>
          <a:p>
            <a:pPr marL="0">
              <a:spcBef>
                <a:spcPts val="0"/>
              </a:spcBef>
              <a:defRPr/>
            </a:pPr>
            <a:r>
              <a:rPr lang="en-US" sz="2250" dirty="0">
                <a:solidFill>
                  <a:srgbClr val="FFFFFF"/>
                </a:solidFill>
              </a:rPr>
              <a:t>Samoan</a:t>
            </a:r>
          </a:p>
          <a:p>
            <a:pPr marL="0">
              <a:spcBef>
                <a:spcPts val="0"/>
              </a:spcBef>
              <a:defRPr/>
            </a:pPr>
            <a:r>
              <a:rPr lang="en-US" sz="2250" dirty="0">
                <a:solidFill>
                  <a:srgbClr val="FFFFFF"/>
                </a:solidFill>
              </a:rPr>
              <a:t>Tagalog</a:t>
            </a:r>
          </a:p>
          <a:p>
            <a:pPr marL="0">
              <a:spcBef>
                <a:spcPts val="0"/>
              </a:spcBef>
              <a:defRPr/>
            </a:pPr>
            <a:r>
              <a:rPr lang="en-US" sz="2250" dirty="0">
                <a:solidFill>
                  <a:srgbClr val="FFFFFF"/>
                </a:solidFill>
              </a:rPr>
              <a:t>Thai</a:t>
            </a:r>
          </a:p>
          <a:p>
            <a:pPr marL="0">
              <a:spcBef>
                <a:spcPts val="0"/>
              </a:spcBef>
              <a:defRPr/>
            </a:pPr>
            <a:r>
              <a:rPr lang="en-US" sz="2250" dirty="0">
                <a:solidFill>
                  <a:srgbClr val="FFFFFF"/>
                </a:solidFill>
              </a:rPr>
              <a:t>Tibetan</a:t>
            </a:r>
          </a:p>
          <a:p>
            <a:pPr marL="0">
              <a:spcBef>
                <a:spcPts val="0"/>
              </a:spcBef>
              <a:defRPr/>
            </a:pPr>
            <a:r>
              <a:rPr lang="en-US" sz="2250" dirty="0">
                <a:solidFill>
                  <a:srgbClr val="FFFFFF"/>
                </a:solidFill>
              </a:rPr>
              <a:t>Tongan</a:t>
            </a:r>
          </a:p>
          <a:p>
            <a:pPr marL="0">
              <a:spcBef>
                <a:spcPts val="0"/>
              </a:spcBef>
              <a:defRPr/>
            </a:pPr>
            <a:r>
              <a:rPr lang="en-US" sz="2250" dirty="0">
                <a:solidFill>
                  <a:srgbClr val="FFFFFF"/>
                </a:solidFill>
              </a:rPr>
              <a:t>Vietnamese</a:t>
            </a:r>
            <a:endParaRPr lang="en-US" sz="2250" kern="0" dirty="0">
              <a:solidFill>
                <a:srgbClr val="FFFFFF"/>
              </a:solidFill>
            </a:endParaRPr>
          </a:p>
        </p:txBody>
      </p:sp>
      <p:sp>
        <p:nvSpPr>
          <p:cNvPr id="7" name="Content Placeholder 2"/>
          <p:cNvSpPr>
            <a:spLocks noGrp="1"/>
          </p:cNvSpPr>
          <p:nvPr>
            <p:ph idx="1"/>
          </p:nvPr>
        </p:nvSpPr>
        <p:spPr>
          <a:xfrm>
            <a:off x="779115" y="1534657"/>
            <a:ext cx="7864823" cy="4573249"/>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r>
              <a:rPr lang="en-US" sz="2600" dirty="0" err="1">
                <a:latin typeface="Helvetica"/>
                <a:cs typeface="Helvetica"/>
              </a:rPr>
              <a:t>Siouxland</a:t>
            </a:r>
            <a:r>
              <a:rPr lang="en-US" sz="2600" dirty="0">
                <a:latin typeface="Helvetica"/>
                <a:cs typeface="Helvetica"/>
              </a:rPr>
              <a:t> Community Health Center, Sioux City, Iowa</a:t>
            </a:r>
          </a:p>
          <a:p>
            <a:r>
              <a:rPr lang="en-US" sz="2600" dirty="0">
                <a:latin typeface="Helvetica"/>
                <a:cs typeface="Helvetica"/>
              </a:rPr>
              <a:t>One of the first PRAPARE pilot sites, began implementing PRAPARE in 2015. </a:t>
            </a:r>
          </a:p>
          <a:p>
            <a:pPr marL="0">
              <a:spcBef>
                <a:spcPct val="0"/>
              </a:spcBef>
            </a:pPr>
            <a:endParaRPr lang="en-US" altLang="en-US" sz="2250" dirty="0">
              <a:latin typeface="Helvetica"/>
              <a:cs typeface="Helvetica"/>
            </a:endParaRPr>
          </a:p>
        </p:txBody>
      </p:sp>
      <p:pic>
        <p:nvPicPr>
          <p:cNvPr id="5" name="Picture 4">
            <a:extLst>
              <a:ext uri="{FF2B5EF4-FFF2-40B4-BE49-F238E27FC236}">
                <a16:creationId xmlns:a16="http://schemas.microsoft.com/office/drawing/2014/main" id="{BA42A4CC-D164-4102-B81B-A8854AC1DC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9878" y="4256385"/>
            <a:ext cx="4684243" cy="1413349"/>
          </a:xfrm>
          <a:prstGeom prst="rect">
            <a:avLst/>
          </a:prstGeom>
        </p:spPr>
      </p:pic>
    </p:spTree>
    <p:extLst>
      <p:ext uri="{BB962C8B-B14F-4D97-AF65-F5344CB8AC3E}">
        <p14:creationId xmlns:p14="http://schemas.microsoft.com/office/powerpoint/2010/main" val="3496543768"/>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46372" y="71552"/>
            <a:ext cx="8228707" cy="1143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normAutofit fontScale="90000"/>
          </a:bodyPr>
          <a:lstStyle/>
          <a:p>
            <a:pPr defTabSz="457177">
              <a:defRPr/>
            </a:pPr>
            <a:r>
              <a:rPr lang="en-US" altLang="en-US" dirty="0">
                <a:ea typeface="ＭＳ Ｐゴシック" charset="0"/>
              </a:rPr>
              <a:t>PRAPARE® - SDOH Workflow at Siouxland</a:t>
            </a:r>
          </a:p>
        </p:txBody>
      </p:sp>
      <p:sp>
        <p:nvSpPr>
          <p:cNvPr id="6" name="Content Placeholder 2"/>
          <p:cNvSpPr txBox="1">
            <a:spLocks/>
          </p:cNvSpPr>
          <p:nvPr/>
        </p:nvSpPr>
        <p:spPr>
          <a:xfrm>
            <a:off x="5118944" y="1707803"/>
            <a:ext cx="3632150" cy="4346525"/>
          </a:xfrm>
          <a:prstGeom prst="rect">
            <a:avLst/>
          </a:prstGeom>
        </p:spPr>
        <p:txBody>
          <a:bodyPr/>
          <a:lstStyle>
            <a:lvl1pPr marL="698500" indent="-444500" algn="l" rtl="0" eaLnBrk="0" fontAlgn="base" hangingPunct="0">
              <a:spcBef>
                <a:spcPts val="2300"/>
              </a:spcBef>
              <a:spcAft>
                <a:spcPct val="0"/>
              </a:spcAft>
              <a:buSzPct val="171000"/>
              <a:buFont typeface="Gill Sans"/>
              <a:buChar char="•"/>
              <a:defRPr sz="3800">
                <a:solidFill>
                  <a:schemeClr val="tx1"/>
                </a:solidFill>
                <a:latin typeface="+mn-lt"/>
                <a:ea typeface="+mn-ea"/>
                <a:cs typeface="+mn-cs"/>
                <a:sym typeface="Gill Sans"/>
              </a:defRPr>
            </a:lvl1pPr>
            <a:lvl2pPr marL="1041400" indent="-444500" algn="l" rtl="0" eaLnBrk="0" fontAlgn="base" hangingPunct="0">
              <a:spcBef>
                <a:spcPts val="2300"/>
              </a:spcBef>
              <a:spcAft>
                <a:spcPct val="0"/>
              </a:spcAft>
              <a:buSzPct val="171000"/>
              <a:buFont typeface="Gill Sans"/>
              <a:buChar char="•"/>
              <a:defRPr sz="3800">
                <a:solidFill>
                  <a:schemeClr val="tx1"/>
                </a:solidFill>
                <a:latin typeface="+mn-lt"/>
                <a:ea typeface="+mn-ea"/>
                <a:cs typeface="+mn-cs"/>
                <a:sym typeface="Gill Sans"/>
              </a:defRPr>
            </a:lvl2pPr>
            <a:lvl3pPr marL="1384300" indent="-444500" algn="l" rtl="0" eaLnBrk="0" fontAlgn="base" hangingPunct="0">
              <a:spcBef>
                <a:spcPts val="2300"/>
              </a:spcBef>
              <a:spcAft>
                <a:spcPct val="0"/>
              </a:spcAft>
              <a:buSzPct val="171000"/>
              <a:buFont typeface="Gill Sans"/>
              <a:buChar char="•"/>
              <a:defRPr sz="3800">
                <a:solidFill>
                  <a:schemeClr val="tx1"/>
                </a:solidFill>
                <a:latin typeface="+mn-lt"/>
                <a:ea typeface="+mn-ea"/>
                <a:cs typeface="+mn-cs"/>
                <a:sym typeface="Gill Sans"/>
              </a:defRPr>
            </a:lvl3pPr>
            <a:lvl4pPr marL="1739900" indent="-444500" algn="l" rtl="0" eaLnBrk="0" fontAlgn="base" hangingPunct="0">
              <a:spcBef>
                <a:spcPts val="2300"/>
              </a:spcBef>
              <a:spcAft>
                <a:spcPct val="0"/>
              </a:spcAft>
              <a:buSzPct val="171000"/>
              <a:buFont typeface="Gill Sans"/>
              <a:buChar char="•"/>
              <a:defRPr sz="3800">
                <a:solidFill>
                  <a:schemeClr val="tx1"/>
                </a:solidFill>
                <a:latin typeface="+mn-lt"/>
                <a:ea typeface="+mn-ea"/>
                <a:cs typeface="+mn-cs"/>
                <a:sym typeface="Gill Sans"/>
              </a:defRPr>
            </a:lvl4pPr>
            <a:lvl5pPr marL="2082800" indent="-444500" algn="l" rtl="0" eaLnBrk="0" fontAlgn="base" hangingPunct="0">
              <a:spcBef>
                <a:spcPts val="2300"/>
              </a:spcBef>
              <a:spcAft>
                <a:spcPct val="0"/>
              </a:spcAft>
              <a:buSzPct val="171000"/>
              <a:buFont typeface="Gill Sans"/>
              <a:buChar char="•"/>
              <a:defRPr sz="3800">
                <a:solidFill>
                  <a:schemeClr val="tx1"/>
                </a:solidFill>
                <a:latin typeface="+mn-lt"/>
                <a:ea typeface="+mn-ea"/>
                <a:cs typeface="+mn-cs"/>
                <a:sym typeface="Gill Sans"/>
              </a:defRPr>
            </a:lvl5pPr>
            <a:lvl6pPr marL="2540000" indent="-444500" algn="l" rtl="0" fontAlgn="base">
              <a:spcBef>
                <a:spcPts val="2300"/>
              </a:spcBef>
              <a:spcAft>
                <a:spcPct val="0"/>
              </a:spcAft>
              <a:buSzPct val="171000"/>
              <a:buFont typeface="Gill Sans" charset="0"/>
              <a:buChar char="•"/>
              <a:defRPr sz="3800">
                <a:solidFill>
                  <a:schemeClr val="tx1"/>
                </a:solidFill>
                <a:latin typeface="+mn-lt"/>
                <a:ea typeface="+mn-ea"/>
                <a:cs typeface="+mn-cs"/>
                <a:sym typeface="Gill Sans" charset="0"/>
              </a:defRPr>
            </a:lvl6pPr>
            <a:lvl7pPr marL="2997200" indent="-444500" algn="l" rtl="0" fontAlgn="base">
              <a:spcBef>
                <a:spcPts val="2300"/>
              </a:spcBef>
              <a:spcAft>
                <a:spcPct val="0"/>
              </a:spcAft>
              <a:buSzPct val="171000"/>
              <a:buFont typeface="Gill Sans" charset="0"/>
              <a:buChar char="•"/>
              <a:defRPr sz="3800">
                <a:solidFill>
                  <a:schemeClr val="tx1"/>
                </a:solidFill>
                <a:latin typeface="+mn-lt"/>
                <a:ea typeface="+mn-ea"/>
                <a:cs typeface="+mn-cs"/>
                <a:sym typeface="Gill Sans" charset="0"/>
              </a:defRPr>
            </a:lvl7pPr>
            <a:lvl8pPr marL="3454400" indent="-444500" algn="l" rtl="0" fontAlgn="base">
              <a:spcBef>
                <a:spcPts val="2300"/>
              </a:spcBef>
              <a:spcAft>
                <a:spcPct val="0"/>
              </a:spcAft>
              <a:buSzPct val="171000"/>
              <a:buFont typeface="Gill Sans" charset="0"/>
              <a:buChar char="•"/>
              <a:defRPr sz="3800">
                <a:solidFill>
                  <a:schemeClr val="tx1"/>
                </a:solidFill>
                <a:latin typeface="+mn-lt"/>
                <a:ea typeface="+mn-ea"/>
                <a:cs typeface="+mn-cs"/>
                <a:sym typeface="Gill Sans" charset="0"/>
              </a:defRPr>
            </a:lvl8pPr>
            <a:lvl9pPr marL="3911600" indent="-444500" algn="l" rtl="0" fontAlgn="base">
              <a:spcBef>
                <a:spcPts val="2300"/>
              </a:spcBef>
              <a:spcAft>
                <a:spcPct val="0"/>
              </a:spcAft>
              <a:buSzPct val="171000"/>
              <a:buFont typeface="Gill Sans" charset="0"/>
              <a:buChar char="•"/>
              <a:defRPr sz="3800">
                <a:solidFill>
                  <a:schemeClr val="tx1"/>
                </a:solidFill>
                <a:latin typeface="+mn-lt"/>
                <a:ea typeface="+mn-ea"/>
                <a:cs typeface="+mn-cs"/>
                <a:sym typeface="Gill Sans" charset="0"/>
              </a:defRPr>
            </a:lvl9pPr>
          </a:lstStyle>
          <a:p>
            <a:pPr marL="0">
              <a:spcBef>
                <a:spcPts val="0"/>
              </a:spcBef>
              <a:defRPr/>
            </a:pPr>
            <a:r>
              <a:rPr lang="en-US" sz="2250" dirty="0">
                <a:solidFill>
                  <a:srgbClr val="FFFFFF"/>
                </a:solidFill>
              </a:rPr>
              <a:t>Laotian</a:t>
            </a:r>
          </a:p>
          <a:p>
            <a:pPr marL="0">
              <a:spcBef>
                <a:spcPts val="0"/>
              </a:spcBef>
              <a:defRPr/>
            </a:pPr>
            <a:r>
              <a:rPr lang="en-US" sz="2250" dirty="0">
                <a:solidFill>
                  <a:srgbClr val="FFFFFF"/>
                </a:solidFill>
              </a:rPr>
              <a:t>Mandarin</a:t>
            </a:r>
          </a:p>
          <a:p>
            <a:pPr marL="0">
              <a:spcBef>
                <a:spcPts val="0"/>
              </a:spcBef>
              <a:defRPr/>
            </a:pPr>
            <a:r>
              <a:rPr lang="en-US" sz="2250" dirty="0">
                <a:solidFill>
                  <a:srgbClr val="FFFFFF"/>
                </a:solidFill>
              </a:rPr>
              <a:t>Mien</a:t>
            </a:r>
          </a:p>
          <a:p>
            <a:pPr marL="0">
              <a:spcBef>
                <a:spcPts val="0"/>
              </a:spcBef>
              <a:defRPr/>
            </a:pPr>
            <a:r>
              <a:rPr lang="en-US" sz="2250" dirty="0">
                <a:solidFill>
                  <a:srgbClr val="FFFFFF"/>
                </a:solidFill>
              </a:rPr>
              <a:t>Punjabi</a:t>
            </a:r>
          </a:p>
          <a:p>
            <a:pPr marL="0">
              <a:spcBef>
                <a:spcPts val="0"/>
              </a:spcBef>
              <a:defRPr/>
            </a:pPr>
            <a:r>
              <a:rPr lang="en-US" sz="2250" dirty="0">
                <a:solidFill>
                  <a:srgbClr val="FFFFFF"/>
                </a:solidFill>
              </a:rPr>
              <a:t>Samoan</a:t>
            </a:r>
          </a:p>
          <a:p>
            <a:pPr marL="0">
              <a:spcBef>
                <a:spcPts val="0"/>
              </a:spcBef>
              <a:defRPr/>
            </a:pPr>
            <a:r>
              <a:rPr lang="en-US" sz="2250" dirty="0">
                <a:solidFill>
                  <a:srgbClr val="FFFFFF"/>
                </a:solidFill>
              </a:rPr>
              <a:t>Tagalog</a:t>
            </a:r>
          </a:p>
          <a:p>
            <a:pPr marL="0">
              <a:spcBef>
                <a:spcPts val="0"/>
              </a:spcBef>
              <a:defRPr/>
            </a:pPr>
            <a:r>
              <a:rPr lang="en-US" sz="2250" dirty="0">
                <a:solidFill>
                  <a:srgbClr val="FFFFFF"/>
                </a:solidFill>
              </a:rPr>
              <a:t>Thai</a:t>
            </a:r>
          </a:p>
          <a:p>
            <a:pPr marL="0">
              <a:spcBef>
                <a:spcPts val="0"/>
              </a:spcBef>
              <a:defRPr/>
            </a:pPr>
            <a:r>
              <a:rPr lang="en-US" sz="2250" dirty="0">
                <a:solidFill>
                  <a:srgbClr val="FFFFFF"/>
                </a:solidFill>
              </a:rPr>
              <a:t>Tibetan</a:t>
            </a:r>
          </a:p>
          <a:p>
            <a:pPr marL="0">
              <a:spcBef>
                <a:spcPts val="0"/>
              </a:spcBef>
              <a:defRPr/>
            </a:pPr>
            <a:r>
              <a:rPr lang="en-US" sz="2250" dirty="0">
                <a:solidFill>
                  <a:srgbClr val="FFFFFF"/>
                </a:solidFill>
              </a:rPr>
              <a:t>Tongan</a:t>
            </a:r>
          </a:p>
          <a:p>
            <a:pPr marL="0">
              <a:spcBef>
                <a:spcPts val="0"/>
              </a:spcBef>
              <a:defRPr/>
            </a:pPr>
            <a:r>
              <a:rPr lang="en-US" sz="2250" dirty="0">
                <a:solidFill>
                  <a:srgbClr val="FFFFFF"/>
                </a:solidFill>
              </a:rPr>
              <a:t>Vietnamese</a:t>
            </a:r>
            <a:endParaRPr lang="en-US" sz="2250" kern="0" dirty="0">
              <a:solidFill>
                <a:srgbClr val="FFFFFF"/>
              </a:solidFill>
            </a:endParaRPr>
          </a:p>
        </p:txBody>
      </p:sp>
      <p:pic>
        <p:nvPicPr>
          <p:cNvPr id="8" name="Picture 7">
            <a:extLst>
              <a:ext uri="{FF2B5EF4-FFF2-40B4-BE49-F238E27FC236}">
                <a16:creationId xmlns:a16="http://schemas.microsoft.com/office/drawing/2014/main" id="{341DF06C-A1F1-884C-8FA3-0B013C4A779D}"/>
              </a:ext>
            </a:extLst>
          </p:cNvPr>
          <p:cNvPicPr>
            <a:picLocks noChangeAspect="1"/>
          </p:cNvPicPr>
          <p:nvPr/>
        </p:nvPicPr>
        <p:blipFill>
          <a:blip r:embed="rId3"/>
          <a:stretch>
            <a:fillRect/>
          </a:stretch>
        </p:blipFill>
        <p:spPr>
          <a:xfrm>
            <a:off x="125198" y="1471504"/>
            <a:ext cx="8871057" cy="5314944"/>
          </a:xfrm>
          <a:prstGeom prst="rect">
            <a:avLst/>
          </a:prstGeom>
        </p:spPr>
      </p:pic>
    </p:spTree>
    <p:extLst>
      <p:ext uri="{BB962C8B-B14F-4D97-AF65-F5344CB8AC3E}">
        <p14:creationId xmlns:p14="http://schemas.microsoft.com/office/powerpoint/2010/main" val="107347986"/>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0" y="-18295"/>
            <a:ext cx="9144000" cy="1143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normAutofit fontScale="90000"/>
          </a:bodyPr>
          <a:lstStyle/>
          <a:p>
            <a:pPr defTabSz="457177">
              <a:defRPr/>
            </a:pPr>
            <a:r>
              <a:rPr lang="en-US" altLang="en-US" dirty="0" err="1"/>
              <a:t>Siouxland</a:t>
            </a:r>
            <a:r>
              <a:rPr lang="en-US" altLang="en-US" dirty="0"/>
              <a:t> Interventions to Address Food Insecurity for Diabetic Patients</a:t>
            </a:r>
            <a:br>
              <a:rPr lang="en-US" altLang="en-US" dirty="0"/>
            </a:br>
            <a:endParaRPr lang="en-US" altLang="en-US" dirty="0">
              <a:ea typeface="ＭＳ Ｐゴシック" charset="0"/>
            </a:endParaRPr>
          </a:p>
        </p:txBody>
      </p:sp>
      <p:sp>
        <p:nvSpPr>
          <p:cNvPr id="2" name="TextBox 1"/>
          <p:cNvSpPr txBox="1"/>
          <p:nvPr/>
        </p:nvSpPr>
        <p:spPr>
          <a:xfrm>
            <a:off x="225128" y="1450687"/>
            <a:ext cx="8686353" cy="461665"/>
          </a:xfrm>
          <a:prstGeom prst="rect">
            <a:avLst/>
          </a:prstGeom>
          <a:noFill/>
        </p:spPr>
        <p:txBody>
          <a:bodyPr wrap="square" rtlCol="0">
            <a:spAutoFit/>
          </a:bodyPr>
          <a:lstStyle/>
          <a:p>
            <a:pPr>
              <a:spcBef>
                <a:spcPts val="600"/>
              </a:spcBef>
            </a:pPr>
            <a:endParaRPr lang="en-US" sz="2400" dirty="0">
              <a:solidFill>
                <a:schemeClr val="bg2"/>
              </a:solidFill>
              <a:latin typeface="Helvetica"/>
              <a:cs typeface="Helvetica"/>
            </a:endParaRPr>
          </a:p>
        </p:txBody>
      </p:sp>
      <p:sp>
        <p:nvSpPr>
          <p:cNvPr id="3" name="TextBox 2"/>
          <p:cNvSpPr txBox="1"/>
          <p:nvPr/>
        </p:nvSpPr>
        <p:spPr>
          <a:xfrm>
            <a:off x="3451916" y="5169774"/>
            <a:ext cx="184666" cy="369332"/>
          </a:xfrm>
          <a:prstGeom prst="rect">
            <a:avLst/>
          </a:prstGeom>
          <a:noFill/>
        </p:spPr>
        <p:txBody>
          <a:bodyPr wrap="none" rtlCol="0">
            <a:spAutoFit/>
          </a:bodyPr>
          <a:lstStyle/>
          <a:p>
            <a:endParaRPr lang="en-US" dirty="0"/>
          </a:p>
        </p:txBody>
      </p:sp>
      <p:grpSp>
        <p:nvGrpSpPr>
          <p:cNvPr id="9" name="Group 8"/>
          <p:cNvGrpSpPr/>
          <p:nvPr/>
        </p:nvGrpSpPr>
        <p:grpSpPr>
          <a:xfrm>
            <a:off x="150806" y="1419118"/>
            <a:ext cx="8629943" cy="570188"/>
            <a:chOff x="0" y="251334"/>
            <a:chExt cx="4282524" cy="570188"/>
          </a:xfrm>
          <a:solidFill>
            <a:srgbClr val="D27474"/>
          </a:solidFill>
        </p:grpSpPr>
        <p:sp>
          <p:nvSpPr>
            <p:cNvPr id="10" name="Rounded Rectangle 9"/>
            <p:cNvSpPr/>
            <p:nvPr/>
          </p:nvSpPr>
          <p:spPr>
            <a:xfrm>
              <a:off x="0" y="251334"/>
              <a:ext cx="4282524" cy="570188"/>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ounded Rectangle 4"/>
            <p:cNvSpPr/>
            <p:nvPr/>
          </p:nvSpPr>
          <p:spPr>
            <a:xfrm>
              <a:off x="27834" y="279168"/>
              <a:ext cx="4226856" cy="51452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2400" kern="1200" dirty="0"/>
                <a:t>Voices for Food/Grow an Extra Row</a:t>
              </a:r>
            </a:p>
          </p:txBody>
        </p:sp>
      </p:grpSp>
      <p:sp>
        <p:nvSpPr>
          <p:cNvPr id="4" name="TextBox 3"/>
          <p:cNvSpPr txBox="1"/>
          <p:nvPr/>
        </p:nvSpPr>
        <p:spPr>
          <a:xfrm>
            <a:off x="75720" y="1895936"/>
            <a:ext cx="9033616" cy="1200328"/>
          </a:xfrm>
          <a:prstGeom prst="rect">
            <a:avLst/>
          </a:prstGeom>
          <a:noFill/>
        </p:spPr>
        <p:txBody>
          <a:bodyPr wrap="square" rtlCol="0">
            <a:spAutoFit/>
          </a:bodyPr>
          <a:lstStyle/>
          <a:p>
            <a:pPr lvl="0"/>
            <a:r>
              <a:rPr lang="en-US" sz="2400" dirty="0">
                <a:solidFill>
                  <a:srgbClr val="333333"/>
                </a:solidFill>
                <a:latin typeface="Helvetica"/>
                <a:cs typeface="Helvetica"/>
              </a:rPr>
              <a:t>Partner with state extension office program to provide fresh produce donated by community gardeners to patients in need at health center</a:t>
            </a:r>
          </a:p>
        </p:txBody>
      </p:sp>
      <p:grpSp>
        <p:nvGrpSpPr>
          <p:cNvPr id="12" name="Group 11"/>
          <p:cNvGrpSpPr/>
          <p:nvPr/>
        </p:nvGrpSpPr>
        <p:grpSpPr>
          <a:xfrm>
            <a:off x="169481" y="3057950"/>
            <a:ext cx="8629943" cy="722033"/>
            <a:chOff x="0" y="1989003"/>
            <a:chExt cx="4282524" cy="722033"/>
          </a:xfrm>
          <a:solidFill>
            <a:srgbClr val="D27474"/>
          </a:solidFill>
        </p:grpSpPr>
        <p:sp>
          <p:nvSpPr>
            <p:cNvPr id="13" name="Rounded Rectangle 12"/>
            <p:cNvSpPr/>
            <p:nvPr/>
          </p:nvSpPr>
          <p:spPr>
            <a:xfrm>
              <a:off x="0" y="1989003"/>
              <a:ext cx="4282524" cy="722033"/>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Rounded Rectangle 4"/>
            <p:cNvSpPr/>
            <p:nvPr/>
          </p:nvSpPr>
          <p:spPr>
            <a:xfrm>
              <a:off x="35247" y="2024250"/>
              <a:ext cx="4212030" cy="65153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2400" kern="1200" dirty="0"/>
                <a:t>Demonstration Garden Boxes at Health Center</a:t>
              </a:r>
            </a:p>
          </p:txBody>
        </p:sp>
      </p:grpSp>
      <p:grpSp>
        <p:nvGrpSpPr>
          <p:cNvPr id="15" name="Group 14"/>
          <p:cNvGrpSpPr/>
          <p:nvPr/>
        </p:nvGrpSpPr>
        <p:grpSpPr>
          <a:xfrm>
            <a:off x="169481" y="3830226"/>
            <a:ext cx="8629943" cy="534206"/>
            <a:chOff x="0" y="2780156"/>
            <a:chExt cx="4282524" cy="534206"/>
          </a:xfrm>
          <a:solidFill>
            <a:srgbClr val="D27474"/>
          </a:solidFill>
        </p:grpSpPr>
        <p:sp>
          <p:nvSpPr>
            <p:cNvPr id="16" name="Rounded Rectangle 15"/>
            <p:cNvSpPr/>
            <p:nvPr/>
          </p:nvSpPr>
          <p:spPr>
            <a:xfrm>
              <a:off x="0" y="2780156"/>
              <a:ext cx="4282524" cy="534206"/>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Rounded Rectangle 4"/>
            <p:cNvSpPr/>
            <p:nvPr/>
          </p:nvSpPr>
          <p:spPr>
            <a:xfrm>
              <a:off x="26078" y="2806234"/>
              <a:ext cx="4230368" cy="48205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2400" kern="1200" dirty="0"/>
                <a:t>Healthy Cooking Classes</a:t>
              </a:r>
            </a:p>
          </p:txBody>
        </p:sp>
      </p:grpSp>
      <p:grpSp>
        <p:nvGrpSpPr>
          <p:cNvPr id="18" name="Group 17"/>
          <p:cNvGrpSpPr/>
          <p:nvPr/>
        </p:nvGrpSpPr>
        <p:grpSpPr>
          <a:xfrm>
            <a:off x="169481" y="4777620"/>
            <a:ext cx="8629943" cy="619846"/>
            <a:chOff x="0" y="3922942"/>
            <a:chExt cx="4282524" cy="619846"/>
          </a:xfrm>
          <a:solidFill>
            <a:srgbClr val="D27474"/>
          </a:solidFill>
        </p:grpSpPr>
        <p:sp>
          <p:nvSpPr>
            <p:cNvPr id="19" name="Rounded Rectangle 18"/>
            <p:cNvSpPr/>
            <p:nvPr/>
          </p:nvSpPr>
          <p:spPr>
            <a:xfrm>
              <a:off x="0" y="3922942"/>
              <a:ext cx="4282524" cy="612393"/>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Rounded Rectangle 4"/>
            <p:cNvSpPr/>
            <p:nvPr/>
          </p:nvSpPr>
          <p:spPr>
            <a:xfrm>
              <a:off x="29895" y="3990185"/>
              <a:ext cx="4222734" cy="55260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2400" kern="1200" dirty="0"/>
                <a:t>Grocery Store Tours</a:t>
              </a:r>
            </a:p>
          </p:txBody>
        </p:sp>
      </p:grpSp>
      <p:grpSp>
        <p:nvGrpSpPr>
          <p:cNvPr id="21" name="Group 20"/>
          <p:cNvGrpSpPr/>
          <p:nvPr/>
        </p:nvGrpSpPr>
        <p:grpSpPr>
          <a:xfrm>
            <a:off x="150425" y="6132581"/>
            <a:ext cx="8686352" cy="710100"/>
            <a:chOff x="0" y="5429576"/>
            <a:chExt cx="4282524" cy="710100"/>
          </a:xfrm>
          <a:solidFill>
            <a:schemeClr val="accent1">
              <a:lumMod val="60000"/>
              <a:lumOff val="40000"/>
            </a:schemeClr>
          </a:solidFill>
        </p:grpSpPr>
        <p:sp>
          <p:nvSpPr>
            <p:cNvPr id="22" name="Rounded Rectangle 21"/>
            <p:cNvSpPr/>
            <p:nvPr/>
          </p:nvSpPr>
          <p:spPr>
            <a:xfrm>
              <a:off x="0" y="5429576"/>
              <a:ext cx="4282524" cy="71010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Rounded Rectangle 4"/>
            <p:cNvSpPr/>
            <p:nvPr/>
          </p:nvSpPr>
          <p:spPr>
            <a:xfrm>
              <a:off x="34664" y="5464240"/>
              <a:ext cx="4213196" cy="64077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2400" kern="1200" dirty="0"/>
                <a:t>Increased staff knowledge of community food pantries, soup kitchens, and other resources</a:t>
              </a:r>
            </a:p>
          </p:txBody>
        </p:sp>
      </p:grpSp>
      <p:sp>
        <p:nvSpPr>
          <p:cNvPr id="6" name="TextBox 5"/>
          <p:cNvSpPr txBox="1"/>
          <p:nvPr/>
        </p:nvSpPr>
        <p:spPr>
          <a:xfrm>
            <a:off x="75720" y="4327084"/>
            <a:ext cx="9056604" cy="461665"/>
          </a:xfrm>
          <a:prstGeom prst="rect">
            <a:avLst/>
          </a:prstGeom>
          <a:noFill/>
        </p:spPr>
        <p:txBody>
          <a:bodyPr wrap="square" rtlCol="0">
            <a:spAutoFit/>
          </a:bodyPr>
          <a:lstStyle/>
          <a:p>
            <a:pPr lvl="0"/>
            <a:r>
              <a:rPr lang="en-US" sz="2400" dirty="0">
                <a:solidFill>
                  <a:srgbClr val="333333"/>
                </a:solidFill>
                <a:latin typeface="Helvetica"/>
                <a:cs typeface="Helvetica"/>
              </a:rPr>
              <a:t>Partner with YMCA to provide cooking class at local grocery store</a:t>
            </a:r>
          </a:p>
        </p:txBody>
      </p:sp>
      <p:sp>
        <p:nvSpPr>
          <p:cNvPr id="24" name="TextBox 23"/>
          <p:cNvSpPr txBox="1"/>
          <p:nvPr/>
        </p:nvSpPr>
        <p:spPr>
          <a:xfrm>
            <a:off x="75720" y="5326915"/>
            <a:ext cx="8958912" cy="830997"/>
          </a:xfrm>
          <a:prstGeom prst="rect">
            <a:avLst/>
          </a:prstGeom>
          <a:noFill/>
        </p:spPr>
        <p:txBody>
          <a:bodyPr wrap="square" rtlCol="0">
            <a:spAutoFit/>
          </a:bodyPr>
          <a:lstStyle/>
          <a:p>
            <a:pPr lvl="0"/>
            <a:r>
              <a:rPr lang="en-US" sz="2400" dirty="0">
                <a:solidFill>
                  <a:srgbClr val="333333"/>
                </a:solidFill>
                <a:latin typeface="Helvetica"/>
                <a:cs typeface="Helvetica"/>
              </a:rPr>
              <a:t>Partner with local grocery store to provides dietician-led tour of grocery store</a:t>
            </a:r>
          </a:p>
        </p:txBody>
      </p:sp>
    </p:spTree>
    <p:extLst>
      <p:ext uri="{BB962C8B-B14F-4D97-AF65-F5344CB8AC3E}">
        <p14:creationId xmlns:p14="http://schemas.microsoft.com/office/powerpoint/2010/main" val="1057516123"/>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200" b="1" dirty="0">
                <a:solidFill>
                  <a:schemeClr val="tx2"/>
                </a:solidFill>
              </a:rPr>
              <a:t>Chicago Center for </a:t>
            </a:r>
            <a:br>
              <a:rPr lang="en-US" sz="3200" b="1" dirty="0">
                <a:solidFill>
                  <a:schemeClr val="tx2"/>
                </a:solidFill>
              </a:rPr>
            </a:br>
            <a:r>
              <a:rPr lang="en-US" sz="3200" b="1" dirty="0">
                <a:solidFill>
                  <a:schemeClr val="tx2"/>
                </a:solidFill>
              </a:rPr>
              <a:t>Diabetes Translation Research</a:t>
            </a:r>
          </a:p>
        </p:txBody>
      </p:sp>
      <p:sp>
        <p:nvSpPr>
          <p:cNvPr id="3" name="Content Placeholder 2"/>
          <p:cNvSpPr>
            <a:spLocks noGrp="1"/>
          </p:cNvSpPr>
          <p:nvPr>
            <p:ph idx="1"/>
          </p:nvPr>
        </p:nvSpPr>
        <p:spPr>
          <a:xfrm>
            <a:off x="762000" y="1524000"/>
            <a:ext cx="7924800" cy="3635829"/>
          </a:xfrm>
        </p:spPr>
        <p:txBody>
          <a:bodyPr/>
          <a:lstStyle/>
          <a:p>
            <a:pPr>
              <a:spcAft>
                <a:spcPts val="1800"/>
              </a:spcAft>
            </a:pPr>
            <a:r>
              <a:rPr lang="en-US" sz="2800" dirty="0"/>
              <a:t>Chicago CCDTR is a collaboration between University of Chicago and Northwestern University </a:t>
            </a:r>
          </a:p>
          <a:p>
            <a:pPr>
              <a:spcAft>
                <a:spcPts val="600"/>
              </a:spcAft>
            </a:pPr>
            <a:r>
              <a:rPr lang="en-US" sz="2800" dirty="0"/>
              <a:t>Cores support diabetes translation research:</a:t>
            </a:r>
          </a:p>
          <a:p>
            <a:pPr lvl="1"/>
            <a:r>
              <a:rPr lang="en-US" sz="2400" dirty="0"/>
              <a:t>Administrative core</a:t>
            </a:r>
          </a:p>
          <a:p>
            <a:pPr lvl="1"/>
            <a:r>
              <a:rPr lang="en-US" sz="2400" dirty="0"/>
              <a:t>Pilot and feasibility core</a:t>
            </a:r>
          </a:p>
          <a:p>
            <a:pPr lvl="1"/>
            <a:r>
              <a:rPr lang="en-US" sz="2400" dirty="0"/>
              <a:t>Enrichment core</a:t>
            </a:r>
          </a:p>
          <a:p>
            <a:pPr lvl="1"/>
            <a:r>
              <a:rPr lang="en-US" sz="2400" dirty="0"/>
              <a:t>Research design, data &amp; analytics core</a:t>
            </a:r>
          </a:p>
          <a:p>
            <a:pPr lvl="1"/>
            <a:r>
              <a:rPr lang="en-US" sz="2400" dirty="0"/>
              <a:t>Community engagement &amp; health equity core</a:t>
            </a:r>
          </a:p>
          <a:p>
            <a:pPr lvl="1"/>
            <a:r>
              <a:rPr lang="en-US" sz="2400" b="1" dirty="0"/>
              <a:t>AHEAD national core</a:t>
            </a:r>
          </a:p>
          <a:p>
            <a:pPr lvl="1"/>
            <a:endParaRPr lang="en-US" sz="2400" dirty="0"/>
          </a:p>
          <a:p>
            <a:pPr lvl="1">
              <a:spcAft>
                <a:spcPts val="2400"/>
              </a:spcAft>
            </a:pPr>
            <a:endParaRPr lang="en-US" sz="2400" dirty="0"/>
          </a:p>
          <a:p>
            <a:endParaRPr lang="en-US" sz="2800" dirty="0"/>
          </a:p>
        </p:txBody>
      </p:sp>
    </p:spTree>
    <p:extLst>
      <p:ext uri="{BB962C8B-B14F-4D97-AF65-F5344CB8AC3E}">
        <p14:creationId xmlns:p14="http://schemas.microsoft.com/office/powerpoint/2010/main" val="2060492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647" y="142697"/>
            <a:ext cx="8228707" cy="1143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normAutofit/>
          </a:bodyPr>
          <a:lstStyle/>
          <a:p>
            <a:pPr defTabSz="457177">
              <a:defRPr/>
            </a:pPr>
            <a:r>
              <a:rPr lang="en-US" altLang="en-US" dirty="0">
                <a:ea typeface="ＭＳ Ｐゴシック" charset="0"/>
              </a:rPr>
              <a:t>Study Population</a:t>
            </a:r>
          </a:p>
        </p:txBody>
      </p:sp>
      <p:sp>
        <p:nvSpPr>
          <p:cNvPr id="6" name="Content Placeholder 2"/>
          <p:cNvSpPr txBox="1">
            <a:spLocks/>
          </p:cNvSpPr>
          <p:nvPr/>
        </p:nvSpPr>
        <p:spPr>
          <a:xfrm>
            <a:off x="5118944" y="1707803"/>
            <a:ext cx="3632150" cy="4346525"/>
          </a:xfrm>
          <a:prstGeom prst="rect">
            <a:avLst/>
          </a:prstGeom>
        </p:spPr>
        <p:txBody>
          <a:bodyPr/>
          <a:lstStyle>
            <a:lvl1pPr marL="698500" indent="-444500" algn="l" rtl="0" eaLnBrk="0" fontAlgn="base" hangingPunct="0">
              <a:spcBef>
                <a:spcPts val="2300"/>
              </a:spcBef>
              <a:spcAft>
                <a:spcPct val="0"/>
              </a:spcAft>
              <a:buSzPct val="171000"/>
              <a:buFont typeface="Gill Sans"/>
              <a:buChar char="•"/>
              <a:defRPr sz="3800">
                <a:solidFill>
                  <a:schemeClr val="tx1"/>
                </a:solidFill>
                <a:latin typeface="+mn-lt"/>
                <a:ea typeface="+mn-ea"/>
                <a:cs typeface="+mn-cs"/>
                <a:sym typeface="Gill Sans"/>
              </a:defRPr>
            </a:lvl1pPr>
            <a:lvl2pPr marL="1041400" indent="-444500" algn="l" rtl="0" eaLnBrk="0" fontAlgn="base" hangingPunct="0">
              <a:spcBef>
                <a:spcPts val="2300"/>
              </a:spcBef>
              <a:spcAft>
                <a:spcPct val="0"/>
              </a:spcAft>
              <a:buSzPct val="171000"/>
              <a:buFont typeface="Gill Sans"/>
              <a:buChar char="•"/>
              <a:defRPr sz="3800">
                <a:solidFill>
                  <a:schemeClr val="tx1"/>
                </a:solidFill>
                <a:latin typeface="+mn-lt"/>
                <a:ea typeface="+mn-ea"/>
                <a:cs typeface="+mn-cs"/>
                <a:sym typeface="Gill Sans"/>
              </a:defRPr>
            </a:lvl2pPr>
            <a:lvl3pPr marL="1384300" indent="-444500" algn="l" rtl="0" eaLnBrk="0" fontAlgn="base" hangingPunct="0">
              <a:spcBef>
                <a:spcPts val="2300"/>
              </a:spcBef>
              <a:spcAft>
                <a:spcPct val="0"/>
              </a:spcAft>
              <a:buSzPct val="171000"/>
              <a:buFont typeface="Gill Sans"/>
              <a:buChar char="•"/>
              <a:defRPr sz="3800">
                <a:solidFill>
                  <a:schemeClr val="tx1"/>
                </a:solidFill>
                <a:latin typeface="+mn-lt"/>
                <a:ea typeface="+mn-ea"/>
                <a:cs typeface="+mn-cs"/>
                <a:sym typeface="Gill Sans"/>
              </a:defRPr>
            </a:lvl3pPr>
            <a:lvl4pPr marL="1739900" indent="-444500" algn="l" rtl="0" eaLnBrk="0" fontAlgn="base" hangingPunct="0">
              <a:spcBef>
                <a:spcPts val="2300"/>
              </a:spcBef>
              <a:spcAft>
                <a:spcPct val="0"/>
              </a:spcAft>
              <a:buSzPct val="171000"/>
              <a:buFont typeface="Gill Sans"/>
              <a:buChar char="•"/>
              <a:defRPr sz="3800">
                <a:solidFill>
                  <a:schemeClr val="tx1"/>
                </a:solidFill>
                <a:latin typeface="+mn-lt"/>
                <a:ea typeface="+mn-ea"/>
                <a:cs typeface="+mn-cs"/>
                <a:sym typeface="Gill Sans"/>
              </a:defRPr>
            </a:lvl4pPr>
            <a:lvl5pPr marL="2082800" indent="-444500" algn="l" rtl="0" eaLnBrk="0" fontAlgn="base" hangingPunct="0">
              <a:spcBef>
                <a:spcPts val="2300"/>
              </a:spcBef>
              <a:spcAft>
                <a:spcPct val="0"/>
              </a:spcAft>
              <a:buSzPct val="171000"/>
              <a:buFont typeface="Gill Sans"/>
              <a:buChar char="•"/>
              <a:defRPr sz="3800">
                <a:solidFill>
                  <a:schemeClr val="tx1"/>
                </a:solidFill>
                <a:latin typeface="+mn-lt"/>
                <a:ea typeface="+mn-ea"/>
                <a:cs typeface="+mn-cs"/>
                <a:sym typeface="Gill Sans"/>
              </a:defRPr>
            </a:lvl5pPr>
            <a:lvl6pPr marL="2540000" indent="-444500" algn="l" rtl="0" fontAlgn="base">
              <a:spcBef>
                <a:spcPts val="2300"/>
              </a:spcBef>
              <a:spcAft>
                <a:spcPct val="0"/>
              </a:spcAft>
              <a:buSzPct val="171000"/>
              <a:buFont typeface="Gill Sans" charset="0"/>
              <a:buChar char="•"/>
              <a:defRPr sz="3800">
                <a:solidFill>
                  <a:schemeClr val="tx1"/>
                </a:solidFill>
                <a:latin typeface="+mn-lt"/>
                <a:ea typeface="+mn-ea"/>
                <a:cs typeface="+mn-cs"/>
                <a:sym typeface="Gill Sans" charset="0"/>
              </a:defRPr>
            </a:lvl6pPr>
            <a:lvl7pPr marL="2997200" indent="-444500" algn="l" rtl="0" fontAlgn="base">
              <a:spcBef>
                <a:spcPts val="2300"/>
              </a:spcBef>
              <a:spcAft>
                <a:spcPct val="0"/>
              </a:spcAft>
              <a:buSzPct val="171000"/>
              <a:buFont typeface="Gill Sans" charset="0"/>
              <a:buChar char="•"/>
              <a:defRPr sz="3800">
                <a:solidFill>
                  <a:schemeClr val="tx1"/>
                </a:solidFill>
                <a:latin typeface="+mn-lt"/>
                <a:ea typeface="+mn-ea"/>
                <a:cs typeface="+mn-cs"/>
                <a:sym typeface="Gill Sans" charset="0"/>
              </a:defRPr>
            </a:lvl7pPr>
            <a:lvl8pPr marL="3454400" indent="-444500" algn="l" rtl="0" fontAlgn="base">
              <a:spcBef>
                <a:spcPts val="2300"/>
              </a:spcBef>
              <a:spcAft>
                <a:spcPct val="0"/>
              </a:spcAft>
              <a:buSzPct val="171000"/>
              <a:buFont typeface="Gill Sans" charset="0"/>
              <a:buChar char="•"/>
              <a:defRPr sz="3800">
                <a:solidFill>
                  <a:schemeClr val="tx1"/>
                </a:solidFill>
                <a:latin typeface="+mn-lt"/>
                <a:ea typeface="+mn-ea"/>
                <a:cs typeface="+mn-cs"/>
                <a:sym typeface="Gill Sans" charset="0"/>
              </a:defRPr>
            </a:lvl8pPr>
            <a:lvl9pPr marL="3911600" indent="-444500" algn="l" rtl="0" fontAlgn="base">
              <a:spcBef>
                <a:spcPts val="2300"/>
              </a:spcBef>
              <a:spcAft>
                <a:spcPct val="0"/>
              </a:spcAft>
              <a:buSzPct val="171000"/>
              <a:buFont typeface="Gill Sans" charset="0"/>
              <a:buChar char="•"/>
              <a:defRPr sz="3800">
                <a:solidFill>
                  <a:schemeClr val="tx1"/>
                </a:solidFill>
                <a:latin typeface="+mn-lt"/>
                <a:ea typeface="+mn-ea"/>
                <a:cs typeface="+mn-cs"/>
                <a:sym typeface="Gill Sans" charset="0"/>
              </a:defRPr>
            </a:lvl9pPr>
          </a:lstStyle>
          <a:p>
            <a:pPr marL="0">
              <a:spcBef>
                <a:spcPts val="0"/>
              </a:spcBef>
              <a:defRPr/>
            </a:pPr>
            <a:r>
              <a:rPr lang="en-US" sz="2250" dirty="0">
                <a:solidFill>
                  <a:srgbClr val="FFFFFF"/>
                </a:solidFill>
              </a:rPr>
              <a:t>Laotian</a:t>
            </a:r>
          </a:p>
          <a:p>
            <a:pPr marL="0">
              <a:spcBef>
                <a:spcPts val="0"/>
              </a:spcBef>
              <a:defRPr/>
            </a:pPr>
            <a:r>
              <a:rPr lang="en-US" sz="2250" dirty="0">
                <a:solidFill>
                  <a:srgbClr val="FFFFFF"/>
                </a:solidFill>
              </a:rPr>
              <a:t>Mandarin</a:t>
            </a:r>
          </a:p>
          <a:p>
            <a:pPr marL="0">
              <a:spcBef>
                <a:spcPts val="0"/>
              </a:spcBef>
              <a:defRPr/>
            </a:pPr>
            <a:r>
              <a:rPr lang="en-US" sz="2250" dirty="0">
                <a:solidFill>
                  <a:srgbClr val="FFFFFF"/>
                </a:solidFill>
              </a:rPr>
              <a:t>Mien</a:t>
            </a:r>
          </a:p>
          <a:p>
            <a:pPr marL="0">
              <a:spcBef>
                <a:spcPts val="0"/>
              </a:spcBef>
              <a:defRPr/>
            </a:pPr>
            <a:r>
              <a:rPr lang="en-US" sz="2250" dirty="0">
                <a:solidFill>
                  <a:srgbClr val="FFFFFF"/>
                </a:solidFill>
              </a:rPr>
              <a:t>Punjabi</a:t>
            </a:r>
          </a:p>
          <a:p>
            <a:pPr marL="0">
              <a:spcBef>
                <a:spcPts val="0"/>
              </a:spcBef>
              <a:defRPr/>
            </a:pPr>
            <a:r>
              <a:rPr lang="en-US" sz="2250" dirty="0">
                <a:solidFill>
                  <a:srgbClr val="FFFFFF"/>
                </a:solidFill>
              </a:rPr>
              <a:t>Samoan</a:t>
            </a:r>
          </a:p>
          <a:p>
            <a:pPr marL="0">
              <a:spcBef>
                <a:spcPts val="0"/>
              </a:spcBef>
              <a:defRPr/>
            </a:pPr>
            <a:r>
              <a:rPr lang="en-US" sz="2250" dirty="0">
                <a:solidFill>
                  <a:srgbClr val="FFFFFF"/>
                </a:solidFill>
              </a:rPr>
              <a:t>Tagalog</a:t>
            </a:r>
          </a:p>
          <a:p>
            <a:pPr marL="0">
              <a:spcBef>
                <a:spcPts val="0"/>
              </a:spcBef>
              <a:defRPr/>
            </a:pPr>
            <a:r>
              <a:rPr lang="en-US" sz="2250" dirty="0">
                <a:solidFill>
                  <a:srgbClr val="FFFFFF"/>
                </a:solidFill>
              </a:rPr>
              <a:t>Thai</a:t>
            </a:r>
          </a:p>
          <a:p>
            <a:pPr marL="0">
              <a:spcBef>
                <a:spcPts val="0"/>
              </a:spcBef>
              <a:defRPr/>
            </a:pPr>
            <a:r>
              <a:rPr lang="en-US" sz="2250" dirty="0">
                <a:solidFill>
                  <a:srgbClr val="FFFFFF"/>
                </a:solidFill>
              </a:rPr>
              <a:t>Tibetan</a:t>
            </a:r>
          </a:p>
          <a:p>
            <a:pPr marL="0">
              <a:spcBef>
                <a:spcPts val="0"/>
              </a:spcBef>
              <a:defRPr/>
            </a:pPr>
            <a:r>
              <a:rPr lang="en-US" sz="2250" dirty="0">
                <a:solidFill>
                  <a:srgbClr val="FFFFFF"/>
                </a:solidFill>
              </a:rPr>
              <a:t>Tongan</a:t>
            </a:r>
          </a:p>
          <a:p>
            <a:pPr marL="0">
              <a:spcBef>
                <a:spcPts val="0"/>
              </a:spcBef>
              <a:defRPr/>
            </a:pPr>
            <a:r>
              <a:rPr lang="en-US" sz="2250" dirty="0">
                <a:solidFill>
                  <a:srgbClr val="FFFFFF"/>
                </a:solidFill>
              </a:rPr>
              <a:t>Vietnamese</a:t>
            </a:r>
            <a:endParaRPr lang="en-US" sz="2250" kern="0" dirty="0">
              <a:solidFill>
                <a:srgbClr val="FFFFFF"/>
              </a:solidFill>
            </a:endParaRPr>
          </a:p>
        </p:txBody>
      </p:sp>
      <p:sp>
        <p:nvSpPr>
          <p:cNvPr id="7" name="Content Placeholder 2"/>
          <p:cNvSpPr>
            <a:spLocks noGrp="1"/>
          </p:cNvSpPr>
          <p:nvPr>
            <p:ph idx="1"/>
          </p:nvPr>
        </p:nvSpPr>
        <p:spPr>
          <a:xfrm>
            <a:off x="779115" y="1534657"/>
            <a:ext cx="7864823" cy="4573249"/>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marL="274320" indent="-274320">
              <a:spcBef>
                <a:spcPts val="1200"/>
              </a:spcBef>
            </a:pPr>
            <a:r>
              <a:rPr lang="en-US" altLang="en-US" dirty="0">
                <a:latin typeface="Helvetica"/>
                <a:cs typeface="Helvetica"/>
              </a:rPr>
              <a:t>11,773 adults, aged 18-75</a:t>
            </a:r>
          </a:p>
          <a:p>
            <a:pPr marL="274320" indent="-274320">
              <a:spcBef>
                <a:spcPts val="1200"/>
              </a:spcBef>
            </a:pPr>
            <a:r>
              <a:rPr lang="en-US" altLang="en-US" dirty="0">
                <a:latin typeface="Helvetica"/>
                <a:cs typeface="Helvetica"/>
              </a:rPr>
              <a:t>Visited </a:t>
            </a:r>
            <a:r>
              <a:rPr lang="en-US" altLang="en-US" dirty="0" err="1">
                <a:latin typeface="Helvetica"/>
                <a:cs typeface="Helvetica"/>
              </a:rPr>
              <a:t>Siouxland</a:t>
            </a:r>
            <a:r>
              <a:rPr lang="en-US" altLang="en-US" dirty="0">
                <a:latin typeface="Helvetica"/>
                <a:cs typeface="Helvetica"/>
              </a:rPr>
              <a:t> Community Health Center between 1/1/2016 to 6/30/2018 and responded to the PRAPARE survey</a:t>
            </a:r>
          </a:p>
          <a:p>
            <a:pPr marL="274320" indent="-274320">
              <a:spcBef>
                <a:spcPts val="1200"/>
              </a:spcBef>
            </a:pPr>
            <a:r>
              <a:rPr lang="en-US" altLang="en-US" dirty="0">
                <a:latin typeface="Helvetica"/>
                <a:cs typeface="Helvetica"/>
              </a:rPr>
              <a:t>Blood pressure and hemoglobin A1c (HbA1c) records</a:t>
            </a:r>
          </a:p>
          <a:p>
            <a:pPr marL="556712" lvl="3" indent="-274320">
              <a:spcBef>
                <a:spcPts val="1200"/>
              </a:spcBef>
            </a:pPr>
            <a:r>
              <a:rPr lang="en-US" altLang="en-US" sz="2000" dirty="0">
                <a:latin typeface="Helvetica"/>
                <a:cs typeface="Helvetica"/>
              </a:rPr>
              <a:t>716 had diabetes only</a:t>
            </a:r>
          </a:p>
          <a:p>
            <a:pPr marL="556712" lvl="3" indent="-274320">
              <a:spcBef>
                <a:spcPts val="1200"/>
              </a:spcBef>
            </a:pPr>
            <a:r>
              <a:rPr lang="en-US" altLang="en-US" sz="2000" dirty="0">
                <a:latin typeface="Helvetica"/>
                <a:cs typeface="Helvetica"/>
              </a:rPr>
              <a:t>2,388 had hypertension only</a:t>
            </a:r>
          </a:p>
          <a:p>
            <a:pPr marL="556712" lvl="3" indent="-274320">
              <a:spcBef>
                <a:spcPts val="1200"/>
              </a:spcBef>
            </a:pPr>
            <a:r>
              <a:rPr lang="en-US" altLang="en-US" sz="2000" dirty="0">
                <a:latin typeface="Helvetica"/>
                <a:cs typeface="Helvetica"/>
              </a:rPr>
              <a:t>1,477 had both</a:t>
            </a:r>
          </a:p>
          <a:p>
            <a:pPr marL="556712" lvl="3" indent="-274320">
              <a:spcBef>
                <a:spcPts val="1200"/>
              </a:spcBef>
            </a:pPr>
            <a:r>
              <a:rPr lang="en-US" altLang="en-US" sz="2000" dirty="0">
                <a:latin typeface="Helvetica"/>
                <a:cs typeface="Helvetica"/>
              </a:rPr>
              <a:t>7,192 had neither disease</a:t>
            </a:r>
          </a:p>
        </p:txBody>
      </p:sp>
    </p:spTree>
    <p:extLst>
      <p:ext uri="{BB962C8B-B14F-4D97-AF65-F5344CB8AC3E}">
        <p14:creationId xmlns:p14="http://schemas.microsoft.com/office/powerpoint/2010/main" val="1751514604"/>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607" y="28223"/>
            <a:ext cx="7583537" cy="1283643"/>
          </a:xfrm>
        </p:spPr>
        <p:txBody>
          <a:bodyPr/>
          <a:lstStyle/>
          <a:p>
            <a:r>
              <a:rPr lang="en-US" sz="4000" b="1" dirty="0">
                <a:effectLst/>
              </a:rPr>
              <a:t>Structure of PRAPARE SDOH Factors by Factor Analysis</a:t>
            </a:r>
            <a:endParaRPr lang="en-US" sz="4000" dirty="0"/>
          </a:p>
        </p:txBody>
      </p:sp>
      <p:grpSp>
        <p:nvGrpSpPr>
          <p:cNvPr id="34" name="Group 33"/>
          <p:cNvGrpSpPr/>
          <p:nvPr/>
        </p:nvGrpSpPr>
        <p:grpSpPr>
          <a:xfrm>
            <a:off x="273269" y="1659626"/>
            <a:ext cx="8565931" cy="3135795"/>
            <a:chOff x="-786013" y="-3241"/>
            <a:chExt cx="8566311" cy="3135879"/>
          </a:xfrm>
        </p:grpSpPr>
        <p:sp>
          <p:nvSpPr>
            <p:cNvPr id="35" name="Text Box 2"/>
            <p:cNvSpPr txBox="1"/>
            <p:nvPr/>
          </p:nvSpPr>
          <p:spPr>
            <a:xfrm>
              <a:off x="472111" y="11712"/>
              <a:ext cx="2958796" cy="472017"/>
            </a:xfrm>
            <a:prstGeom prst="rect">
              <a:avLst/>
            </a:prstGeom>
            <a:solidFill>
              <a:schemeClr val="accent5">
                <a:lumMod val="40000"/>
                <a:lumOff val="60000"/>
              </a:schemeClr>
            </a:solidFill>
            <a:ln w="635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500" b="1" dirty="0">
                  <a:solidFill>
                    <a:schemeClr val="bg2"/>
                  </a:solidFill>
                  <a:effectLst/>
                  <a:latin typeface="Arial" panose="020B0604020202020204" pitchFamily="34" charset="0"/>
                  <a:ea typeface="Times New Roman" panose="02020603050405020304" pitchFamily="18" charset="0"/>
                </a:rPr>
                <a:t>13 PRAPARE </a:t>
              </a:r>
              <a:r>
                <a:rPr lang="en-US" sz="1500" b="1" dirty="0">
                  <a:solidFill>
                    <a:schemeClr val="bg2"/>
                  </a:solidFill>
                  <a:latin typeface="Arial" panose="020B0604020202020204" pitchFamily="34" charset="0"/>
                  <a:ea typeface="Times New Roman" panose="02020603050405020304" pitchFamily="18" charset="0"/>
                </a:rPr>
                <a:t>SDOH FACTORS</a:t>
              </a:r>
              <a:r>
                <a:rPr lang="en-US" sz="1500" b="1" dirty="0">
                  <a:solidFill>
                    <a:schemeClr val="bg2"/>
                  </a:solidFill>
                </a:rPr>
                <a:t> </a:t>
              </a:r>
              <a:endParaRPr lang="en-US" sz="1500" b="1" dirty="0">
                <a:effectLst/>
                <a:latin typeface="Times New Roman" panose="02020603050405020304" pitchFamily="18" charset="0"/>
                <a:ea typeface="Times New Roman" panose="02020603050405020304" pitchFamily="18" charset="0"/>
              </a:endParaRPr>
            </a:p>
          </p:txBody>
        </p:sp>
        <p:sp>
          <p:nvSpPr>
            <p:cNvPr id="36" name="Text Box 3"/>
            <p:cNvSpPr txBox="1"/>
            <p:nvPr/>
          </p:nvSpPr>
          <p:spPr>
            <a:xfrm>
              <a:off x="-786013" y="869839"/>
              <a:ext cx="1770507" cy="2249038"/>
            </a:xfrm>
            <a:prstGeom prst="rect">
              <a:avLst/>
            </a:prstGeom>
            <a:solidFill>
              <a:schemeClr val="accent6">
                <a:lumMod val="40000"/>
                <a:lumOff val="6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b="1" dirty="0">
                  <a:solidFill>
                    <a:schemeClr val="bg2"/>
                  </a:solidFill>
                  <a:effectLst/>
                  <a:latin typeface="Arial" panose="020B0604020202020204" pitchFamily="34" charset="0"/>
                  <a:ea typeface="Times New Roman" panose="02020603050405020304" pitchFamily="18" charset="0"/>
                </a:rPr>
                <a:t>Cluster 1: Social Background</a:t>
              </a:r>
              <a:endParaRPr lang="en-US" sz="1400" dirty="0">
                <a:solidFill>
                  <a:schemeClr val="bg2"/>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dirty="0">
                  <a:solidFill>
                    <a:schemeClr val="bg2"/>
                  </a:solidFill>
                  <a:effectLst/>
                  <a:latin typeface="Arial" panose="020B0604020202020204" pitchFamily="34" charset="0"/>
                  <a:ea typeface="Times New Roman" panose="02020603050405020304" pitchFamily="18" charset="0"/>
                </a:rPr>
                <a:t>- Language</a:t>
              </a:r>
              <a:endParaRPr lang="en-US" sz="1400" dirty="0">
                <a:solidFill>
                  <a:schemeClr val="bg2"/>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dirty="0">
                  <a:solidFill>
                    <a:schemeClr val="bg2"/>
                  </a:solidFill>
                  <a:effectLst/>
                  <a:latin typeface="Arial" panose="020B0604020202020204" pitchFamily="34" charset="0"/>
                  <a:ea typeface="Times New Roman" panose="02020603050405020304" pitchFamily="18" charset="0"/>
                </a:rPr>
                <a:t>- Ethnicity</a:t>
              </a:r>
              <a:endParaRPr lang="en-US" sz="1400" dirty="0">
                <a:solidFill>
                  <a:schemeClr val="bg2"/>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dirty="0">
                  <a:solidFill>
                    <a:schemeClr val="bg2"/>
                  </a:solidFill>
                  <a:effectLst/>
                  <a:latin typeface="Arial" panose="020B0604020202020204" pitchFamily="34" charset="0"/>
                  <a:ea typeface="Times New Roman" panose="02020603050405020304" pitchFamily="18" charset="0"/>
                </a:rPr>
                <a:t>- Education</a:t>
              </a:r>
              <a:endParaRPr lang="en-US" sz="1400" dirty="0">
                <a:solidFill>
                  <a:schemeClr val="bg2"/>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dirty="0">
                  <a:solidFill>
                    <a:schemeClr val="bg2"/>
                  </a:solidFill>
                  <a:effectLst/>
                  <a:latin typeface="Arial" panose="020B0604020202020204" pitchFamily="34" charset="0"/>
                  <a:ea typeface="Times New Roman" panose="02020603050405020304" pitchFamily="18" charset="0"/>
                </a:rPr>
                <a:t>- Race</a:t>
              </a:r>
              <a:endParaRPr lang="en-US" sz="1400" dirty="0">
                <a:solidFill>
                  <a:schemeClr val="bg2"/>
                </a:solidFill>
                <a:effectLst/>
                <a:latin typeface="Times New Roman" panose="02020603050405020304" pitchFamily="18" charset="0"/>
                <a:ea typeface="Times New Roman" panose="02020603050405020304" pitchFamily="18" charset="0"/>
              </a:endParaRPr>
            </a:p>
          </p:txBody>
        </p:sp>
        <p:sp>
          <p:nvSpPr>
            <p:cNvPr id="37" name="Text Box 4"/>
            <p:cNvSpPr txBox="1"/>
            <p:nvPr/>
          </p:nvSpPr>
          <p:spPr>
            <a:xfrm>
              <a:off x="1163888" y="870443"/>
              <a:ext cx="2085886" cy="2262195"/>
            </a:xfrm>
            <a:prstGeom prst="rect">
              <a:avLst/>
            </a:prstGeom>
            <a:solidFill>
              <a:schemeClr val="accent6">
                <a:lumMod val="40000"/>
                <a:lumOff val="6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b="1" dirty="0">
                  <a:solidFill>
                    <a:schemeClr val="bg2"/>
                  </a:solidFill>
                  <a:effectLst/>
                  <a:latin typeface="Arial" panose="020B0604020202020204" pitchFamily="34" charset="0"/>
                  <a:ea typeface="Times New Roman" panose="02020603050405020304" pitchFamily="18" charset="0"/>
                </a:rPr>
                <a:t>Cluster 2: Social Insecurities</a:t>
              </a:r>
              <a:endParaRPr lang="en-US" sz="1400" dirty="0">
                <a:solidFill>
                  <a:schemeClr val="bg2"/>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dirty="0">
                  <a:solidFill>
                    <a:schemeClr val="bg2"/>
                  </a:solidFill>
                  <a:effectLst/>
                  <a:latin typeface="Arial" panose="020B0604020202020204" pitchFamily="34" charset="0"/>
                  <a:ea typeface="Times New Roman" panose="02020603050405020304" pitchFamily="18" charset="0"/>
                </a:rPr>
                <a:t>- Housing Security</a:t>
              </a:r>
              <a:endParaRPr lang="en-US" sz="1400" dirty="0">
                <a:solidFill>
                  <a:schemeClr val="bg2"/>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dirty="0">
                  <a:solidFill>
                    <a:schemeClr val="bg2"/>
                  </a:solidFill>
                  <a:effectLst/>
                  <a:latin typeface="Arial" panose="020B0604020202020204" pitchFamily="34" charset="0"/>
                  <a:ea typeface="Times New Roman" panose="02020603050405020304" pitchFamily="18" charset="0"/>
                </a:rPr>
                <a:t>- Material Needs Composite</a:t>
              </a:r>
              <a:endParaRPr lang="en-US" sz="1400" dirty="0">
                <a:solidFill>
                  <a:schemeClr val="bg2"/>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dirty="0">
                  <a:solidFill>
                    <a:schemeClr val="bg2"/>
                  </a:solidFill>
                  <a:effectLst/>
                  <a:latin typeface="Arial" panose="020B0604020202020204" pitchFamily="34" charset="0"/>
                  <a:ea typeface="Times New Roman" panose="02020603050405020304" pitchFamily="18" charset="0"/>
                </a:rPr>
                <a:t>- Transportation</a:t>
              </a:r>
              <a:endParaRPr lang="en-US" sz="1400" dirty="0">
                <a:solidFill>
                  <a:schemeClr val="bg2"/>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dirty="0">
                  <a:solidFill>
                    <a:schemeClr val="bg2"/>
                  </a:solidFill>
                  <a:effectLst/>
                  <a:latin typeface="Arial" panose="020B0604020202020204" pitchFamily="34" charset="0"/>
                  <a:ea typeface="Times New Roman" panose="02020603050405020304" pitchFamily="18" charset="0"/>
                </a:rPr>
                <a:t>- Health Care Needs</a:t>
              </a:r>
              <a:endParaRPr lang="en-US" sz="1400" dirty="0">
                <a:solidFill>
                  <a:schemeClr val="bg2"/>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dirty="0">
                  <a:solidFill>
                    <a:schemeClr val="bg2"/>
                  </a:solidFill>
                  <a:latin typeface="Arial" panose="020B0604020202020204" pitchFamily="34" charset="0"/>
                  <a:ea typeface="Times New Roman" panose="02020603050405020304" pitchFamily="18" charset="0"/>
                </a:rPr>
                <a:t>- Stress</a:t>
              </a:r>
            </a:p>
            <a:p>
              <a:pPr marL="0" marR="0">
                <a:spcBef>
                  <a:spcPts val="0"/>
                </a:spcBef>
                <a:spcAft>
                  <a:spcPts val="0"/>
                </a:spcAft>
              </a:pPr>
              <a:r>
                <a:rPr lang="en-US" sz="1400" dirty="0">
                  <a:solidFill>
                    <a:schemeClr val="bg2"/>
                  </a:solidFill>
                  <a:latin typeface="Arial" panose="020B0604020202020204" pitchFamily="34" charset="0"/>
                  <a:ea typeface="Times New Roman" panose="02020603050405020304" pitchFamily="18" charset="0"/>
                </a:rPr>
                <a:t>- Domestic Violence</a:t>
              </a:r>
            </a:p>
            <a:p>
              <a:pPr marL="0" marR="0">
                <a:spcBef>
                  <a:spcPts val="0"/>
                </a:spcBef>
                <a:spcAft>
                  <a:spcPts val="0"/>
                </a:spcAft>
              </a:pPr>
              <a:r>
                <a:rPr lang="en-US" sz="1400" dirty="0">
                  <a:solidFill>
                    <a:schemeClr val="bg2"/>
                  </a:solidFill>
                  <a:latin typeface="Arial" panose="020B0604020202020204" pitchFamily="34" charset="0"/>
                  <a:ea typeface="Times New Roman" panose="02020603050405020304" pitchFamily="18" charset="0"/>
                </a:rPr>
                <a:t>- Safety</a:t>
              </a:r>
            </a:p>
          </p:txBody>
        </p:sp>
        <p:sp>
          <p:nvSpPr>
            <p:cNvPr id="38" name="Text Box 7"/>
            <p:cNvSpPr txBox="1"/>
            <p:nvPr/>
          </p:nvSpPr>
          <p:spPr>
            <a:xfrm>
              <a:off x="3380452" y="869931"/>
              <a:ext cx="2145277" cy="2248946"/>
            </a:xfrm>
            <a:prstGeom prst="rect">
              <a:avLst/>
            </a:prstGeom>
            <a:solidFill>
              <a:schemeClr val="accent6">
                <a:lumMod val="40000"/>
                <a:lumOff val="6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b="1" dirty="0">
                  <a:solidFill>
                    <a:schemeClr val="bg2"/>
                  </a:solidFill>
                  <a:effectLst/>
                  <a:latin typeface="Arial" panose="020B0604020202020204" pitchFamily="34" charset="0"/>
                  <a:ea typeface="Times New Roman" panose="02020603050405020304" pitchFamily="18" charset="0"/>
                </a:rPr>
                <a:t>Cluster 3: Insurance/Employment</a:t>
              </a:r>
              <a:endParaRPr lang="en-US" sz="1400" dirty="0">
                <a:solidFill>
                  <a:schemeClr val="bg2"/>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dirty="0">
                  <a:solidFill>
                    <a:schemeClr val="bg2"/>
                  </a:solidFill>
                  <a:effectLst/>
                  <a:latin typeface="Arial" panose="020B0604020202020204" pitchFamily="34" charset="0"/>
                  <a:ea typeface="Times New Roman" panose="02020603050405020304" pitchFamily="18" charset="0"/>
                </a:rPr>
                <a:t>- Insurance</a:t>
              </a:r>
              <a:endParaRPr lang="en-US" sz="1400" dirty="0">
                <a:solidFill>
                  <a:schemeClr val="bg2"/>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dirty="0">
                  <a:solidFill>
                    <a:schemeClr val="bg2"/>
                  </a:solidFill>
                  <a:effectLst/>
                  <a:latin typeface="Arial" panose="020B0604020202020204" pitchFamily="34" charset="0"/>
                  <a:ea typeface="Times New Roman" panose="02020603050405020304" pitchFamily="18" charset="0"/>
                </a:rPr>
                <a:t>- Employment</a:t>
              </a:r>
              <a:endParaRPr lang="en-US" sz="1400" dirty="0">
                <a:solidFill>
                  <a:schemeClr val="bg2"/>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dirty="0">
                  <a:solidFill>
                    <a:schemeClr val="bg2"/>
                  </a:solidFill>
                  <a:effectLst/>
                  <a:latin typeface="Arial" panose="020B0604020202020204" pitchFamily="34" charset="0"/>
                  <a:ea typeface="Times New Roman" panose="02020603050405020304" pitchFamily="18" charset="0"/>
                </a:rPr>
                <a:t> </a:t>
              </a:r>
              <a:endParaRPr lang="en-US" sz="1200" dirty="0">
                <a:solidFill>
                  <a:schemeClr val="bg2"/>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dirty="0">
                  <a:solidFill>
                    <a:schemeClr val="bg2"/>
                  </a:solidFill>
                  <a:effectLst/>
                  <a:latin typeface="Arial" panose="020B0604020202020204" pitchFamily="34" charset="0"/>
                  <a:ea typeface="Times New Roman" panose="02020603050405020304" pitchFamily="18" charset="0"/>
                </a:rPr>
                <a:t> </a:t>
              </a:r>
              <a:endParaRPr lang="en-US" sz="1200" dirty="0">
                <a:solidFill>
                  <a:schemeClr val="bg2"/>
                </a:solidFill>
                <a:effectLst/>
                <a:latin typeface="Times New Roman" panose="02020603050405020304" pitchFamily="18" charset="0"/>
                <a:ea typeface="Times New Roman" panose="02020603050405020304" pitchFamily="18" charset="0"/>
              </a:endParaRPr>
            </a:p>
          </p:txBody>
        </p:sp>
        <p:sp>
          <p:nvSpPr>
            <p:cNvPr id="39" name="Text Box 8"/>
            <p:cNvSpPr txBox="1"/>
            <p:nvPr/>
          </p:nvSpPr>
          <p:spPr>
            <a:xfrm>
              <a:off x="5604559" y="869930"/>
              <a:ext cx="1707286" cy="2226828"/>
            </a:xfrm>
            <a:prstGeom prst="rect">
              <a:avLst/>
            </a:prstGeom>
            <a:solidFill>
              <a:schemeClr val="accent6">
                <a:lumMod val="40000"/>
                <a:lumOff val="6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400" b="1" dirty="0">
                  <a:solidFill>
                    <a:schemeClr val="bg2"/>
                  </a:solidFill>
                  <a:latin typeface="Arial" panose="020B0604020202020204" pitchFamily="34" charset="0"/>
                  <a:ea typeface="Times New Roman" panose="02020603050405020304" pitchFamily="18" charset="0"/>
                </a:rPr>
                <a:t>Cluster 4: Federal Poverty Level</a:t>
              </a:r>
            </a:p>
            <a:p>
              <a:r>
                <a:rPr lang="en-US" sz="1400" b="1" dirty="0">
                  <a:solidFill>
                    <a:schemeClr val="bg2"/>
                  </a:solidFill>
                  <a:latin typeface="Arial" panose="020B0604020202020204" pitchFamily="34" charset="0"/>
                  <a:ea typeface="Times New Roman" panose="02020603050405020304" pitchFamily="18" charset="0"/>
                </a:rPr>
                <a:t> </a:t>
              </a:r>
            </a:p>
            <a:p>
              <a:r>
                <a:rPr lang="en-US" sz="1400" b="1" dirty="0">
                  <a:solidFill>
                    <a:schemeClr val="bg2"/>
                  </a:solidFill>
                  <a:latin typeface="Arial" panose="020B0604020202020204" pitchFamily="34" charset="0"/>
                  <a:ea typeface="Times New Roman" panose="02020603050405020304" pitchFamily="18" charset="0"/>
                </a:rPr>
                <a:t>Cluster 5: Social Integration</a:t>
              </a:r>
            </a:p>
            <a:p>
              <a:r>
                <a:rPr lang="en-US" sz="1400" b="1" dirty="0">
                  <a:solidFill>
                    <a:schemeClr val="bg2"/>
                  </a:solidFill>
                  <a:latin typeface="Arial" panose="020B0604020202020204" pitchFamily="34" charset="0"/>
                  <a:ea typeface="Times New Roman" panose="02020603050405020304" pitchFamily="18" charset="0"/>
                </a:rPr>
                <a:t> </a:t>
              </a:r>
            </a:p>
            <a:p>
              <a:r>
                <a:rPr lang="en-US" sz="1400" b="1" dirty="0">
                  <a:solidFill>
                    <a:schemeClr val="bg2"/>
                  </a:solidFill>
                  <a:latin typeface="Arial" panose="020B0604020202020204" pitchFamily="34" charset="0"/>
                  <a:ea typeface="Times New Roman" panose="02020603050405020304" pitchFamily="18" charset="0"/>
                </a:rPr>
                <a:t>Cluster 6: Housing Status</a:t>
              </a:r>
            </a:p>
            <a:p>
              <a:r>
                <a:rPr lang="en-US" sz="1400" b="1" dirty="0">
                  <a:solidFill>
                    <a:schemeClr val="bg2"/>
                  </a:solidFill>
                  <a:latin typeface="Arial" panose="020B0604020202020204" pitchFamily="34" charset="0"/>
                  <a:ea typeface="Times New Roman" panose="02020603050405020304" pitchFamily="18" charset="0"/>
                </a:rPr>
                <a:t> </a:t>
              </a:r>
            </a:p>
            <a:p>
              <a:r>
                <a:rPr lang="en-US" sz="1400" b="1" dirty="0">
                  <a:solidFill>
                    <a:schemeClr val="bg2"/>
                  </a:solidFill>
                  <a:latin typeface="Arial" panose="020B0604020202020204" pitchFamily="34" charset="0"/>
                  <a:ea typeface="Times New Roman" panose="02020603050405020304" pitchFamily="18" charset="0"/>
                </a:rPr>
                <a:t> </a:t>
              </a:r>
            </a:p>
          </p:txBody>
        </p:sp>
        <p:sp>
          <p:nvSpPr>
            <p:cNvPr id="40" name="Text Box 9"/>
            <p:cNvSpPr txBox="1"/>
            <p:nvPr/>
          </p:nvSpPr>
          <p:spPr>
            <a:xfrm>
              <a:off x="5005444" y="-3241"/>
              <a:ext cx="2774854" cy="486970"/>
            </a:xfrm>
            <a:prstGeom prst="rect">
              <a:avLst/>
            </a:prstGeom>
            <a:solidFill>
              <a:schemeClr val="accent5">
                <a:lumMod val="40000"/>
                <a:lumOff val="6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R="0">
                <a:spcBef>
                  <a:spcPts val="0"/>
                </a:spcBef>
                <a:spcAft>
                  <a:spcPts val="0"/>
                </a:spcAft>
              </a:pPr>
              <a:r>
                <a:rPr lang="en-US" sz="1500" b="1" dirty="0">
                  <a:solidFill>
                    <a:schemeClr val="bg2"/>
                  </a:solidFill>
                  <a:latin typeface="Arial" panose="020B0604020202020204" pitchFamily="34" charset="0"/>
                  <a:ea typeface="Times New Roman" panose="02020603050405020304" pitchFamily="18" charset="0"/>
                </a:rPr>
                <a:t>STANDALONE CLUSTERS</a:t>
              </a:r>
            </a:p>
          </p:txBody>
        </p:sp>
      </p:grpSp>
      <p:sp>
        <p:nvSpPr>
          <p:cNvPr id="45" name="Text Box 22"/>
          <p:cNvSpPr txBox="1">
            <a:spLocks noChangeArrowheads="1"/>
          </p:cNvSpPr>
          <p:nvPr/>
        </p:nvSpPr>
        <p:spPr bwMode="auto">
          <a:xfrm>
            <a:off x="404401" y="5090653"/>
            <a:ext cx="1508164" cy="541870"/>
          </a:xfrm>
          <a:prstGeom prst="rect">
            <a:avLst/>
          </a:prstGeom>
          <a:solidFill>
            <a:schemeClr val="accent6">
              <a:lumMod val="20000"/>
              <a:lumOff val="80000"/>
            </a:schemeClr>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Highest possible score: 4</a:t>
            </a:r>
            <a:endParaRPr kumimoji="0" lang="en-US" altLang="en-US" sz="1400" b="0" i="0" u="none" strike="noStrike" cap="none" normalizeH="0" baseline="0" dirty="0">
              <a:ln>
                <a:noFill/>
              </a:ln>
              <a:solidFill>
                <a:schemeClr val="bg2"/>
              </a:solidFill>
              <a:effectLst/>
              <a:latin typeface="Arial" panose="020B0604020202020204" pitchFamily="34" charset="0"/>
            </a:endParaRPr>
          </a:p>
        </p:txBody>
      </p:sp>
      <p:sp>
        <p:nvSpPr>
          <p:cNvPr id="46" name="Text Box 21"/>
          <p:cNvSpPr txBox="1">
            <a:spLocks noChangeArrowheads="1"/>
          </p:cNvSpPr>
          <p:nvPr/>
        </p:nvSpPr>
        <p:spPr bwMode="auto">
          <a:xfrm>
            <a:off x="2311607" y="5090653"/>
            <a:ext cx="1811417" cy="522246"/>
          </a:xfrm>
          <a:prstGeom prst="rect">
            <a:avLst/>
          </a:prstGeom>
          <a:solidFill>
            <a:schemeClr val="accent6">
              <a:lumMod val="20000"/>
              <a:lumOff val="80000"/>
            </a:schemeClr>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Highest possible score: 7</a:t>
            </a:r>
            <a:endParaRPr kumimoji="0" lang="en-US" altLang="en-US" sz="1400" b="0" i="0" u="none" strike="noStrike" cap="none" normalizeH="0" baseline="0" dirty="0">
              <a:ln>
                <a:noFill/>
              </a:ln>
              <a:solidFill>
                <a:schemeClr val="bg2"/>
              </a:solidFill>
              <a:effectLst/>
              <a:latin typeface="Arial" panose="020B0604020202020204" pitchFamily="34" charset="0"/>
            </a:endParaRPr>
          </a:p>
        </p:txBody>
      </p:sp>
      <p:sp>
        <p:nvSpPr>
          <p:cNvPr id="54" name="Text Box 29"/>
          <p:cNvSpPr txBox="1">
            <a:spLocks noChangeArrowheads="1"/>
          </p:cNvSpPr>
          <p:nvPr/>
        </p:nvSpPr>
        <p:spPr bwMode="auto">
          <a:xfrm>
            <a:off x="2311607" y="6269798"/>
            <a:ext cx="4613185" cy="385762"/>
          </a:xfrm>
          <a:prstGeom prst="rect">
            <a:avLst/>
          </a:prstGeom>
          <a:solidFill>
            <a:schemeClr val="accent6">
              <a:lumMod val="60000"/>
              <a:lumOff val="40000"/>
            </a:schemeClr>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Highest possible SDOH total risk Score: 16</a:t>
            </a:r>
            <a:endParaRPr kumimoji="0" lang="en-US" altLang="en-US" sz="1500" b="1" i="0" u="none" strike="noStrike" cap="none" normalizeH="0" baseline="0" dirty="0">
              <a:ln>
                <a:noFill/>
              </a:ln>
              <a:solidFill>
                <a:schemeClr val="bg2"/>
              </a:solidFill>
              <a:effectLst/>
              <a:latin typeface="Arial" panose="020B0604020202020204" pitchFamily="34" charset="0"/>
            </a:endParaRPr>
          </a:p>
        </p:txBody>
      </p:sp>
      <p:cxnSp>
        <p:nvCxnSpPr>
          <p:cNvPr id="55" name="Straight Connector 54"/>
          <p:cNvCxnSpPr/>
          <p:nvPr/>
        </p:nvCxnSpPr>
        <p:spPr>
          <a:xfrm>
            <a:off x="1158483" y="5968592"/>
            <a:ext cx="6402114" cy="29533"/>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1158483" y="5646457"/>
            <a:ext cx="0" cy="351668"/>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4349916" y="5990121"/>
            <a:ext cx="0" cy="309119"/>
          </a:xfrm>
          <a:prstGeom prst="line">
            <a:avLst/>
          </a:prstGeom>
        </p:spPr>
        <p:style>
          <a:lnRef idx="1">
            <a:schemeClr val="dk1"/>
          </a:lnRef>
          <a:fillRef idx="0">
            <a:schemeClr val="dk1"/>
          </a:fillRef>
          <a:effectRef idx="0">
            <a:schemeClr val="dk1"/>
          </a:effectRef>
          <a:fontRef idx="minor">
            <a:schemeClr val="tx1"/>
          </a:fontRef>
        </p:style>
      </p:cxnSp>
      <p:cxnSp>
        <p:nvCxnSpPr>
          <p:cNvPr id="58" name="Straight Connector 57"/>
          <p:cNvCxnSpPr/>
          <p:nvPr/>
        </p:nvCxnSpPr>
        <p:spPr>
          <a:xfrm>
            <a:off x="7560597" y="5637122"/>
            <a:ext cx="0" cy="383998"/>
          </a:xfrm>
          <a:prstGeom prst="line">
            <a:avLst/>
          </a:prstGeom>
        </p:spPr>
        <p:style>
          <a:lnRef idx="1">
            <a:schemeClr val="dk1"/>
          </a:lnRef>
          <a:fillRef idx="0">
            <a:schemeClr val="dk1"/>
          </a:fillRef>
          <a:effectRef idx="0">
            <a:schemeClr val="dk1"/>
          </a:effectRef>
          <a:fontRef idx="minor">
            <a:schemeClr val="tx1"/>
          </a:fontRef>
        </p:style>
      </p:cxnSp>
      <p:cxnSp>
        <p:nvCxnSpPr>
          <p:cNvPr id="59" name="Straight Connector 58"/>
          <p:cNvCxnSpPr/>
          <p:nvPr/>
        </p:nvCxnSpPr>
        <p:spPr>
          <a:xfrm>
            <a:off x="7533365" y="4781661"/>
            <a:ext cx="0" cy="331470"/>
          </a:xfrm>
          <a:prstGeom prst="line">
            <a:avLst/>
          </a:prstGeom>
          <a:ln>
            <a:solidFill>
              <a:schemeClr val="accent6">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5527481" y="5637122"/>
            <a:ext cx="0" cy="331470"/>
          </a:xfrm>
          <a:prstGeom prst="line">
            <a:avLst/>
          </a:prstGeom>
        </p:spPr>
        <p:style>
          <a:lnRef idx="1">
            <a:schemeClr val="dk1"/>
          </a:lnRef>
          <a:fillRef idx="0">
            <a:schemeClr val="dk1"/>
          </a:fillRef>
          <a:effectRef idx="0">
            <a:schemeClr val="dk1"/>
          </a:effectRef>
          <a:fontRef idx="minor">
            <a:schemeClr val="tx1"/>
          </a:fontRef>
        </p:style>
      </p:cxnSp>
      <p:sp>
        <p:nvSpPr>
          <p:cNvPr id="61" name="Rectangle 68"/>
          <p:cNvSpPr>
            <a:spLocks noChangeArrowheads="1"/>
          </p:cNvSpPr>
          <p:nvPr/>
        </p:nvSpPr>
        <p:spPr bwMode="auto">
          <a:xfrm>
            <a:off x="825063" y="77777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2" name="Rectangle 80"/>
          <p:cNvSpPr>
            <a:spLocks noChangeArrowheads="1"/>
          </p:cNvSpPr>
          <p:nvPr/>
        </p:nvSpPr>
        <p:spPr bwMode="auto">
          <a:xfrm>
            <a:off x="825063" y="123497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cxnSp>
        <p:nvCxnSpPr>
          <p:cNvPr id="74" name="Elbow Connector 73"/>
          <p:cNvCxnSpPr>
            <a:endCxn id="36" idx="0"/>
          </p:cNvCxnSpPr>
          <p:nvPr/>
        </p:nvCxnSpPr>
        <p:spPr>
          <a:xfrm rot="10800000" flipV="1">
            <a:off x="1158484" y="2307873"/>
            <a:ext cx="1990463" cy="224810"/>
          </a:xfrm>
          <a:prstGeom prst="bentConnector2">
            <a:avLst/>
          </a:prstGeom>
          <a:ln>
            <a:solidFill>
              <a:schemeClr val="bg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87" name="Text Box 21"/>
          <p:cNvSpPr txBox="1">
            <a:spLocks noChangeArrowheads="1"/>
          </p:cNvSpPr>
          <p:nvPr/>
        </p:nvSpPr>
        <p:spPr bwMode="auto">
          <a:xfrm>
            <a:off x="4621773" y="5094892"/>
            <a:ext cx="1811417" cy="522246"/>
          </a:xfrm>
          <a:prstGeom prst="rect">
            <a:avLst/>
          </a:prstGeom>
          <a:solidFill>
            <a:schemeClr val="accent6">
              <a:lumMod val="20000"/>
              <a:lumOff val="80000"/>
            </a:schemeClr>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Highest possible score: 2</a:t>
            </a:r>
            <a:endParaRPr kumimoji="0" lang="en-US" altLang="en-US" sz="1400" b="0" i="0" u="none" strike="noStrike" cap="none" normalizeH="0" baseline="0" dirty="0">
              <a:ln>
                <a:noFill/>
              </a:ln>
              <a:solidFill>
                <a:schemeClr val="bg2"/>
              </a:solidFill>
              <a:effectLst/>
              <a:latin typeface="Arial" panose="020B0604020202020204" pitchFamily="34" charset="0"/>
            </a:endParaRPr>
          </a:p>
        </p:txBody>
      </p:sp>
      <p:sp>
        <p:nvSpPr>
          <p:cNvPr id="88" name="Text Box 21"/>
          <p:cNvSpPr txBox="1">
            <a:spLocks noChangeArrowheads="1"/>
          </p:cNvSpPr>
          <p:nvPr/>
        </p:nvSpPr>
        <p:spPr bwMode="auto">
          <a:xfrm>
            <a:off x="6654889" y="5100465"/>
            <a:ext cx="1811417" cy="522246"/>
          </a:xfrm>
          <a:prstGeom prst="rect">
            <a:avLst/>
          </a:prstGeom>
          <a:solidFill>
            <a:schemeClr val="accent6">
              <a:lumMod val="20000"/>
              <a:lumOff val="80000"/>
            </a:schemeClr>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Each highest possible score: 1</a:t>
            </a:r>
            <a:endParaRPr kumimoji="0" lang="en-US" altLang="en-US" sz="1400" b="0" i="0" u="none" strike="noStrike" cap="none" normalizeH="0" baseline="0" dirty="0">
              <a:ln>
                <a:noFill/>
              </a:ln>
              <a:solidFill>
                <a:schemeClr val="bg2"/>
              </a:solidFill>
              <a:effectLst/>
              <a:latin typeface="Arial" panose="020B0604020202020204" pitchFamily="34" charset="0"/>
            </a:endParaRPr>
          </a:p>
        </p:txBody>
      </p:sp>
      <p:cxnSp>
        <p:nvCxnSpPr>
          <p:cNvPr id="91" name="Straight Connector 90"/>
          <p:cNvCxnSpPr/>
          <p:nvPr/>
        </p:nvCxnSpPr>
        <p:spPr>
          <a:xfrm>
            <a:off x="7469835" y="2126071"/>
            <a:ext cx="2862" cy="386587"/>
          </a:xfrm>
          <a:prstGeom prst="line">
            <a:avLst/>
          </a:prstGeom>
          <a:ln>
            <a:solidFill>
              <a:schemeClr val="bg1">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99" name="Straight Connector 98"/>
          <p:cNvCxnSpPr/>
          <p:nvPr/>
        </p:nvCxnSpPr>
        <p:spPr>
          <a:xfrm>
            <a:off x="3156078" y="2117185"/>
            <a:ext cx="0" cy="418386"/>
          </a:xfrm>
          <a:prstGeom prst="line">
            <a:avLst/>
          </a:prstGeom>
          <a:ln>
            <a:solidFill>
              <a:schemeClr val="bg1">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103" name="Straight Connector 102"/>
          <p:cNvCxnSpPr/>
          <p:nvPr/>
        </p:nvCxnSpPr>
        <p:spPr>
          <a:xfrm>
            <a:off x="5512140" y="4800140"/>
            <a:ext cx="0" cy="331470"/>
          </a:xfrm>
          <a:prstGeom prst="line">
            <a:avLst/>
          </a:prstGeom>
          <a:ln>
            <a:solidFill>
              <a:schemeClr val="accent6">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104" name="Straight Connector 103"/>
          <p:cNvCxnSpPr/>
          <p:nvPr/>
        </p:nvCxnSpPr>
        <p:spPr>
          <a:xfrm>
            <a:off x="3218464" y="4800140"/>
            <a:ext cx="0" cy="331470"/>
          </a:xfrm>
          <a:prstGeom prst="line">
            <a:avLst/>
          </a:prstGeom>
          <a:ln>
            <a:solidFill>
              <a:schemeClr val="accent6">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105" name="Straight Connector 104"/>
          <p:cNvCxnSpPr/>
          <p:nvPr/>
        </p:nvCxnSpPr>
        <p:spPr>
          <a:xfrm>
            <a:off x="1183237" y="4781661"/>
            <a:ext cx="0" cy="331470"/>
          </a:xfrm>
          <a:prstGeom prst="line">
            <a:avLst/>
          </a:prstGeom>
          <a:ln>
            <a:solidFill>
              <a:schemeClr val="accent6">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122" name="Elbow Connector 121"/>
          <p:cNvCxnSpPr>
            <a:stCxn id="38" idx="0"/>
          </p:cNvCxnSpPr>
          <p:nvPr/>
        </p:nvCxnSpPr>
        <p:spPr>
          <a:xfrm rot="16200000" flipV="1">
            <a:off x="4218093" y="1238727"/>
            <a:ext cx="224902" cy="2363193"/>
          </a:xfrm>
          <a:prstGeom prst="bentConnector2">
            <a:avLst/>
          </a:prstGeom>
          <a:ln>
            <a:solidFill>
              <a:schemeClr val="bg1">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3200589" y="5637122"/>
            <a:ext cx="0" cy="33147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55490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Results via Logistic Regression</a:t>
            </a:r>
          </a:p>
        </p:txBody>
      </p:sp>
      <p:graphicFrame>
        <p:nvGraphicFramePr>
          <p:cNvPr id="5" name="Content Placeholder 4"/>
          <p:cNvGraphicFramePr>
            <a:graphicFrameLocks noGrp="1"/>
          </p:cNvGraphicFramePr>
          <p:nvPr>
            <p:ph idx="1"/>
          </p:nvPr>
        </p:nvGraphicFramePr>
        <p:xfrm>
          <a:off x="307994" y="1615305"/>
          <a:ext cx="8525779" cy="4837149"/>
        </p:xfrm>
        <a:graphic>
          <a:graphicData uri="http://schemas.openxmlformats.org/drawingml/2006/table">
            <a:tbl>
              <a:tblPr firstRow="1" bandRow="1">
                <a:tableStyleId>{B301B821-A1FF-4177-AEE7-76D212191A09}</a:tableStyleId>
              </a:tblPr>
              <a:tblGrid>
                <a:gridCol w="4235667">
                  <a:extLst>
                    <a:ext uri="{9D8B030D-6E8A-4147-A177-3AD203B41FA5}">
                      <a16:colId xmlns:a16="http://schemas.microsoft.com/office/drawing/2014/main" val="283630503"/>
                    </a:ext>
                  </a:extLst>
                </a:gridCol>
                <a:gridCol w="1180821">
                  <a:extLst>
                    <a:ext uri="{9D8B030D-6E8A-4147-A177-3AD203B41FA5}">
                      <a16:colId xmlns:a16="http://schemas.microsoft.com/office/drawing/2014/main" val="2840802579"/>
                    </a:ext>
                  </a:extLst>
                </a:gridCol>
                <a:gridCol w="1473896">
                  <a:extLst>
                    <a:ext uri="{9D8B030D-6E8A-4147-A177-3AD203B41FA5}">
                      <a16:colId xmlns:a16="http://schemas.microsoft.com/office/drawing/2014/main" val="1279269521"/>
                    </a:ext>
                  </a:extLst>
                </a:gridCol>
                <a:gridCol w="1635395">
                  <a:extLst>
                    <a:ext uri="{9D8B030D-6E8A-4147-A177-3AD203B41FA5}">
                      <a16:colId xmlns:a16="http://schemas.microsoft.com/office/drawing/2014/main" val="136424051"/>
                    </a:ext>
                  </a:extLst>
                </a:gridCol>
              </a:tblGrid>
              <a:tr h="304800">
                <a:tc>
                  <a:txBody>
                    <a:bodyPr/>
                    <a:lstStyle/>
                    <a:p>
                      <a:pPr marL="0" marR="0">
                        <a:spcBef>
                          <a:spcPts val="0"/>
                        </a:spcBef>
                        <a:spcAft>
                          <a:spcPts val="0"/>
                        </a:spcAft>
                      </a:pPr>
                      <a:r>
                        <a:rPr lang="en-US" sz="2000" b="1" dirty="0">
                          <a:solidFill>
                            <a:schemeClr val="tx1"/>
                          </a:solidFill>
                          <a:effectLst/>
                          <a:latin typeface="Helvetica"/>
                          <a:ea typeface="Times New Roman"/>
                          <a:cs typeface="Helvetica"/>
                        </a:rPr>
                        <a:t>Factor </a:t>
                      </a:r>
                      <a:endParaRPr lang="en-US" sz="2000" dirty="0">
                        <a:solidFill>
                          <a:schemeClr val="tx1"/>
                        </a:solidFill>
                        <a:effectLst/>
                        <a:latin typeface="Helvetica"/>
                        <a:ea typeface="ＭＳ 明朝"/>
                        <a:cs typeface="Helvetica"/>
                      </a:endParaRP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tc>
                  <a:txBody>
                    <a:bodyPr/>
                    <a:lstStyle/>
                    <a:p>
                      <a:pPr marL="0" marR="0">
                        <a:spcBef>
                          <a:spcPts val="0"/>
                        </a:spcBef>
                        <a:spcAft>
                          <a:spcPts val="0"/>
                        </a:spcAft>
                      </a:pPr>
                      <a:r>
                        <a:rPr lang="en-US" sz="2000" dirty="0">
                          <a:solidFill>
                            <a:schemeClr val="tx1"/>
                          </a:solidFill>
                          <a:effectLst/>
                          <a:latin typeface="Helvetica"/>
                          <a:ea typeface="ＭＳ 明朝"/>
                          <a:cs typeface="Helvetica"/>
                        </a:rPr>
                        <a:t>UNCTL DM</a:t>
                      </a: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tc>
                  <a:txBody>
                    <a:bodyPr/>
                    <a:lstStyle/>
                    <a:p>
                      <a:pPr marL="0" marR="0">
                        <a:spcBef>
                          <a:spcPts val="0"/>
                        </a:spcBef>
                        <a:spcAft>
                          <a:spcPts val="0"/>
                        </a:spcAft>
                      </a:pPr>
                      <a:r>
                        <a:rPr lang="en-US" sz="2000" dirty="0">
                          <a:solidFill>
                            <a:schemeClr val="tx1"/>
                          </a:solidFill>
                          <a:effectLst/>
                          <a:latin typeface="Helvetica"/>
                          <a:ea typeface="ＭＳ 明朝"/>
                          <a:cs typeface="Helvetica"/>
                        </a:rPr>
                        <a:t>UNCTL HTN</a:t>
                      </a: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tc>
                  <a:txBody>
                    <a:bodyPr/>
                    <a:lstStyle/>
                    <a:p>
                      <a:pPr marL="0" marR="0">
                        <a:spcBef>
                          <a:spcPts val="0"/>
                        </a:spcBef>
                        <a:spcAft>
                          <a:spcPts val="0"/>
                        </a:spcAft>
                      </a:pPr>
                      <a:r>
                        <a:rPr lang="en-US" sz="2000" dirty="0">
                          <a:solidFill>
                            <a:schemeClr val="tx1"/>
                          </a:solidFill>
                          <a:effectLst/>
                          <a:latin typeface="Helvetica"/>
                          <a:ea typeface="ＭＳ 明朝"/>
                          <a:cs typeface="Helvetica"/>
                        </a:rPr>
                        <a:t>Combined UNCTL</a:t>
                      </a: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extLst>
                  <a:ext uri="{0D108BD9-81ED-4DB2-BD59-A6C34878D82A}">
                    <a16:rowId xmlns:a16="http://schemas.microsoft.com/office/drawing/2014/main" val="3180811075"/>
                  </a:ext>
                </a:extLst>
              </a:tr>
              <a:tr h="304800">
                <a:tc>
                  <a:txBody>
                    <a:bodyPr/>
                    <a:lstStyle/>
                    <a:p>
                      <a:pPr marL="0" marR="0">
                        <a:spcBef>
                          <a:spcPts val="0"/>
                        </a:spcBef>
                        <a:spcAft>
                          <a:spcPts val="0"/>
                        </a:spcAft>
                      </a:pPr>
                      <a:endParaRPr lang="en-US" sz="2000" dirty="0">
                        <a:solidFill>
                          <a:schemeClr val="tx1"/>
                        </a:solidFill>
                        <a:effectLst/>
                        <a:latin typeface="Helvetica"/>
                        <a:ea typeface="ＭＳ 明朝"/>
                        <a:cs typeface="Helvetica"/>
                      </a:endParaRP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tc gridSpan="3">
                  <a:txBody>
                    <a:bodyPr/>
                    <a:lstStyle/>
                    <a:p>
                      <a:pPr marL="0" marR="0" lvl="0" indent="0" algn="ctr" defTabSz="914353" rtl="0" eaLnBrk="1" fontAlgn="auto" latinLnBrk="0" hangingPunct="1">
                        <a:lnSpc>
                          <a:spcPct val="100000"/>
                        </a:lnSpc>
                        <a:spcBef>
                          <a:spcPts val="0"/>
                        </a:spcBef>
                        <a:spcAft>
                          <a:spcPts val="0"/>
                        </a:spcAft>
                        <a:buClrTx/>
                        <a:buSzTx/>
                        <a:buFontTx/>
                        <a:buNone/>
                        <a:tabLst/>
                        <a:defRPr/>
                      </a:pPr>
                      <a:r>
                        <a:rPr lang="en-US" sz="2000" b="1" dirty="0">
                          <a:solidFill>
                            <a:srgbClr val="000000"/>
                          </a:solidFill>
                          <a:effectLst/>
                          <a:latin typeface="Helvetica"/>
                          <a:ea typeface="Times New Roman"/>
                          <a:cs typeface="Helvetica"/>
                        </a:rPr>
                        <a:t>Odds Ratio</a:t>
                      </a:r>
                      <a:endParaRPr lang="en-US" sz="2000" b="1" dirty="0">
                        <a:solidFill>
                          <a:srgbClr val="000000"/>
                        </a:solidFill>
                        <a:effectLst/>
                        <a:latin typeface="Helvetica"/>
                        <a:ea typeface="ＭＳ 明朝"/>
                        <a:cs typeface="Helvetica"/>
                      </a:endParaRP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tc hMerge="1">
                  <a:txBody>
                    <a:bodyPr/>
                    <a:lstStyle/>
                    <a:p>
                      <a:pPr marL="0" marR="0" algn="ctr">
                        <a:spcBef>
                          <a:spcPts val="0"/>
                        </a:spcBef>
                        <a:spcAft>
                          <a:spcPts val="0"/>
                        </a:spcAft>
                      </a:pPr>
                      <a:endParaRPr lang="en-US" sz="2000" dirty="0">
                        <a:solidFill>
                          <a:srgbClr val="000000"/>
                        </a:solidFill>
                        <a:effectLst/>
                        <a:latin typeface="Helvetica"/>
                        <a:ea typeface="ＭＳ 明朝"/>
                        <a:cs typeface="Helvetica"/>
                      </a:endParaRP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tc hMerge="1">
                  <a:txBody>
                    <a:bodyPr/>
                    <a:lstStyle/>
                    <a:p>
                      <a:pPr marL="0" marR="0" algn="ctr">
                        <a:spcBef>
                          <a:spcPts val="0"/>
                        </a:spcBef>
                        <a:spcAft>
                          <a:spcPts val="0"/>
                        </a:spcAft>
                      </a:pPr>
                      <a:endParaRPr lang="en-US" sz="2000" dirty="0">
                        <a:solidFill>
                          <a:srgbClr val="000000"/>
                        </a:solidFill>
                        <a:effectLst/>
                        <a:latin typeface="Helvetica"/>
                        <a:ea typeface="ＭＳ 明朝"/>
                        <a:cs typeface="Helvetica"/>
                      </a:endParaRP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extLst>
                  <a:ext uri="{0D108BD9-81ED-4DB2-BD59-A6C34878D82A}">
                    <a16:rowId xmlns:a16="http://schemas.microsoft.com/office/drawing/2014/main" val="317388576"/>
                  </a:ext>
                </a:extLst>
              </a:tr>
              <a:tr h="435861">
                <a:tc>
                  <a:txBody>
                    <a:bodyPr/>
                    <a:lstStyle/>
                    <a:p>
                      <a:pPr marL="0" marR="0">
                        <a:spcBef>
                          <a:spcPts val="0"/>
                        </a:spcBef>
                        <a:spcAft>
                          <a:spcPts val="0"/>
                        </a:spcAft>
                      </a:pPr>
                      <a:r>
                        <a:rPr lang="en-US" sz="2000" dirty="0">
                          <a:solidFill>
                            <a:srgbClr val="333333"/>
                          </a:solidFill>
                          <a:effectLst/>
                          <a:latin typeface="Helvetica"/>
                          <a:ea typeface="Times New Roman"/>
                          <a:cs typeface="Helvetica"/>
                        </a:rPr>
                        <a:t>Gender</a:t>
                      </a:r>
                      <a:endParaRPr lang="en-US" sz="2000" dirty="0">
                        <a:solidFill>
                          <a:srgbClr val="333333"/>
                        </a:solidFill>
                        <a:effectLst/>
                        <a:latin typeface="Helvetica"/>
                        <a:ea typeface="ＭＳ 明朝"/>
                        <a:cs typeface="Helvetica"/>
                      </a:endParaRP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tc>
                  <a:txBody>
                    <a:bodyPr/>
                    <a:lstStyle/>
                    <a:p>
                      <a:pPr marL="0" marR="0" algn="ctr">
                        <a:spcBef>
                          <a:spcPts val="0"/>
                        </a:spcBef>
                        <a:spcAft>
                          <a:spcPts val="0"/>
                        </a:spcAft>
                      </a:pPr>
                      <a:r>
                        <a:rPr lang="en-US" sz="2000" dirty="0">
                          <a:solidFill>
                            <a:srgbClr val="333333"/>
                          </a:solidFill>
                          <a:effectLst/>
                          <a:latin typeface="Helvetica"/>
                          <a:ea typeface="Times New Roman"/>
                          <a:cs typeface="Helvetica"/>
                        </a:rPr>
                        <a:t>0.88</a:t>
                      </a:r>
                      <a:endParaRPr lang="en-US" sz="2000" dirty="0">
                        <a:solidFill>
                          <a:srgbClr val="333333"/>
                        </a:solidFill>
                        <a:effectLst/>
                        <a:latin typeface="Helvetica"/>
                        <a:ea typeface="ＭＳ 明朝"/>
                        <a:cs typeface="Helvetica"/>
                      </a:endParaRP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tc>
                  <a:txBody>
                    <a:bodyPr/>
                    <a:lstStyle/>
                    <a:p>
                      <a:pPr marL="0" marR="0" algn="ctr">
                        <a:spcBef>
                          <a:spcPts val="0"/>
                        </a:spcBef>
                        <a:spcAft>
                          <a:spcPts val="0"/>
                        </a:spcAft>
                      </a:pPr>
                      <a:r>
                        <a:rPr lang="en-US" sz="2000" dirty="0">
                          <a:solidFill>
                            <a:srgbClr val="333333"/>
                          </a:solidFill>
                          <a:effectLst/>
                          <a:latin typeface="Helvetica"/>
                          <a:ea typeface="Times New Roman"/>
                          <a:cs typeface="Helvetica"/>
                        </a:rPr>
                        <a:t>0.90</a:t>
                      </a:r>
                      <a:endParaRPr lang="en-US" sz="2000" dirty="0">
                        <a:solidFill>
                          <a:srgbClr val="333333"/>
                        </a:solidFill>
                        <a:effectLst/>
                        <a:latin typeface="Helvetica"/>
                        <a:ea typeface="ＭＳ 明朝"/>
                        <a:cs typeface="Helvetica"/>
                      </a:endParaRP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tc>
                  <a:txBody>
                    <a:bodyPr/>
                    <a:lstStyle/>
                    <a:p>
                      <a:pPr marL="0" marR="0" algn="ctr">
                        <a:spcBef>
                          <a:spcPts val="0"/>
                        </a:spcBef>
                        <a:spcAft>
                          <a:spcPts val="0"/>
                        </a:spcAft>
                      </a:pPr>
                      <a:r>
                        <a:rPr lang="en-US" sz="2000" dirty="0">
                          <a:solidFill>
                            <a:srgbClr val="333333"/>
                          </a:solidFill>
                          <a:effectLst/>
                          <a:latin typeface="Helvetica"/>
                          <a:ea typeface="Times New Roman"/>
                          <a:cs typeface="Helvetica"/>
                        </a:rPr>
                        <a:t>0.87</a:t>
                      </a:r>
                      <a:endParaRPr lang="en-US" sz="2000" dirty="0">
                        <a:solidFill>
                          <a:srgbClr val="333333"/>
                        </a:solidFill>
                        <a:effectLst/>
                        <a:latin typeface="Helvetica"/>
                        <a:ea typeface="ＭＳ 明朝"/>
                        <a:cs typeface="Helvetica"/>
                      </a:endParaRP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extLst>
                  <a:ext uri="{0D108BD9-81ED-4DB2-BD59-A6C34878D82A}">
                    <a16:rowId xmlns:a16="http://schemas.microsoft.com/office/drawing/2014/main" val="2707661657"/>
                  </a:ext>
                </a:extLst>
              </a:tr>
              <a:tr h="435861">
                <a:tc>
                  <a:txBody>
                    <a:bodyPr/>
                    <a:lstStyle/>
                    <a:p>
                      <a:pPr marL="0" marR="0">
                        <a:spcBef>
                          <a:spcPts val="0"/>
                        </a:spcBef>
                        <a:spcAft>
                          <a:spcPts val="0"/>
                        </a:spcAft>
                      </a:pPr>
                      <a:r>
                        <a:rPr lang="en-US" sz="2000" dirty="0">
                          <a:solidFill>
                            <a:srgbClr val="333333"/>
                          </a:solidFill>
                          <a:effectLst/>
                          <a:latin typeface="Helvetica"/>
                          <a:ea typeface="Times New Roman"/>
                          <a:cs typeface="Helvetica"/>
                        </a:rPr>
                        <a:t>Age</a:t>
                      </a:r>
                      <a:endParaRPr lang="en-US" sz="2000" dirty="0">
                        <a:solidFill>
                          <a:srgbClr val="333333"/>
                        </a:solidFill>
                        <a:effectLst/>
                        <a:latin typeface="Helvetica"/>
                        <a:ea typeface="ＭＳ 明朝"/>
                        <a:cs typeface="Helvetica"/>
                      </a:endParaRP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tc>
                  <a:txBody>
                    <a:bodyPr/>
                    <a:lstStyle/>
                    <a:p>
                      <a:pPr marL="0" marR="0" algn="ctr">
                        <a:spcBef>
                          <a:spcPts val="0"/>
                        </a:spcBef>
                        <a:spcAft>
                          <a:spcPts val="0"/>
                        </a:spcAft>
                      </a:pPr>
                      <a:r>
                        <a:rPr lang="en-US" sz="2000" b="1" dirty="0">
                          <a:solidFill>
                            <a:srgbClr val="333333"/>
                          </a:solidFill>
                          <a:effectLst/>
                          <a:latin typeface="Helvetica"/>
                          <a:ea typeface="Times New Roman"/>
                          <a:cs typeface="Helvetica"/>
                        </a:rPr>
                        <a:t>0.97</a:t>
                      </a:r>
                      <a:endParaRPr lang="en-US" sz="2000" b="1" dirty="0">
                        <a:solidFill>
                          <a:srgbClr val="333333"/>
                        </a:solidFill>
                        <a:effectLst/>
                        <a:latin typeface="Helvetica"/>
                        <a:ea typeface="ＭＳ 明朝"/>
                        <a:cs typeface="Helvetica"/>
                      </a:endParaRP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tc>
                  <a:txBody>
                    <a:bodyPr/>
                    <a:lstStyle/>
                    <a:p>
                      <a:pPr marL="0" marR="0" algn="ctr">
                        <a:spcBef>
                          <a:spcPts val="0"/>
                        </a:spcBef>
                        <a:spcAft>
                          <a:spcPts val="0"/>
                        </a:spcAft>
                      </a:pPr>
                      <a:r>
                        <a:rPr lang="en-US" sz="2000" b="0" dirty="0">
                          <a:solidFill>
                            <a:srgbClr val="333333"/>
                          </a:solidFill>
                          <a:effectLst/>
                          <a:latin typeface="Helvetica"/>
                          <a:ea typeface="ＭＳ 明朝"/>
                          <a:cs typeface="Helvetica"/>
                        </a:rPr>
                        <a:t>1.00</a:t>
                      </a: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tc>
                  <a:txBody>
                    <a:bodyPr/>
                    <a:lstStyle/>
                    <a:p>
                      <a:pPr marL="0" marR="0" algn="ctr">
                        <a:spcBef>
                          <a:spcPts val="0"/>
                        </a:spcBef>
                        <a:spcAft>
                          <a:spcPts val="0"/>
                        </a:spcAft>
                      </a:pPr>
                      <a:r>
                        <a:rPr lang="en-US" sz="2000" b="0" dirty="0">
                          <a:solidFill>
                            <a:srgbClr val="333333"/>
                          </a:solidFill>
                          <a:effectLst/>
                          <a:latin typeface="Helvetica"/>
                          <a:ea typeface="Times New Roman"/>
                          <a:cs typeface="Helvetica"/>
                        </a:rPr>
                        <a:t>0.99</a:t>
                      </a:r>
                      <a:endParaRPr lang="en-US" sz="2000" b="0" dirty="0">
                        <a:solidFill>
                          <a:srgbClr val="333333"/>
                        </a:solidFill>
                        <a:effectLst/>
                        <a:latin typeface="Helvetica"/>
                        <a:ea typeface="ＭＳ 明朝"/>
                        <a:cs typeface="Helvetica"/>
                      </a:endParaRP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extLst>
                  <a:ext uri="{0D108BD9-81ED-4DB2-BD59-A6C34878D82A}">
                    <a16:rowId xmlns:a16="http://schemas.microsoft.com/office/drawing/2014/main" val="2128972271"/>
                  </a:ext>
                </a:extLst>
              </a:tr>
              <a:tr h="435861">
                <a:tc>
                  <a:txBody>
                    <a:bodyPr/>
                    <a:lstStyle/>
                    <a:p>
                      <a:pPr marL="0" marR="0">
                        <a:spcBef>
                          <a:spcPts val="0"/>
                        </a:spcBef>
                        <a:spcAft>
                          <a:spcPts val="0"/>
                        </a:spcAft>
                      </a:pPr>
                      <a:r>
                        <a:rPr lang="en-US" sz="2000" dirty="0">
                          <a:solidFill>
                            <a:srgbClr val="333333"/>
                          </a:solidFill>
                          <a:effectLst/>
                          <a:latin typeface="Helvetica"/>
                          <a:ea typeface="Times New Roman"/>
                          <a:cs typeface="Helvetica"/>
                        </a:rPr>
                        <a:t>BMI</a:t>
                      </a:r>
                      <a:endParaRPr lang="en-US" sz="2000" dirty="0">
                        <a:solidFill>
                          <a:srgbClr val="333333"/>
                        </a:solidFill>
                        <a:effectLst/>
                        <a:latin typeface="Helvetica"/>
                        <a:ea typeface="ＭＳ 明朝"/>
                        <a:cs typeface="Helvetica"/>
                      </a:endParaRP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tc>
                  <a:txBody>
                    <a:bodyPr/>
                    <a:lstStyle/>
                    <a:p>
                      <a:pPr marL="0" marR="0" algn="ctr">
                        <a:spcBef>
                          <a:spcPts val="0"/>
                        </a:spcBef>
                        <a:spcAft>
                          <a:spcPts val="0"/>
                        </a:spcAft>
                      </a:pPr>
                      <a:r>
                        <a:rPr lang="en-US" sz="2000" dirty="0">
                          <a:solidFill>
                            <a:srgbClr val="333333"/>
                          </a:solidFill>
                          <a:effectLst/>
                          <a:latin typeface="Helvetica"/>
                          <a:ea typeface="Times New Roman"/>
                          <a:cs typeface="Helvetica"/>
                        </a:rPr>
                        <a:t>0.99</a:t>
                      </a:r>
                      <a:endParaRPr lang="en-US" sz="2000" dirty="0">
                        <a:solidFill>
                          <a:srgbClr val="333333"/>
                        </a:solidFill>
                        <a:effectLst/>
                        <a:latin typeface="Helvetica"/>
                        <a:ea typeface="ＭＳ 明朝"/>
                        <a:cs typeface="Helvetica"/>
                      </a:endParaRP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tc>
                  <a:txBody>
                    <a:bodyPr/>
                    <a:lstStyle/>
                    <a:p>
                      <a:pPr marL="0" marR="0" algn="ctr">
                        <a:spcBef>
                          <a:spcPts val="0"/>
                        </a:spcBef>
                        <a:spcAft>
                          <a:spcPts val="0"/>
                        </a:spcAft>
                      </a:pPr>
                      <a:r>
                        <a:rPr lang="en-US" sz="2000" dirty="0">
                          <a:solidFill>
                            <a:srgbClr val="333333"/>
                          </a:solidFill>
                          <a:effectLst/>
                          <a:latin typeface="Helvetica"/>
                          <a:ea typeface="ＭＳ 明朝"/>
                          <a:cs typeface="Helvetica"/>
                        </a:rPr>
                        <a:t>1.00</a:t>
                      </a: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tc>
                  <a:txBody>
                    <a:bodyPr/>
                    <a:lstStyle/>
                    <a:p>
                      <a:pPr marL="0" marR="0" algn="ctr">
                        <a:spcBef>
                          <a:spcPts val="0"/>
                        </a:spcBef>
                        <a:spcAft>
                          <a:spcPts val="0"/>
                        </a:spcAft>
                      </a:pPr>
                      <a:r>
                        <a:rPr lang="en-US" sz="2000" b="0" dirty="0">
                          <a:solidFill>
                            <a:srgbClr val="333333"/>
                          </a:solidFill>
                          <a:effectLst/>
                          <a:latin typeface="Helvetica"/>
                          <a:ea typeface="Times New Roman"/>
                          <a:cs typeface="Helvetica"/>
                        </a:rPr>
                        <a:t>1.01</a:t>
                      </a:r>
                      <a:endParaRPr lang="en-US" sz="2000" b="0" dirty="0">
                        <a:solidFill>
                          <a:srgbClr val="333333"/>
                        </a:solidFill>
                        <a:effectLst/>
                        <a:latin typeface="Helvetica"/>
                        <a:ea typeface="ＭＳ 明朝"/>
                        <a:cs typeface="Helvetica"/>
                      </a:endParaRP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extLst>
                  <a:ext uri="{0D108BD9-81ED-4DB2-BD59-A6C34878D82A}">
                    <a16:rowId xmlns:a16="http://schemas.microsoft.com/office/drawing/2014/main" val="3377812648"/>
                  </a:ext>
                </a:extLst>
              </a:tr>
              <a:tr h="435861">
                <a:tc>
                  <a:txBody>
                    <a:bodyPr/>
                    <a:lstStyle/>
                    <a:p>
                      <a:pPr marL="0" marR="0">
                        <a:spcBef>
                          <a:spcPts val="0"/>
                        </a:spcBef>
                        <a:spcAft>
                          <a:spcPts val="0"/>
                        </a:spcAft>
                      </a:pPr>
                      <a:r>
                        <a:rPr lang="en-US" sz="2000" b="1" dirty="0">
                          <a:solidFill>
                            <a:srgbClr val="333333"/>
                          </a:solidFill>
                          <a:effectLst/>
                          <a:latin typeface="Helvetica"/>
                          <a:ea typeface="ＭＳ 明朝"/>
                          <a:cs typeface="Helvetica"/>
                        </a:rPr>
                        <a:t>C1: Social Background Score</a:t>
                      </a:r>
                    </a:p>
                  </a:txBody>
                  <a:tcPr marL="68580" marR="68580" marT="0" marB="0">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tc>
                  <a:txBody>
                    <a:bodyPr/>
                    <a:lstStyle/>
                    <a:p>
                      <a:pPr marL="0" marR="0" algn="ctr">
                        <a:spcBef>
                          <a:spcPts val="0"/>
                        </a:spcBef>
                        <a:spcAft>
                          <a:spcPts val="0"/>
                        </a:spcAft>
                      </a:pPr>
                      <a:r>
                        <a:rPr lang="en-US" sz="2000" b="1" dirty="0">
                          <a:solidFill>
                            <a:srgbClr val="333333"/>
                          </a:solidFill>
                          <a:effectLst/>
                          <a:latin typeface="Helvetica"/>
                          <a:ea typeface="Times New Roman"/>
                          <a:cs typeface="Helvetica"/>
                        </a:rPr>
                        <a:t>1.12</a:t>
                      </a:r>
                      <a:endParaRPr lang="en-US" sz="2000" b="1" dirty="0">
                        <a:solidFill>
                          <a:srgbClr val="333333"/>
                        </a:solidFill>
                        <a:effectLst/>
                        <a:latin typeface="Helvetica"/>
                        <a:ea typeface="ＭＳ 明朝"/>
                        <a:cs typeface="Helvetica"/>
                      </a:endParaRP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tc>
                  <a:txBody>
                    <a:bodyPr/>
                    <a:lstStyle/>
                    <a:p>
                      <a:pPr marL="0" marR="0" algn="ctr">
                        <a:spcBef>
                          <a:spcPts val="0"/>
                        </a:spcBef>
                        <a:spcAft>
                          <a:spcPts val="0"/>
                        </a:spcAft>
                      </a:pPr>
                      <a:r>
                        <a:rPr lang="en-US" sz="2000" dirty="0">
                          <a:solidFill>
                            <a:srgbClr val="333333"/>
                          </a:solidFill>
                          <a:effectLst/>
                          <a:latin typeface="Helvetica"/>
                          <a:ea typeface="ＭＳ 明朝"/>
                          <a:cs typeface="Helvetica"/>
                        </a:rPr>
                        <a:t>1.00</a:t>
                      </a: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tc>
                  <a:txBody>
                    <a:bodyPr/>
                    <a:lstStyle/>
                    <a:p>
                      <a:pPr marL="0" marR="0" algn="ctr">
                        <a:spcBef>
                          <a:spcPts val="0"/>
                        </a:spcBef>
                        <a:spcAft>
                          <a:spcPts val="0"/>
                        </a:spcAft>
                      </a:pPr>
                      <a:r>
                        <a:rPr lang="en-US" sz="2000" b="1" dirty="0">
                          <a:solidFill>
                            <a:srgbClr val="333333"/>
                          </a:solidFill>
                          <a:effectLst/>
                          <a:latin typeface="Helvetica"/>
                          <a:ea typeface="Times New Roman"/>
                          <a:cs typeface="Helvetica"/>
                        </a:rPr>
                        <a:t>1.06</a:t>
                      </a:r>
                      <a:endParaRPr lang="en-US" sz="2000" b="1" dirty="0">
                        <a:solidFill>
                          <a:srgbClr val="333333"/>
                        </a:solidFill>
                        <a:effectLst/>
                        <a:latin typeface="Helvetica"/>
                        <a:ea typeface="ＭＳ 明朝"/>
                        <a:cs typeface="Helvetica"/>
                      </a:endParaRP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extLst>
                  <a:ext uri="{0D108BD9-81ED-4DB2-BD59-A6C34878D82A}">
                    <a16:rowId xmlns:a16="http://schemas.microsoft.com/office/drawing/2014/main" val="2736786421"/>
                  </a:ext>
                </a:extLst>
              </a:tr>
              <a:tr h="435861">
                <a:tc>
                  <a:txBody>
                    <a:bodyPr/>
                    <a:lstStyle/>
                    <a:p>
                      <a:pPr marL="0" marR="0">
                        <a:spcBef>
                          <a:spcPts val="0"/>
                        </a:spcBef>
                        <a:spcAft>
                          <a:spcPts val="0"/>
                        </a:spcAft>
                      </a:pPr>
                      <a:r>
                        <a:rPr lang="en-US" sz="2000" b="1" dirty="0">
                          <a:solidFill>
                            <a:srgbClr val="333333"/>
                          </a:solidFill>
                          <a:effectLst/>
                          <a:latin typeface="Helvetica"/>
                          <a:ea typeface="ＭＳ 明朝"/>
                          <a:cs typeface="Helvetica"/>
                        </a:rPr>
                        <a:t>C2: Social Insecurities Score</a:t>
                      </a:r>
                    </a:p>
                  </a:txBody>
                  <a:tcPr marL="68580" marR="68580" marT="0" marB="0">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tc>
                  <a:txBody>
                    <a:bodyPr/>
                    <a:lstStyle/>
                    <a:p>
                      <a:pPr marL="0" marR="0" algn="ctr">
                        <a:spcBef>
                          <a:spcPts val="0"/>
                        </a:spcBef>
                        <a:spcAft>
                          <a:spcPts val="0"/>
                        </a:spcAft>
                      </a:pPr>
                      <a:r>
                        <a:rPr lang="en-US" sz="2000" b="1" dirty="0">
                          <a:solidFill>
                            <a:srgbClr val="333333"/>
                          </a:solidFill>
                          <a:effectLst/>
                          <a:latin typeface="Helvetica"/>
                          <a:ea typeface="Times New Roman"/>
                          <a:cs typeface="Helvetica"/>
                        </a:rPr>
                        <a:t>1.18</a:t>
                      </a:r>
                      <a:endParaRPr lang="en-US" sz="2000" b="1" dirty="0">
                        <a:solidFill>
                          <a:srgbClr val="333333"/>
                        </a:solidFill>
                        <a:effectLst/>
                        <a:latin typeface="Helvetica"/>
                        <a:ea typeface="ＭＳ 明朝"/>
                        <a:cs typeface="Helvetica"/>
                      </a:endParaRP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tc>
                  <a:txBody>
                    <a:bodyPr/>
                    <a:lstStyle/>
                    <a:p>
                      <a:pPr marL="0" marR="0" algn="ctr">
                        <a:spcBef>
                          <a:spcPts val="0"/>
                        </a:spcBef>
                        <a:spcAft>
                          <a:spcPts val="0"/>
                        </a:spcAft>
                      </a:pPr>
                      <a:r>
                        <a:rPr lang="en-US" sz="2000" b="1" dirty="0">
                          <a:solidFill>
                            <a:srgbClr val="333333"/>
                          </a:solidFill>
                          <a:effectLst/>
                          <a:latin typeface="Helvetica"/>
                          <a:ea typeface="Times New Roman"/>
                          <a:cs typeface="Helvetica"/>
                        </a:rPr>
                        <a:t>1.16</a:t>
                      </a:r>
                      <a:endParaRPr lang="en-US" sz="2000" b="1" dirty="0">
                        <a:solidFill>
                          <a:srgbClr val="333333"/>
                        </a:solidFill>
                        <a:effectLst/>
                        <a:latin typeface="Helvetica"/>
                        <a:ea typeface="ＭＳ 明朝"/>
                        <a:cs typeface="Helvetica"/>
                      </a:endParaRP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tc>
                  <a:txBody>
                    <a:bodyPr/>
                    <a:lstStyle/>
                    <a:p>
                      <a:pPr marL="0" marR="0" algn="ctr">
                        <a:spcBef>
                          <a:spcPts val="0"/>
                        </a:spcBef>
                        <a:spcAft>
                          <a:spcPts val="0"/>
                        </a:spcAft>
                      </a:pPr>
                      <a:r>
                        <a:rPr lang="en-US" sz="2000" b="1" dirty="0">
                          <a:solidFill>
                            <a:srgbClr val="333333"/>
                          </a:solidFill>
                          <a:effectLst/>
                          <a:latin typeface="Helvetica"/>
                          <a:ea typeface="Times New Roman"/>
                          <a:cs typeface="Helvetica"/>
                        </a:rPr>
                        <a:t>1.17</a:t>
                      </a:r>
                      <a:endParaRPr lang="en-US" sz="2000" b="1" dirty="0">
                        <a:solidFill>
                          <a:srgbClr val="333333"/>
                        </a:solidFill>
                        <a:effectLst/>
                        <a:latin typeface="Helvetica"/>
                        <a:ea typeface="ＭＳ 明朝"/>
                        <a:cs typeface="Helvetica"/>
                      </a:endParaRP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extLst>
                  <a:ext uri="{0D108BD9-81ED-4DB2-BD59-A6C34878D82A}">
                    <a16:rowId xmlns:a16="http://schemas.microsoft.com/office/drawing/2014/main" val="1947538109"/>
                  </a:ext>
                </a:extLst>
              </a:tr>
              <a:tr h="435861">
                <a:tc>
                  <a:txBody>
                    <a:bodyPr/>
                    <a:lstStyle/>
                    <a:p>
                      <a:pPr marL="0" marR="0">
                        <a:spcBef>
                          <a:spcPts val="0"/>
                        </a:spcBef>
                        <a:spcAft>
                          <a:spcPts val="0"/>
                        </a:spcAft>
                      </a:pPr>
                      <a:r>
                        <a:rPr lang="en-US" sz="2000" b="1" dirty="0">
                          <a:solidFill>
                            <a:srgbClr val="333333"/>
                          </a:solidFill>
                          <a:effectLst/>
                          <a:latin typeface="Helvetica"/>
                          <a:ea typeface="ＭＳ 明朝"/>
                          <a:cs typeface="Helvetica"/>
                        </a:rPr>
                        <a:t>C3: Insurance/Employment Score</a:t>
                      </a:r>
                    </a:p>
                  </a:txBody>
                  <a:tcPr marL="68580" marR="68580" marT="0" marB="0">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tc>
                  <a:txBody>
                    <a:bodyPr/>
                    <a:lstStyle/>
                    <a:p>
                      <a:pPr marL="0" marR="0" algn="ctr">
                        <a:spcBef>
                          <a:spcPts val="0"/>
                        </a:spcBef>
                        <a:spcAft>
                          <a:spcPts val="0"/>
                        </a:spcAft>
                      </a:pPr>
                      <a:r>
                        <a:rPr lang="en-US" sz="2000" b="1" dirty="0">
                          <a:solidFill>
                            <a:srgbClr val="333333"/>
                          </a:solidFill>
                          <a:effectLst/>
                          <a:latin typeface="Helvetica"/>
                          <a:ea typeface="Times New Roman"/>
                          <a:cs typeface="Helvetica"/>
                        </a:rPr>
                        <a:t>1.24</a:t>
                      </a:r>
                      <a:endParaRPr lang="en-US" sz="2000" b="1" dirty="0">
                        <a:solidFill>
                          <a:srgbClr val="333333"/>
                        </a:solidFill>
                        <a:effectLst/>
                        <a:latin typeface="Helvetica"/>
                        <a:ea typeface="ＭＳ 明朝"/>
                        <a:cs typeface="Helvetica"/>
                      </a:endParaRP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tc>
                  <a:txBody>
                    <a:bodyPr/>
                    <a:lstStyle/>
                    <a:p>
                      <a:pPr marL="0" marR="0" algn="ctr">
                        <a:spcBef>
                          <a:spcPts val="0"/>
                        </a:spcBef>
                        <a:spcAft>
                          <a:spcPts val="0"/>
                        </a:spcAft>
                      </a:pPr>
                      <a:r>
                        <a:rPr lang="en-US" sz="2000" dirty="0">
                          <a:solidFill>
                            <a:srgbClr val="333333"/>
                          </a:solidFill>
                          <a:effectLst/>
                          <a:latin typeface="Helvetica"/>
                          <a:ea typeface="Times New Roman"/>
                          <a:cs typeface="Helvetica"/>
                        </a:rPr>
                        <a:t>1.09</a:t>
                      </a:r>
                      <a:endParaRPr lang="en-US" sz="2000" dirty="0">
                        <a:solidFill>
                          <a:srgbClr val="333333"/>
                        </a:solidFill>
                        <a:effectLst/>
                        <a:latin typeface="Helvetica"/>
                        <a:ea typeface="ＭＳ 明朝"/>
                        <a:cs typeface="Helvetica"/>
                      </a:endParaRP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tc>
                  <a:txBody>
                    <a:bodyPr/>
                    <a:lstStyle/>
                    <a:p>
                      <a:pPr marL="0" marR="0" algn="ctr">
                        <a:spcBef>
                          <a:spcPts val="0"/>
                        </a:spcBef>
                        <a:spcAft>
                          <a:spcPts val="0"/>
                        </a:spcAft>
                      </a:pPr>
                      <a:r>
                        <a:rPr lang="en-US" sz="2000" b="1" dirty="0">
                          <a:solidFill>
                            <a:srgbClr val="333333"/>
                          </a:solidFill>
                          <a:effectLst/>
                          <a:latin typeface="Helvetica"/>
                          <a:ea typeface="Times New Roman"/>
                          <a:cs typeface="Helvetica"/>
                        </a:rPr>
                        <a:t>1.17</a:t>
                      </a:r>
                      <a:endParaRPr lang="en-US" sz="2000" b="1" dirty="0">
                        <a:solidFill>
                          <a:srgbClr val="333333"/>
                        </a:solidFill>
                        <a:effectLst/>
                        <a:latin typeface="Helvetica"/>
                        <a:ea typeface="ＭＳ 明朝"/>
                        <a:cs typeface="Helvetica"/>
                      </a:endParaRP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extLst>
                  <a:ext uri="{0D108BD9-81ED-4DB2-BD59-A6C34878D82A}">
                    <a16:rowId xmlns:a16="http://schemas.microsoft.com/office/drawing/2014/main" val="1924462801"/>
                  </a:ext>
                </a:extLst>
              </a:tr>
              <a:tr h="435861">
                <a:tc>
                  <a:txBody>
                    <a:bodyPr/>
                    <a:lstStyle/>
                    <a:p>
                      <a:pPr marL="0" marR="0">
                        <a:spcBef>
                          <a:spcPts val="0"/>
                        </a:spcBef>
                        <a:spcAft>
                          <a:spcPts val="0"/>
                        </a:spcAft>
                      </a:pPr>
                      <a:r>
                        <a:rPr lang="en-US" sz="2000" dirty="0">
                          <a:solidFill>
                            <a:srgbClr val="333333"/>
                          </a:solidFill>
                          <a:effectLst/>
                          <a:latin typeface="Helvetica"/>
                          <a:ea typeface="Times New Roman"/>
                          <a:cs typeface="Helvetica"/>
                        </a:rPr>
                        <a:t>C4: Federal Poverty Level</a:t>
                      </a:r>
                      <a:endParaRPr lang="en-US" sz="2000" dirty="0">
                        <a:solidFill>
                          <a:srgbClr val="333333"/>
                        </a:solidFill>
                        <a:effectLst/>
                        <a:latin typeface="Helvetica"/>
                        <a:ea typeface="ＭＳ 明朝"/>
                        <a:cs typeface="Helvetica"/>
                      </a:endParaRP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tc>
                  <a:txBody>
                    <a:bodyPr/>
                    <a:lstStyle/>
                    <a:p>
                      <a:pPr marL="0" marR="0" algn="ctr">
                        <a:spcBef>
                          <a:spcPts val="0"/>
                        </a:spcBef>
                        <a:spcAft>
                          <a:spcPts val="0"/>
                        </a:spcAft>
                      </a:pPr>
                      <a:r>
                        <a:rPr lang="en-US" sz="2000" dirty="0">
                          <a:solidFill>
                            <a:srgbClr val="333333"/>
                          </a:solidFill>
                          <a:effectLst/>
                          <a:latin typeface="Helvetica"/>
                          <a:ea typeface="Times New Roman"/>
                          <a:cs typeface="Helvetica"/>
                        </a:rPr>
                        <a:t>0.69</a:t>
                      </a:r>
                      <a:endParaRPr lang="en-US" sz="2000" dirty="0">
                        <a:solidFill>
                          <a:srgbClr val="333333"/>
                        </a:solidFill>
                        <a:effectLst/>
                        <a:latin typeface="Helvetica"/>
                        <a:ea typeface="ＭＳ 明朝"/>
                        <a:cs typeface="Helvetica"/>
                      </a:endParaRP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tc>
                  <a:txBody>
                    <a:bodyPr/>
                    <a:lstStyle/>
                    <a:p>
                      <a:pPr marL="0" marR="0" algn="ctr">
                        <a:spcBef>
                          <a:spcPts val="0"/>
                        </a:spcBef>
                        <a:spcAft>
                          <a:spcPts val="0"/>
                        </a:spcAft>
                      </a:pPr>
                      <a:r>
                        <a:rPr lang="en-US" sz="2000" dirty="0">
                          <a:solidFill>
                            <a:srgbClr val="333333"/>
                          </a:solidFill>
                          <a:effectLst/>
                          <a:latin typeface="Helvetica"/>
                          <a:ea typeface="Times New Roman"/>
                          <a:cs typeface="Helvetica"/>
                        </a:rPr>
                        <a:t>1.31</a:t>
                      </a:r>
                      <a:endParaRPr lang="en-US" sz="2000" dirty="0">
                        <a:solidFill>
                          <a:srgbClr val="333333"/>
                        </a:solidFill>
                        <a:effectLst/>
                        <a:latin typeface="Helvetica"/>
                        <a:ea typeface="ＭＳ 明朝"/>
                        <a:cs typeface="Helvetica"/>
                      </a:endParaRP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tc>
                  <a:txBody>
                    <a:bodyPr/>
                    <a:lstStyle/>
                    <a:p>
                      <a:pPr marL="0" marR="0" algn="ctr">
                        <a:spcBef>
                          <a:spcPts val="0"/>
                        </a:spcBef>
                        <a:spcAft>
                          <a:spcPts val="0"/>
                        </a:spcAft>
                      </a:pPr>
                      <a:r>
                        <a:rPr lang="en-US" sz="2000" dirty="0">
                          <a:solidFill>
                            <a:srgbClr val="333333"/>
                          </a:solidFill>
                          <a:effectLst/>
                          <a:latin typeface="Helvetica"/>
                          <a:ea typeface="Times New Roman"/>
                          <a:cs typeface="Helvetica"/>
                        </a:rPr>
                        <a:t>1.02</a:t>
                      </a:r>
                      <a:endParaRPr lang="en-US" sz="2000" dirty="0">
                        <a:solidFill>
                          <a:srgbClr val="333333"/>
                        </a:solidFill>
                        <a:effectLst/>
                        <a:latin typeface="Helvetica"/>
                        <a:ea typeface="ＭＳ 明朝"/>
                        <a:cs typeface="Helvetica"/>
                      </a:endParaRP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extLst>
                  <a:ext uri="{0D108BD9-81ED-4DB2-BD59-A6C34878D82A}">
                    <a16:rowId xmlns:a16="http://schemas.microsoft.com/office/drawing/2014/main" val="3736748663"/>
                  </a:ext>
                </a:extLst>
              </a:tr>
              <a:tr h="435861">
                <a:tc>
                  <a:txBody>
                    <a:bodyPr/>
                    <a:lstStyle/>
                    <a:p>
                      <a:pPr marL="0" marR="0">
                        <a:spcBef>
                          <a:spcPts val="0"/>
                        </a:spcBef>
                        <a:spcAft>
                          <a:spcPts val="0"/>
                        </a:spcAft>
                      </a:pPr>
                      <a:r>
                        <a:rPr lang="en-US" sz="2000" dirty="0">
                          <a:solidFill>
                            <a:srgbClr val="333333"/>
                          </a:solidFill>
                          <a:effectLst/>
                          <a:latin typeface="Helvetica"/>
                          <a:ea typeface="Times New Roman"/>
                          <a:cs typeface="Helvetica"/>
                        </a:rPr>
                        <a:t>C5: Housing Status</a:t>
                      </a:r>
                      <a:endParaRPr lang="en-US" sz="2000" dirty="0">
                        <a:solidFill>
                          <a:srgbClr val="333333"/>
                        </a:solidFill>
                        <a:effectLst/>
                        <a:latin typeface="Helvetica"/>
                        <a:ea typeface="ＭＳ 明朝"/>
                        <a:cs typeface="Helvetica"/>
                      </a:endParaRP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tc>
                  <a:txBody>
                    <a:bodyPr/>
                    <a:lstStyle/>
                    <a:p>
                      <a:pPr marL="0" marR="0" algn="ctr">
                        <a:spcBef>
                          <a:spcPts val="0"/>
                        </a:spcBef>
                        <a:spcAft>
                          <a:spcPts val="0"/>
                        </a:spcAft>
                      </a:pPr>
                      <a:r>
                        <a:rPr lang="en-US" sz="2000" dirty="0">
                          <a:solidFill>
                            <a:srgbClr val="333333"/>
                          </a:solidFill>
                          <a:effectLst/>
                          <a:latin typeface="Helvetica"/>
                          <a:ea typeface="Times New Roman"/>
                          <a:cs typeface="Helvetica"/>
                        </a:rPr>
                        <a:t>0.77</a:t>
                      </a:r>
                      <a:endParaRPr lang="en-US" sz="2000" dirty="0">
                        <a:solidFill>
                          <a:srgbClr val="333333"/>
                        </a:solidFill>
                        <a:effectLst/>
                        <a:latin typeface="Helvetica"/>
                        <a:ea typeface="ＭＳ 明朝"/>
                        <a:cs typeface="Helvetica"/>
                      </a:endParaRP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tc>
                  <a:txBody>
                    <a:bodyPr/>
                    <a:lstStyle/>
                    <a:p>
                      <a:pPr marL="0" marR="0" algn="ctr">
                        <a:spcBef>
                          <a:spcPts val="0"/>
                        </a:spcBef>
                        <a:spcAft>
                          <a:spcPts val="0"/>
                        </a:spcAft>
                      </a:pPr>
                      <a:r>
                        <a:rPr lang="en-US" sz="2000" dirty="0">
                          <a:solidFill>
                            <a:srgbClr val="333333"/>
                          </a:solidFill>
                          <a:effectLst/>
                          <a:latin typeface="Helvetica"/>
                          <a:ea typeface="Times New Roman"/>
                          <a:cs typeface="Helvetica"/>
                        </a:rPr>
                        <a:t>1.19</a:t>
                      </a:r>
                      <a:endParaRPr lang="en-US" sz="2000" dirty="0">
                        <a:solidFill>
                          <a:srgbClr val="333333"/>
                        </a:solidFill>
                        <a:effectLst/>
                        <a:latin typeface="Helvetica"/>
                        <a:ea typeface="ＭＳ 明朝"/>
                        <a:cs typeface="Helvetica"/>
                      </a:endParaRP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tc>
                  <a:txBody>
                    <a:bodyPr/>
                    <a:lstStyle/>
                    <a:p>
                      <a:pPr marL="0" marR="0" algn="ctr">
                        <a:spcBef>
                          <a:spcPts val="0"/>
                        </a:spcBef>
                        <a:spcAft>
                          <a:spcPts val="0"/>
                        </a:spcAft>
                      </a:pPr>
                      <a:r>
                        <a:rPr lang="en-US" sz="2000" b="0" dirty="0">
                          <a:solidFill>
                            <a:srgbClr val="333333"/>
                          </a:solidFill>
                          <a:effectLst/>
                          <a:latin typeface="Helvetica"/>
                          <a:ea typeface="Times New Roman"/>
                          <a:cs typeface="Helvetica"/>
                        </a:rPr>
                        <a:t>1.04</a:t>
                      </a:r>
                      <a:endParaRPr lang="en-US" sz="2000" b="0" dirty="0">
                        <a:solidFill>
                          <a:srgbClr val="333333"/>
                        </a:solidFill>
                        <a:effectLst/>
                        <a:latin typeface="Helvetica"/>
                        <a:ea typeface="ＭＳ 明朝"/>
                        <a:cs typeface="Helvetica"/>
                      </a:endParaRP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extLst>
                  <a:ext uri="{0D108BD9-81ED-4DB2-BD59-A6C34878D82A}">
                    <a16:rowId xmlns:a16="http://schemas.microsoft.com/office/drawing/2014/main" val="283801269"/>
                  </a:ext>
                </a:extLst>
              </a:tr>
              <a:tr h="435861">
                <a:tc>
                  <a:txBody>
                    <a:bodyPr/>
                    <a:lstStyle/>
                    <a:p>
                      <a:pPr marL="0" marR="0">
                        <a:spcBef>
                          <a:spcPts val="0"/>
                        </a:spcBef>
                        <a:spcAft>
                          <a:spcPts val="0"/>
                        </a:spcAft>
                      </a:pPr>
                      <a:r>
                        <a:rPr lang="en-US" sz="2000" dirty="0">
                          <a:solidFill>
                            <a:srgbClr val="333333"/>
                          </a:solidFill>
                          <a:effectLst/>
                          <a:latin typeface="Helvetica"/>
                          <a:ea typeface="Times New Roman"/>
                          <a:cs typeface="Helvetica"/>
                        </a:rPr>
                        <a:t>C6: Social Isolation</a:t>
                      </a:r>
                      <a:endParaRPr lang="en-US" sz="2000" dirty="0">
                        <a:solidFill>
                          <a:srgbClr val="333333"/>
                        </a:solidFill>
                        <a:effectLst/>
                        <a:latin typeface="Helvetica"/>
                        <a:ea typeface="ＭＳ 明朝"/>
                        <a:cs typeface="Helvetica"/>
                      </a:endParaRP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tc>
                  <a:txBody>
                    <a:bodyPr/>
                    <a:lstStyle/>
                    <a:p>
                      <a:pPr marL="0" marR="0" algn="ctr">
                        <a:spcBef>
                          <a:spcPts val="0"/>
                        </a:spcBef>
                        <a:spcAft>
                          <a:spcPts val="0"/>
                        </a:spcAft>
                      </a:pPr>
                      <a:r>
                        <a:rPr lang="en-US" sz="2000" dirty="0">
                          <a:solidFill>
                            <a:srgbClr val="333333"/>
                          </a:solidFill>
                          <a:effectLst/>
                          <a:latin typeface="Helvetica"/>
                          <a:ea typeface="Times New Roman"/>
                          <a:cs typeface="Helvetica"/>
                        </a:rPr>
                        <a:t>0.85</a:t>
                      </a:r>
                      <a:endParaRPr lang="en-US" sz="2000" dirty="0">
                        <a:solidFill>
                          <a:srgbClr val="333333"/>
                        </a:solidFill>
                        <a:effectLst/>
                        <a:latin typeface="Helvetica"/>
                        <a:ea typeface="ＭＳ 明朝"/>
                        <a:cs typeface="Helvetica"/>
                      </a:endParaRP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tc>
                  <a:txBody>
                    <a:bodyPr/>
                    <a:lstStyle/>
                    <a:p>
                      <a:pPr marL="0" marR="0" algn="ctr">
                        <a:spcBef>
                          <a:spcPts val="0"/>
                        </a:spcBef>
                        <a:spcAft>
                          <a:spcPts val="0"/>
                        </a:spcAft>
                      </a:pPr>
                      <a:r>
                        <a:rPr lang="en-US" sz="2000" dirty="0">
                          <a:solidFill>
                            <a:srgbClr val="333333"/>
                          </a:solidFill>
                          <a:effectLst/>
                          <a:latin typeface="Helvetica"/>
                          <a:ea typeface="Times New Roman"/>
                          <a:cs typeface="Helvetica"/>
                        </a:rPr>
                        <a:t>1.13</a:t>
                      </a:r>
                      <a:endParaRPr lang="en-US" sz="2000" dirty="0">
                        <a:solidFill>
                          <a:srgbClr val="333333"/>
                        </a:solidFill>
                        <a:effectLst/>
                        <a:latin typeface="Helvetica"/>
                        <a:ea typeface="ＭＳ 明朝"/>
                        <a:cs typeface="Helvetica"/>
                      </a:endParaRP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tc>
                  <a:txBody>
                    <a:bodyPr/>
                    <a:lstStyle/>
                    <a:p>
                      <a:pPr marL="0" marR="0" algn="ctr">
                        <a:spcBef>
                          <a:spcPts val="0"/>
                        </a:spcBef>
                        <a:spcAft>
                          <a:spcPts val="0"/>
                        </a:spcAft>
                      </a:pPr>
                      <a:r>
                        <a:rPr lang="en-US" sz="2000" dirty="0">
                          <a:solidFill>
                            <a:srgbClr val="333333"/>
                          </a:solidFill>
                          <a:effectLst/>
                          <a:latin typeface="Helvetica"/>
                          <a:ea typeface="Times New Roman"/>
                          <a:cs typeface="Helvetica"/>
                        </a:rPr>
                        <a:t>1.07</a:t>
                      </a:r>
                      <a:endParaRPr lang="en-US" sz="2000" dirty="0">
                        <a:solidFill>
                          <a:srgbClr val="333333"/>
                        </a:solidFill>
                        <a:effectLst/>
                        <a:latin typeface="Helvetica"/>
                        <a:ea typeface="ＭＳ 明朝"/>
                        <a:cs typeface="Helvetica"/>
                      </a:endParaRPr>
                    </a:p>
                  </a:txBody>
                  <a:tcPr marL="68580" marR="68580" marT="0" marB="0" anchor="b">
                    <a:lnL w="12700" cap="flat" cmpd="sng" algn="ctr">
                      <a:solidFill>
                        <a:srgbClr val="993232">
                          <a:lumMod val="60000"/>
                          <a:lumOff val="40000"/>
                        </a:srgbClr>
                      </a:solidFill>
                      <a:prstDash val="solid"/>
                      <a:round/>
                      <a:headEnd type="none" w="med" len="med"/>
                      <a:tailEnd type="none" w="med" len="med"/>
                    </a:lnL>
                    <a:lnR w="12700" cap="flat" cmpd="sng" algn="ctr">
                      <a:solidFill>
                        <a:srgbClr val="993232">
                          <a:lumMod val="60000"/>
                          <a:lumOff val="40000"/>
                        </a:srgbClr>
                      </a:solidFill>
                      <a:prstDash val="solid"/>
                      <a:round/>
                      <a:headEnd type="none" w="med" len="med"/>
                      <a:tailEnd type="none" w="med" len="med"/>
                    </a:lnR>
                    <a:lnT w="12700" cap="flat" cmpd="sng" algn="ctr">
                      <a:solidFill>
                        <a:srgbClr val="993232">
                          <a:lumMod val="60000"/>
                          <a:lumOff val="40000"/>
                        </a:srgbClr>
                      </a:solidFill>
                      <a:prstDash val="solid"/>
                      <a:round/>
                      <a:headEnd type="none" w="med" len="med"/>
                      <a:tailEnd type="none" w="med" len="med"/>
                    </a:lnT>
                    <a:lnB w="12700" cap="flat" cmpd="sng" algn="ctr">
                      <a:solidFill>
                        <a:srgbClr val="993232">
                          <a:lumMod val="60000"/>
                          <a:lumOff val="40000"/>
                        </a:srgbClr>
                      </a:solidFill>
                      <a:prstDash val="solid"/>
                      <a:round/>
                      <a:headEnd type="none" w="med" len="med"/>
                      <a:tailEnd type="none" w="med" len="med"/>
                    </a:lnB>
                  </a:tcPr>
                </a:tc>
                <a:extLst>
                  <a:ext uri="{0D108BD9-81ED-4DB2-BD59-A6C34878D82A}">
                    <a16:rowId xmlns:a16="http://schemas.microsoft.com/office/drawing/2014/main" val="1064556125"/>
                  </a:ext>
                </a:extLst>
              </a:tr>
            </a:tbl>
          </a:graphicData>
        </a:graphic>
      </p:graphicFrame>
      <p:sp>
        <p:nvSpPr>
          <p:cNvPr id="4" name="Slide Number Placeholder 3"/>
          <p:cNvSpPr>
            <a:spLocks noGrp="1"/>
          </p:cNvSpPr>
          <p:nvPr>
            <p:ph type="sldNum" sz="quarter" idx="12"/>
          </p:nvPr>
        </p:nvSpPr>
        <p:spPr/>
        <p:txBody>
          <a:bodyPr/>
          <a:lstStyle/>
          <a:p>
            <a:pPr>
              <a:defRPr/>
            </a:pPr>
            <a:fld id="{37EDAD12-6F93-D843-A1D3-B9BF1321D5C5}" type="slidenum">
              <a:rPr lang="en-US" smtClean="0">
                <a:solidFill>
                  <a:srgbClr val="333333"/>
                </a:solidFill>
                <a:effectLst>
                  <a:outerShdw blurRad="63500" dir="2700000" algn="tl" rotWithShape="0">
                    <a:prstClr val="white">
                      <a:alpha val="40000"/>
                    </a:prstClr>
                  </a:outerShdw>
                </a:effectLst>
              </a:rPr>
              <a:pPr>
                <a:defRPr/>
              </a:pPr>
              <a:t>22</a:t>
            </a:fld>
            <a:endParaRPr lang="en-US">
              <a:solidFill>
                <a:srgbClr val="333333"/>
              </a:solidFill>
              <a:effectLst>
                <a:outerShdw blurRad="63500" dir="2700000" algn="tl" rotWithShape="0">
                  <a:prstClr val="white">
                    <a:alpha val="40000"/>
                  </a:prstClr>
                </a:outerShdw>
              </a:effectLst>
            </a:endParaRPr>
          </a:p>
        </p:txBody>
      </p:sp>
    </p:spTree>
    <p:extLst>
      <p:ext uri="{BB962C8B-B14F-4D97-AF65-F5344CB8AC3E}">
        <p14:creationId xmlns:p14="http://schemas.microsoft.com/office/powerpoint/2010/main" val="1591158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646" y="199421"/>
            <a:ext cx="8377828" cy="1143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normAutofit/>
          </a:bodyPr>
          <a:lstStyle/>
          <a:p>
            <a:pPr defTabSz="457177">
              <a:defRPr/>
            </a:pPr>
            <a:r>
              <a:rPr lang="en-US" altLang="en-US" dirty="0"/>
              <a:t>Conclusions</a:t>
            </a:r>
            <a:endParaRPr lang="en-US" altLang="en-US" dirty="0">
              <a:ea typeface="ＭＳ Ｐゴシック" charset="0"/>
            </a:endParaRPr>
          </a:p>
        </p:txBody>
      </p:sp>
      <p:sp>
        <p:nvSpPr>
          <p:cNvPr id="2" name="TextBox 1"/>
          <p:cNvSpPr txBox="1"/>
          <p:nvPr/>
        </p:nvSpPr>
        <p:spPr>
          <a:xfrm>
            <a:off x="225128" y="1627149"/>
            <a:ext cx="8686353" cy="4093428"/>
          </a:xfrm>
          <a:prstGeom prst="rect">
            <a:avLst/>
          </a:prstGeom>
          <a:noFill/>
        </p:spPr>
        <p:txBody>
          <a:bodyPr wrap="square" rtlCol="0">
            <a:spAutoFit/>
          </a:bodyPr>
          <a:lstStyle/>
          <a:p>
            <a:pPr marL="285750" indent="-285750">
              <a:spcBef>
                <a:spcPts val="600"/>
              </a:spcBef>
              <a:buFont typeface="Arial"/>
              <a:buChar char="•"/>
            </a:pPr>
            <a:r>
              <a:rPr lang="en-US" sz="2400" dirty="0">
                <a:solidFill>
                  <a:schemeClr val="bg2"/>
                </a:solidFill>
                <a:latin typeface="Helvetica"/>
                <a:cs typeface="Helvetica"/>
              </a:rPr>
              <a:t>Social risks are associated with diabetes and hypertension</a:t>
            </a:r>
          </a:p>
          <a:p>
            <a:pPr marL="285750" indent="-285750">
              <a:spcBef>
                <a:spcPts val="600"/>
              </a:spcBef>
              <a:buFont typeface="Arial"/>
              <a:buChar char="•"/>
            </a:pPr>
            <a:r>
              <a:rPr lang="en-US" sz="2400" dirty="0">
                <a:solidFill>
                  <a:schemeClr val="bg2"/>
                </a:solidFill>
                <a:latin typeface="Helvetica"/>
                <a:cs typeface="Helvetica"/>
              </a:rPr>
              <a:t>Importance of screening for social risk and in understanding SDOH in patients with chronic conditions</a:t>
            </a:r>
          </a:p>
          <a:p>
            <a:pPr marL="285750" indent="-285750">
              <a:spcBef>
                <a:spcPts val="600"/>
              </a:spcBef>
              <a:buFont typeface="Arial"/>
              <a:buChar char="•"/>
            </a:pPr>
            <a:r>
              <a:rPr lang="en-US" sz="2400" dirty="0">
                <a:solidFill>
                  <a:schemeClr val="bg2"/>
                </a:solidFill>
                <a:latin typeface="Helvetica"/>
                <a:cs typeface="Helvetica"/>
              </a:rPr>
              <a:t>Association between the number of social risks with worse disease outcomes         broad, comprehensive screening</a:t>
            </a:r>
          </a:p>
          <a:p>
            <a:pPr marL="285750" indent="-285750">
              <a:spcBef>
                <a:spcPts val="600"/>
              </a:spcBef>
              <a:buFont typeface="Arial"/>
              <a:buChar char="•"/>
            </a:pPr>
            <a:r>
              <a:rPr lang="en-US" sz="2400" dirty="0">
                <a:solidFill>
                  <a:schemeClr val="bg2"/>
                </a:solidFill>
                <a:latin typeface="Helvetica"/>
                <a:cs typeface="Helvetica"/>
              </a:rPr>
              <a:t>Across all models, patients scoring higher in “Social Insecurities,”          worse disease outcomes          closer follow up on this cluster in disease monitoring</a:t>
            </a:r>
          </a:p>
          <a:p>
            <a:pPr marL="285750" indent="-285750">
              <a:spcBef>
                <a:spcPts val="600"/>
              </a:spcBef>
              <a:buFont typeface="Arial"/>
              <a:buChar char="•"/>
            </a:pPr>
            <a:r>
              <a:rPr lang="en-US" sz="2400" dirty="0">
                <a:solidFill>
                  <a:schemeClr val="bg2"/>
                </a:solidFill>
                <a:latin typeface="Helvetica"/>
                <a:cs typeface="Helvetica"/>
              </a:rPr>
              <a:t>Implications for clinical interventions: risk stratification, predicting high risk, high cost patients and risk adjustment</a:t>
            </a:r>
          </a:p>
        </p:txBody>
      </p:sp>
      <p:sp>
        <p:nvSpPr>
          <p:cNvPr id="5" name="Right Arrow 4"/>
          <p:cNvSpPr/>
          <p:nvPr/>
        </p:nvSpPr>
        <p:spPr>
          <a:xfrm>
            <a:off x="3124200" y="3325567"/>
            <a:ext cx="634968" cy="261435"/>
          </a:xfrm>
          <a:prstGeom prst="rightArrow">
            <a:avLst/>
          </a:prstGeom>
          <a:blipFill dpi="0" rotWithShape="1">
            <a:blip r:embed="rId3">
              <a:alphaModFix amt="59000"/>
              <a:duotone>
                <a:schemeClr val="accent1">
                  <a:shade val="10000"/>
                  <a:satMod val="135000"/>
                </a:schemeClr>
                <a:schemeClr val="accent1">
                  <a:satMod val="150000"/>
                  <a:lumMod val="110000"/>
                </a:schemeClr>
              </a:duotone>
            </a:blip>
            <a:srcRect/>
            <a:stretch>
              <a:fillRect/>
            </a:stretch>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3451916" y="5169774"/>
            <a:ext cx="184666" cy="369332"/>
          </a:xfrm>
          <a:prstGeom prst="rect">
            <a:avLst/>
          </a:prstGeom>
          <a:noFill/>
        </p:spPr>
        <p:txBody>
          <a:bodyPr wrap="none" rtlCol="0">
            <a:spAutoFit/>
          </a:bodyPr>
          <a:lstStyle/>
          <a:p>
            <a:endParaRPr lang="en-US" dirty="0"/>
          </a:p>
        </p:txBody>
      </p:sp>
      <p:sp>
        <p:nvSpPr>
          <p:cNvPr id="7" name="Right Arrow 6"/>
          <p:cNvSpPr/>
          <p:nvPr/>
        </p:nvSpPr>
        <p:spPr>
          <a:xfrm>
            <a:off x="2435980" y="4155886"/>
            <a:ext cx="634968" cy="261435"/>
          </a:xfrm>
          <a:prstGeom prst="rightArrow">
            <a:avLst/>
          </a:prstGeom>
          <a:blipFill dpi="0" rotWithShape="1">
            <a:blip r:embed="rId3">
              <a:alphaModFix amt="59000"/>
              <a:duotone>
                <a:schemeClr val="accent1">
                  <a:shade val="10000"/>
                  <a:satMod val="135000"/>
                </a:schemeClr>
                <a:schemeClr val="accent1">
                  <a:satMod val="150000"/>
                  <a:lumMod val="110000"/>
                </a:schemeClr>
              </a:duotone>
            </a:blip>
            <a:srcRect/>
            <a:stretch>
              <a:fillRect/>
            </a:stretch>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a:off x="6626835" y="4155889"/>
            <a:ext cx="634968" cy="261435"/>
          </a:xfrm>
          <a:prstGeom prst="rightArrow">
            <a:avLst/>
          </a:prstGeom>
          <a:blipFill dpi="0" rotWithShape="1">
            <a:blip r:embed="rId3">
              <a:alphaModFix amt="59000"/>
              <a:duotone>
                <a:schemeClr val="accent1">
                  <a:shade val="10000"/>
                  <a:satMod val="135000"/>
                </a:schemeClr>
                <a:schemeClr val="accent1">
                  <a:satMod val="150000"/>
                  <a:lumMod val="110000"/>
                </a:schemeClr>
              </a:duotone>
            </a:blip>
            <a:srcRect/>
            <a:stretch>
              <a:fillRect/>
            </a:stretch>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6250750"/>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646" y="93405"/>
            <a:ext cx="8377828" cy="11430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normAutofit fontScale="90000"/>
          </a:bodyPr>
          <a:lstStyle/>
          <a:p>
            <a:pPr defTabSz="457177">
              <a:defRPr/>
            </a:pPr>
            <a:r>
              <a:rPr lang="en-US" altLang="en-US" dirty="0"/>
              <a:t>Challenges and Opportunities for FQHC Diabetes Research</a:t>
            </a:r>
            <a:endParaRPr lang="en-US" altLang="en-US" dirty="0">
              <a:ea typeface="ＭＳ Ｐゴシック" charset="0"/>
            </a:endParaRPr>
          </a:p>
        </p:txBody>
      </p:sp>
      <p:sp>
        <p:nvSpPr>
          <p:cNvPr id="3" name="TextBox 2"/>
          <p:cNvSpPr txBox="1"/>
          <p:nvPr/>
        </p:nvSpPr>
        <p:spPr>
          <a:xfrm>
            <a:off x="3451916" y="5169774"/>
            <a:ext cx="184666" cy="369332"/>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A3425E71-E080-8A3D-8FDD-41197BE85971}"/>
              </a:ext>
            </a:extLst>
          </p:cNvPr>
          <p:cNvSpPr txBox="1"/>
          <p:nvPr/>
        </p:nvSpPr>
        <p:spPr>
          <a:xfrm>
            <a:off x="225128" y="1627149"/>
            <a:ext cx="8686353" cy="4308872"/>
          </a:xfrm>
          <a:prstGeom prst="rect">
            <a:avLst/>
          </a:prstGeom>
          <a:noFill/>
        </p:spPr>
        <p:txBody>
          <a:bodyPr wrap="square" rtlCol="0">
            <a:spAutoFit/>
          </a:bodyPr>
          <a:lstStyle/>
          <a:p>
            <a:pPr algn="l"/>
            <a:r>
              <a:rPr lang="en-US" sz="3200" b="1" i="0" dirty="0">
                <a:solidFill>
                  <a:schemeClr val="bg1"/>
                </a:solidFill>
                <a:effectLst/>
                <a:latin typeface="Arial" panose="020B0604020202020204" pitchFamily="34" charset="0"/>
              </a:rPr>
              <a:t>Challenges:</a:t>
            </a:r>
          </a:p>
          <a:p>
            <a:pPr lvl="1">
              <a:buFont typeface="Arial" panose="020B0604020202020204" pitchFamily="34" charset="0"/>
              <a:buChar char="•"/>
            </a:pPr>
            <a:r>
              <a:rPr lang="en-US" sz="2600" b="0" i="0" dirty="0">
                <a:solidFill>
                  <a:srgbClr val="222222"/>
                </a:solidFill>
                <a:effectLst/>
                <a:latin typeface="Calibri" panose="020F0502020204030204" pitchFamily="34" charset="0"/>
              </a:rPr>
              <a:t>Competing priorities</a:t>
            </a:r>
          </a:p>
          <a:p>
            <a:pPr lvl="1">
              <a:buFont typeface="Arial" panose="020B0604020202020204" pitchFamily="34" charset="0"/>
              <a:buChar char="•"/>
            </a:pPr>
            <a:r>
              <a:rPr lang="en-US" sz="2600" b="0" i="0" dirty="0">
                <a:solidFill>
                  <a:srgbClr val="222222"/>
                </a:solidFill>
                <a:effectLst/>
                <a:latin typeface="Calibri" panose="020F0502020204030204" pitchFamily="34" charset="0"/>
              </a:rPr>
              <a:t>Limited financial resources</a:t>
            </a:r>
          </a:p>
          <a:p>
            <a:pPr lvl="1">
              <a:buFont typeface="Arial" panose="020B0604020202020204" pitchFamily="34" charset="0"/>
              <a:buChar char="•"/>
            </a:pPr>
            <a:r>
              <a:rPr lang="en-US" sz="2600" b="0" i="0" dirty="0">
                <a:solidFill>
                  <a:srgbClr val="222222"/>
                </a:solidFill>
                <a:effectLst/>
                <a:latin typeface="Calibri" panose="020F0502020204030204" pitchFamily="34" charset="0"/>
              </a:rPr>
              <a:t>Lack of research/data analytic expertise/training</a:t>
            </a:r>
          </a:p>
          <a:p>
            <a:pPr lvl="1">
              <a:buFont typeface="Arial" panose="020B0604020202020204" pitchFamily="34" charset="0"/>
              <a:buChar char="•"/>
            </a:pPr>
            <a:endParaRPr lang="en-US" sz="2800" b="0" i="0" dirty="0">
              <a:solidFill>
                <a:srgbClr val="222222"/>
              </a:solidFill>
              <a:effectLst/>
              <a:latin typeface="Calibri" panose="020F0502020204030204" pitchFamily="34" charset="0"/>
            </a:endParaRPr>
          </a:p>
          <a:p>
            <a:r>
              <a:rPr lang="en-US" sz="3200" b="1" dirty="0">
                <a:solidFill>
                  <a:schemeClr val="bg1"/>
                </a:solidFill>
                <a:latin typeface="Arial" panose="020B0604020202020204" pitchFamily="34" charset="0"/>
              </a:rPr>
              <a:t>Advantages:</a:t>
            </a:r>
          </a:p>
          <a:p>
            <a:pPr lvl="1">
              <a:buFont typeface="Arial" panose="020B0604020202020204" pitchFamily="34" charset="0"/>
              <a:buChar char="•"/>
            </a:pPr>
            <a:r>
              <a:rPr lang="en-US" sz="2600" dirty="0">
                <a:solidFill>
                  <a:srgbClr val="222222"/>
                </a:solidFill>
                <a:latin typeface="Calibri" panose="020F0502020204030204" pitchFamily="34" charset="0"/>
              </a:rPr>
              <a:t>FQHC quality improvement experiences and infrastructure</a:t>
            </a:r>
          </a:p>
          <a:p>
            <a:pPr lvl="1">
              <a:buFont typeface="Arial" panose="020B0604020202020204" pitchFamily="34" charset="0"/>
              <a:buChar char="•"/>
            </a:pPr>
            <a:r>
              <a:rPr lang="en-US" sz="2600" dirty="0">
                <a:solidFill>
                  <a:srgbClr val="222222"/>
                </a:solidFill>
                <a:latin typeface="Calibri" panose="020F0502020204030204" pitchFamily="34" charset="0"/>
              </a:rPr>
              <a:t>Research can help reduce disparities and health inequities </a:t>
            </a:r>
          </a:p>
          <a:p>
            <a:pPr lvl="1">
              <a:buFont typeface="Arial" panose="020B0604020202020204" pitchFamily="34" charset="0"/>
              <a:buChar char="•"/>
            </a:pPr>
            <a:r>
              <a:rPr lang="en-US" sz="2600" dirty="0">
                <a:solidFill>
                  <a:srgbClr val="222222"/>
                </a:solidFill>
                <a:latin typeface="Calibri" panose="020F0502020204030204" pitchFamily="34" charset="0"/>
              </a:rPr>
              <a:t>Collaborative partners/academia recognize the value of FQHCs and the population we serve</a:t>
            </a:r>
          </a:p>
        </p:txBody>
      </p:sp>
    </p:spTree>
    <p:extLst>
      <p:ext uri="{BB962C8B-B14F-4D97-AF65-F5344CB8AC3E}">
        <p14:creationId xmlns:p14="http://schemas.microsoft.com/office/powerpoint/2010/main" val="344964716"/>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646" y="131097"/>
            <a:ext cx="8377828" cy="1143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normAutofit/>
          </a:bodyPr>
          <a:lstStyle/>
          <a:p>
            <a:pPr defTabSz="457177">
              <a:defRPr/>
            </a:pPr>
            <a:r>
              <a:rPr lang="en-US" altLang="en-US" dirty="0"/>
              <a:t>Q&amp;A</a:t>
            </a:r>
            <a:endParaRPr lang="en-US" altLang="en-US" dirty="0">
              <a:ea typeface="ＭＳ Ｐゴシック" charset="0"/>
            </a:endParaRPr>
          </a:p>
        </p:txBody>
      </p:sp>
      <p:sp>
        <p:nvSpPr>
          <p:cNvPr id="3" name="TextBox 2"/>
          <p:cNvSpPr txBox="1"/>
          <p:nvPr/>
        </p:nvSpPr>
        <p:spPr>
          <a:xfrm>
            <a:off x="3451916" y="5169774"/>
            <a:ext cx="184666" cy="369332"/>
          </a:xfrm>
          <a:prstGeom prst="rect">
            <a:avLst/>
          </a:prstGeom>
          <a:noFill/>
        </p:spPr>
        <p:txBody>
          <a:bodyPr wrap="none" rtlCol="0">
            <a:spAutoFit/>
          </a:bodyPr>
          <a:lstStyle/>
          <a:p>
            <a:endParaRPr lang="en-US" dirty="0"/>
          </a:p>
        </p:txBody>
      </p:sp>
      <p:sp>
        <p:nvSpPr>
          <p:cNvPr id="4" name="TextBox 3"/>
          <p:cNvSpPr txBox="1"/>
          <p:nvPr/>
        </p:nvSpPr>
        <p:spPr>
          <a:xfrm>
            <a:off x="438970" y="1712292"/>
            <a:ext cx="8377828" cy="2246769"/>
          </a:xfrm>
          <a:prstGeom prst="rect">
            <a:avLst/>
          </a:prstGeom>
          <a:noFill/>
        </p:spPr>
        <p:txBody>
          <a:bodyPr wrap="square" rtlCol="0">
            <a:spAutoFit/>
          </a:bodyPr>
          <a:lstStyle/>
          <a:p>
            <a:r>
              <a:rPr lang="en-US" sz="2800" dirty="0">
                <a:solidFill>
                  <a:srgbClr val="333333"/>
                </a:solidFill>
              </a:rPr>
              <a:t>Thanks to The Chicago Center for Diabetes Translation Research through NIH/NIDDK for funding this project</a:t>
            </a:r>
          </a:p>
          <a:p>
            <a:endParaRPr lang="en-US" sz="2800" dirty="0">
              <a:solidFill>
                <a:srgbClr val="333333"/>
              </a:solidFill>
            </a:endParaRPr>
          </a:p>
          <a:p>
            <a:r>
              <a:rPr lang="en-US" sz="2800" dirty="0">
                <a:solidFill>
                  <a:srgbClr val="333333"/>
                </a:solidFill>
              </a:rPr>
              <a:t>Publication: </a:t>
            </a:r>
            <a:r>
              <a:rPr lang="en-US" sz="2800" dirty="0">
                <a:solidFill>
                  <a:srgbClr val="333333"/>
                </a:solidFill>
                <a:hlinkClick r:id="rId3"/>
              </a:rPr>
              <a:t>https://www.jabfm.org/content/35/4/668</a:t>
            </a:r>
            <a:endParaRPr lang="en-US" sz="2800" dirty="0">
              <a:solidFill>
                <a:srgbClr val="333333"/>
              </a:solidFill>
            </a:endParaRPr>
          </a:p>
          <a:p>
            <a:endParaRPr lang="en-US" sz="2800" dirty="0">
              <a:solidFill>
                <a:srgbClr val="333333"/>
              </a:solidFill>
            </a:endParaRPr>
          </a:p>
        </p:txBody>
      </p:sp>
      <p:sp>
        <p:nvSpPr>
          <p:cNvPr id="6" name="TextBox 5"/>
          <p:cNvSpPr txBox="1"/>
          <p:nvPr/>
        </p:nvSpPr>
        <p:spPr>
          <a:xfrm>
            <a:off x="1903791" y="4031001"/>
            <a:ext cx="5336417" cy="1323439"/>
          </a:xfrm>
          <a:prstGeom prst="rect">
            <a:avLst/>
          </a:prstGeom>
          <a:noFill/>
        </p:spPr>
        <p:txBody>
          <a:bodyPr wrap="none" rtlCol="0">
            <a:spAutoFit/>
          </a:bodyPr>
          <a:lstStyle/>
          <a:p>
            <a:r>
              <a:rPr lang="en-US" sz="80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cs typeface="Helvetica"/>
              </a:rPr>
              <a:t>Thank you!</a:t>
            </a:r>
          </a:p>
        </p:txBody>
      </p:sp>
    </p:spTree>
    <p:extLst>
      <p:ext uri="{BB962C8B-B14F-4D97-AF65-F5344CB8AC3E}">
        <p14:creationId xmlns:p14="http://schemas.microsoft.com/office/powerpoint/2010/main" val="734819757"/>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22573-B46F-45AD-BEA4-AFB6494F08E8}"/>
              </a:ext>
            </a:extLst>
          </p:cNvPr>
          <p:cNvSpPr>
            <a:spLocks noGrp="1"/>
          </p:cNvSpPr>
          <p:nvPr>
            <p:ph type="ctrTitle"/>
          </p:nvPr>
        </p:nvSpPr>
        <p:spPr>
          <a:xfrm>
            <a:off x="142061" y="878728"/>
            <a:ext cx="8787479" cy="1569296"/>
          </a:xfrm>
        </p:spPr>
        <p:txBody>
          <a:bodyPr>
            <a:normAutofit/>
          </a:bodyPr>
          <a:lstStyle/>
          <a:p>
            <a:pPr algn="ctr">
              <a:lnSpc>
                <a:spcPct val="100000"/>
              </a:lnSpc>
            </a:pPr>
            <a:br>
              <a:rPr lang="en-US" sz="2400" b="1" dirty="0"/>
            </a:br>
            <a:r>
              <a:rPr lang="en-US" sz="2400" b="1" dirty="0"/>
              <a:t>Diabetes Screening in Community Health Centers:</a:t>
            </a:r>
            <a:br>
              <a:rPr lang="en-US" sz="2400" b="1" dirty="0"/>
            </a:br>
            <a:r>
              <a:rPr lang="en-US" sz="2400" b="1" i="1" dirty="0"/>
              <a:t>A journey spanning research, policy, and practice</a:t>
            </a:r>
            <a:endParaRPr lang="en-US" sz="2400" b="1" dirty="0"/>
          </a:p>
        </p:txBody>
      </p:sp>
      <p:sp>
        <p:nvSpPr>
          <p:cNvPr id="4" name="Content Placeholder 2">
            <a:extLst>
              <a:ext uri="{FF2B5EF4-FFF2-40B4-BE49-F238E27FC236}">
                <a16:creationId xmlns:a16="http://schemas.microsoft.com/office/drawing/2014/main" id="{3B6D9FB6-BFF4-4B82-3B2E-C1D2F3ED5350}"/>
              </a:ext>
            </a:extLst>
          </p:cNvPr>
          <p:cNvSpPr txBox="1">
            <a:spLocks/>
          </p:cNvSpPr>
          <p:nvPr/>
        </p:nvSpPr>
        <p:spPr>
          <a:xfrm>
            <a:off x="4963013" y="3210665"/>
            <a:ext cx="3749040" cy="1199312"/>
          </a:xfrm>
          <a:prstGeom prst="rect">
            <a:avLst/>
          </a:prstGeom>
        </p:spPr>
        <p:txBody>
          <a:bodyPr vert="horz" lIns="0" tIns="34290" rIns="0" bIns="3429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68580" indent="-68580" defTabSz="685800">
              <a:spcBef>
                <a:spcPts val="0"/>
              </a:spcBef>
              <a:spcAft>
                <a:spcPts val="0"/>
              </a:spcAft>
              <a:buClr>
                <a:srgbClr val="5B9BD5"/>
              </a:buClr>
            </a:pPr>
            <a:r>
              <a:rPr lang="en-US" sz="1350" dirty="0">
                <a:solidFill>
                  <a:prstClr val="white"/>
                </a:solidFill>
                <a:latin typeface="Arial" panose="020B0604020202020204" pitchFamily="34" charset="0"/>
                <a:cs typeface="Arial" panose="020B0604020202020204" pitchFamily="34" charset="0"/>
              </a:rPr>
              <a:t>Nivedita Mohanty, MD</a:t>
            </a:r>
          </a:p>
          <a:p>
            <a:pPr marL="68580" indent="-68580" defTabSz="685800">
              <a:spcBef>
                <a:spcPts val="0"/>
              </a:spcBef>
              <a:spcAft>
                <a:spcPts val="0"/>
              </a:spcAft>
              <a:buClr>
                <a:srgbClr val="5B9BD5"/>
              </a:buClr>
            </a:pPr>
            <a:r>
              <a:rPr lang="en-US" sz="1350" dirty="0">
                <a:solidFill>
                  <a:prstClr val="white"/>
                </a:solidFill>
                <a:latin typeface="Arial" panose="020B0604020202020204" pitchFamily="34" charset="0"/>
                <a:cs typeface="Arial" panose="020B0604020202020204" pitchFamily="34" charset="0"/>
              </a:rPr>
              <a:t>Chief Research Officer, AllianceChicago</a:t>
            </a:r>
          </a:p>
          <a:p>
            <a:pPr marL="68580" indent="-68580" defTabSz="685800">
              <a:spcBef>
                <a:spcPts val="0"/>
              </a:spcBef>
              <a:spcAft>
                <a:spcPts val="0"/>
              </a:spcAft>
              <a:buClr>
                <a:srgbClr val="5B9BD5"/>
              </a:buClr>
            </a:pPr>
            <a:r>
              <a:rPr lang="en-US" sz="1350" dirty="0">
                <a:solidFill>
                  <a:prstClr val="white"/>
                </a:solidFill>
                <a:latin typeface="Arial" panose="020B0604020202020204" pitchFamily="34" charset="0"/>
                <a:cs typeface="Arial" panose="020B0604020202020204" pitchFamily="34" charset="0"/>
              </a:rPr>
              <a:t>Clinical Associate Professor,</a:t>
            </a:r>
          </a:p>
          <a:p>
            <a:pPr marL="68580" indent="-68580" defTabSz="685800">
              <a:spcBef>
                <a:spcPts val="0"/>
              </a:spcBef>
              <a:spcAft>
                <a:spcPts val="0"/>
              </a:spcAft>
              <a:buClr>
                <a:srgbClr val="5B9BD5"/>
              </a:buClr>
            </a:pPr>
            <a:r>
              <a:rPr lang="en-US" sz="1350" dirty="0">
                <a:solidFill>
                  <a:prstClr val="white"/>
                </a:solidFill>
                <a:latin typeface="Arial" panose="020B0604020202020204" pitchFamily="34" charset="0"/>
                <a:cs typeface="Arial" panose="020B0604020202020204" pitchFamily="34" charset="0"/>
              </a:rPr>
              <a:t>Northwestern University </a:t>
            </a:r>
          </a:p>
          <a:p>
            <a:pPr marL="68580" indent="-68580" defTabSz="685800">
              <a:spcBef>
                <a:spcPts val="0"/>
              </a:spcBef>
              <a:spcAft>
                <a:spcPts val="0"/>
              </a:spcAft>
              <a:buClr>
                <a:srgbClr val="5B9BD5"/>
              </a:buClr>
            </a:pPr>
            <a:r>
              <a:rPr lang="en-US" sz="1350" dirty="0">
                <a:solidFill>
                  <a:prstClr val="white"/>
                </a:solidFill>
                <a:latin typeface="Arial" panose="020B0604020202020204" pitchFamily="34" charset="0"/>
                <a:cs typeface="Arial" panose="020B0604020202020204" pitchFamily="34" charset="0"/>
              </a:rPr>
              <a:t>Site PI, AHEAD-CHC </a:t>
            </a:r>
          </a:p>
          <a:p>
            <a:pPr marL="68580" indent="-68580" defTabSz="685800">
              <a:spcBef>
                <a:spcPts val="0"/>
              </a:spcBef>
              <a:spcAft>
                <a:spcPts val="0"/>
              </a:spcAft>
              <a:buClr>
                <a:srgbClr val="5B9BD5"/>
              </a:buClr>
            </a:pPr>
            <a:endParaRPr lang="en-US" sz="1500" dirty="0">
              <a:solidFill>
                <a:prstClr val="black">
                  <a:lumMod val="75000"/>
                  <a:lumOff val="25000"/>
                </a:prstClr>
              </a:solidFill>
              <a:latin typeface="Calibri" panose="020F0502020204030204"/>
            </a:endParaRPr>
          </a:p>
          <a:p>
            <a:pPr marL="68580" indent="-68580" defTabSz="685800">
              <a:spcBef>
                <a:spcPts val="900"/>
              </a:spcBef>
              <a:spcAft>
                <a:spcPts val="150"/>
              </a:spcAft>
              <a:buClr>
                <a:srgbClr val="5B9BD5"/>
              </a:buClr>
            </a:pPr>
            <a:endParaRPr lang="en-US" sz="1500" dirty="0">
              <a:solidFill>
                <a:prstClr val="black">
                  <a:lumMod val="75000"/>
                  <a:lumOff val="25000"/>
                </a:prstClr>
              </a:solidFill>
              <a:latin typeface="Calibri" panose="020F0502020204030204"/>
            </a:endParaRPr>
          </a:p>
        </p:txBody>
      </p:sp>
      <p:sp>
        <p:nvSpPr>
          <p:cNvPr id="5" name="Content Placeholder 2">
            <a:extLst>
              <a:ext uri="{FF2B5EF4-FFF2-40B4-BE49-F238E27FC236}">
                <a16:creationId xmlns:a16="http://schemas.microsoft.com/office/drawing/2014/main" id="{9A24B00F-FF42-40C7-E81F-6C65DA3BC043}"/>
              </a:ext>
            </a:extLst>
          </p:cNvPr>
          <p:cNvSpPr txBox="1">
            <a:spLocks/>
          </p:cNvSpPr>
          <p:nvPr/>
        </p:nvSpPr>
        <p:spPr>
          <a:xfrm>
            <a:off x="1592165" y="3210665"/>
            <a:ext cx="3749040" cy="1199312"/>
          </a:xfrm>
          <a:prstGeom prst="rect">
            <a:avLst/>
          </a:prstGeom>
        </p:spPr>
        <p:txBody>
          <a:bodyPr vert="horz" lIns="0" tIns="34290" rIns="0" bIns="3429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68580" indent="-68580" defTabSz="685800">
              <a:spcBef>
                <a:spcPts val="0"/>
              </a:spcBef>
              <a:spcAft>
                <a:spcPts val="0"/>
              </a:spcAft>
              <a:buClr>
                <a:srgbClr val="5B9BD5"/>
              </a:buClr>
            </a:pPr>
            <a:r>
              <a:rPr lang="en-US" sz="1350" dirty="0">
                <a:solidFill>
                  <a:prstClr val="white"/>
                </a:solidFill>
                <a:latin typeface="Arial" panose="020B0604020202020204" pitchFamily="34" charset="0"/>
                <a:cs typeface="Arial" panose="020B0604020202020204" pitchFamily="34" charset="0"/>
              </a:rPr>
              <a:t>Matthew O’Brien, MD, MSc</a:t>
            </a:r>
          </a:p>
          <a:p>
            <a:pPr marL="68580" indent="-68580" defTabSz="685800">
              <a:spcBef>
                <a:spcPts val="0"/>
              </a:spcBef>
              <a:spcAft>
                <a:spcPts val="0"/>
              </a:spcAft>
              <a:buClr>
                <a:srgbClr val="5B9BD5"/>
              </a:buClr>
            </a:pPr>
            <a:r>
              <a:rPr lang="en-US" sz="1350" dirty="0">
                <a:solidFill>
                  <a:prstClr val="white"/>
                </a:solidFill>
                <a:latin typeface="Arial" panose="020B0604020202020204" pitchFamily="34" charset="0"/>
                <a:cs typeface="Arial" panose="020B0604020202020204" pitchFamily="34" charset="0"/>
              </a:rPr>
              <a:t>Associate Professor of Medicine</a:t>
            </a:r>
          </a:p>
          <a:p>
            <a:pPr marL="68580" indent="-68580" defTabSz="685800">
              <a:spcBef>
                <a:spcPts val="0"/>
              </a:spcBef>
              <a:spcAft>
                <a:spcPts val="0"/>
              </a:spcAft>
              <a:buClr>
                <a:srgbClr val="5B9BD5"/>
              </a:buClr>
            </a:pPr>
            <a:r>
              <a:rPr lang="en-US" sz="1350" dirty="0">
                <a:solidFill>
                  <a:prstClr val="white"/>
                </a:solidFill>
                <a:latin typeface="Arial" panose="020B0604020202020204" pitchFamily="34" charset="0"/>
                <a:cs typeface="Arial" panose="020B0604020202020204" pitchFamily="34" charset="0"/>
              </a:rPr>
              <a:t>Northwestern University </a:t>
            </a:r>
          </a:p>
          <a:p>
            <a:pPr marL="68580" indent="-68580" defTabSz="685800">
              <a:spcBef>
                <a:spcPts val="0"/>
              </a:spcBef>
              <a:spcAft>
                <a:spcPts val="0"/>
              </a:spcAft>
              <a:buClr>
                <a:srgbClr val="5B9BD5"/>
              </a:buClr>
            </a:pPr>
            <a:r>
              <a:rPr lang="en-US" sz="1350" dirty="0">
                <a:solidFill>
                  <a:prstClr val="white"/>
                </a:solidFill>
                <a:latin typeface="Arial" panose="020B0604020202020204" pitchFamily="34" charset="0"/>
                <a:cs typeface="Arial" panose="020B0604020202020204" pitchFamily="34" charset="0"/>
              </a:rPr>
              <a:t>Co-Director, AHEAD-CHC </a:t>
            </a:r>
          </a:p>
          <a:p>
            <a:pPr marL="68580" indent="-68580" defTabSz="685800">
              <a:spcBef>
                <a:spcPts val="0"/>
              </a:spcBef>
              <a:spcAft>
                <a:spcPts val="0"/>
              </a:spcAft>
              <a:buClr>
                <a:srgbClr val="5B9BD5"/>
              </a:buClr>
            </a:pPr>
            <a:endParaRPr lang="en-US" sz="1500" dirty="0">
              <a:solidFill>
                <a:prstClr val="black">
                  <a:lumMod val="75000"/>
                  <a:lumOff val="25000"/>
                </a:prstClr>
              </a:solidFill>
              <a:latin typeface="Calibri" panose="020F0502020204030204"/>
            </a:endParaRPr>
          </a:p>
          <a:p>
            <a:pPr marL="68580" indent="-68580" defTabSz="685800">
              <a:spcBef>
                <a:spcPts val="900"/>
              </a:spcBef>
              <a:spcAft>
                <a:spcPts val="150"/>
              </a:spcAft>
              <a:buClr>
                <a:srgbClr val="5B9BD5"/>
              </a:buClr>
            </a:pPr>
            <a:endParaRPr lang="en-US" sz="1500" dirty="0">
              <a:solidFill>
                <a:prstClr val="black">
                  <a:lumMod val="75000"/>
                  <a:lumOff val="25000"/>
                </a:prstClr>
              </a:solidFill>
              <a:latin typeface="Calibri" panose="020F0502020204030204"/>
            </a:endParaRPr>
          </a:p>
        </p:txBody>
      </p:sp>
    </p:spTree>
    <p:extLst>
      <p:ext uri="{BB962C8B-B14F-4D97-AF65-F5344CB8AC3E}">
        <p14:creationId xmlns:p14="http://schemas.microsoft.com/office/powerpoint/2010/main" val="253125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81265" y="1893083"/>
            <a:ext cx="8019639" cy="3071833"/>
          </a:xfrm>
        </p:spPr>
        <p:txBody>
          <a:bodyPr>
            <a:noAutofit/>
          </a:bodyPr>
          <a:lstStyle/>
          <a:p>
            <a:pPr marL="497681" lvl="1" indent="-342900">
              <a:spcAft>
                <a:spcPts val="2700"/>
              </a:spcAft>
            </a:pPr>
            <a:r>
              <a:rPr lang="en-US" sz="2400" dirty="0"/>
              <a:t>Diabetes screening study analyzing secondary data from community health centers (CHCs)</a:t>
            </a:r>
          </a:p>
          <a:p>
            <a:pPr marL="497681" lvl="1" indent="-342900">
              <a:spcAft>
                <a:spcPts val="2700"/>
              </a:spcAft>
            </a:pPr>
            <a:r>
              <a:rPr lang="en-US" sz="2400" dirty="0"/>
              <a:t>Translation of evidence into new diabetes screening policy</a:t>
            </a:r>
          </a:p>
          <a:p>
            <a:pPr marL="497681" lvl="1" indent="-342900">
              <a:spcAft>
                <a:spcPts val="2700"/>
              </a:spcAft>
            </a:pPr>
            <a:r>
              <a:rPr lang="en-US" sz="2400" dirty="0"/>
              <a:t>Diabetes risk modeling study using the same CHC data</a:t>
            </a:r>
          </a:p>
          <a:p>
            <a:pPr marL="497681" lvl="1" indent="-342900">
              <a:spcAft>
                <a:spcPts val="2700"/>
              </a:spcAft>
            </a:pPr>
            <a:r>
              <a:rPr lang="en-US" sz="2400" dirty="0"/>
              <a:t>Future directions in research, policy, practice</a:t>
            </a:r>
          </a:p>
          <a:p>
            <a:pPr marL="497681" lvl="1" indent="-342900">
              <a:spcAft>
                <a:spcPts val="2700"/>
              </a:spcAft>
            </a:pPr>
            <a:endParaRPr lang="en-US" sz="2400" dirty="0"/>
          </a:p>
          <a:p>
            <a:pPr marL="497681" lvl="1" indent="-342900"/>
            <a:endParaRPr lang="en-US" sz="2400" dirty="0"/>
          </a:p>
        </p:txBody>
      </p:sp>
      <p:sp>
        <p:nvSpPr>
          <p:cNvPr id="9" name="Title 1">
            <a:extLst>
              <a:ext uri="{FF2B5EF4-FFF2-40B4-BE49-F238E27FC236}">
                <a16:creationId xmlns:a16="http://schemas.microsoft.com/office/drawing/2014/main" id="{79551453-BA47-33D2-58DD-D277016A297F}"/>
              </a:ext>
            </a:extLst>
          </p:cNvPr>
          <p:cNvSpPr txBox="1">
            <a:spLocks/>
          </p:cNvSpPr>
          <p:nvPr/>
        </p:nvSpPr>
        <p:spPr>
          <a:xfrm>
            <a:off x="578502" y="851476"/>
            <a:ext cx="2697833" cy="559847"/>
          </a:xfrm>
          <a:prstGeom prst="rect">
            <a:avLst/>
          </a:prstGeom>
        </p:spPr>
        <p:txBody>
          <a:bodyPr vert="horz" lIns="68580" tIns="34290" rIns="68580" bIns="3429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defTabSz="685800"/>
            <a:r>
              <a:rPr lang="en-US" sz="2700" b="1" spc="-38" dirty="0">
                <a:solidFill>
                  <a:srgbClr val="0070C0"/>
                </a:solidFill>
                <a:latin typeface="Arial" panose="020B0604020202020204" pitchFamily="34" charset="0"/>
                <a:cs typeface="Arial" panose="020B0604020202020204" pitchFamily="34" charset="0"/>
              </a:rPr>
              <a:t>Overview</a:t>
            </a:r>
          </a:p>
        </p:txBody>
      </p:sp>
    </p:spTree>
    <p:extLst>
      <p:ext uri="{BB962C8B-B14F-4D97-AF65-F5344CB8AC3E}">
        <p14:creationId xmlns:p14="http://schemas.microsoft.com/office/powerpoint/2010/main" val="123154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894" y="717193"/>
            <a:ext cx="7910461" cy="559847"/>
          </a:xfrm>
        </p:spPr>
        <p:txBody>
          <a:bodyPr>
            <a:normAutofit fontScale="90000"/>
          </a:bodyPr>
          <a:lstStyle/>
          <a:p>
            <a:r>
              <a:rPr lang="en-US" sz="2800" b="1" dirty="0"/>
              <a:t>USPSTF Diabetes Screening Recommendation</a:t>
            </a:r>
          </a:p>
        </p:txBody>
      </p:sp>
      <p:sp>
        <p:nvSpPr>
          <p:cNvPr id="4" name="Content Placeholder 2"/>
          <p:cNvSpPr>
            <a:spLocks noGrp="1"/>
          </p:cNvSpPr>
          <p:nvPr>
            <p:ph idx="1"/>
          </p:nvPr>
        </p:nvSpPr>
        <p:spPr>
          <a:xfrm>
            <a:off x="800100" y="1725501"/>
            <a:ext cx="7543800" cy="3486896"/>
          </a:xfrm>
        </p:spPr>
        <p:txBody>
          <a:bodyPr>
            <a:normAutofit fontScale="92500" lnSpcReduction="10000"/>
          </a:bodyPr>
          <a:lstStyle/>
          <a:p>
            <a:pPr marL="154781" lvl="1" indent="0">
              <a:buNone/>
            </a:pPr>
            <a:r>
              <a:rPr lang="en-US" sz="2600" u="sng" dirty="0"/>
              <a:t>Released December 2015: </a:t>
            </a:r>
            <a:r>
              <a:rPr lang="en-US" sz="2600" dirty="0"/>
              <a:t> “The USPSTF recommends screening for abnormal blood glucose as part of cardiovascular risk assessment in adults aged 40 to 70 years who are overweight or obese.”</a:t>
            </a:r>
            <a:endParaRPr lang="en-US" sz="2600" baseline="30000" dirty="0"/>
          </a:p>
          <a:p>
            <a:pPr marL="154781" lvl="1" indent="0">
              <a:spcBef>
                <a:spcPts val="2700"/>
              </a:spcBef>
              <a:buNone/>
            </a:pPr>
            <a:r>
              <a:rPr lang="en-US" sz="2200" b="1" dirty="0">
                <a:solidFill>
                  <a:schemeClr val="tx1"/>
                </a:solidFill>
              </a:rPr>
              <a:t>What are the implications for racial and ethnic minority groups, who:</a:t>
            </a:r>
          </a:p>
          <a:p>
            <a:pPr lvl="1"/>
            <a:r>
              <a:rPr lang="en-US" sz="2200" dirty="0"/>
              <a:t>Develop diabetes at younger ages than White adults</a:t>
            </a:r>
            <a:r>
              <a:rPr lang="en-US" sz="2200" baseline="30000" dirty="0"/>
              <a:t>1</a:t>
            </a:r>
          </a:p>
          <a:p>
            <a:pPr lvl="1"/>
            <a:r>
              <a:rPr lang="en-US" sz="2200" dirty="0"/>
              <a:t>Experience higher diabetes risk than White adults at normal weight</a:t>
            </a:r>
            <a:r>
              <a:rPr lang="en-US" sz="2200" baseline="30000" dirty="0"/>
              <a:t>2,3</a:t>
            </a:r>
          </a:p>
        </p:txBody>
      </p:sp>
      <p:sp>
        <p:nvSpPr>
          <p:cNvPr id="5" name="TextBox 4"/>
          <p:cNvSpPr txBox="1"/>
          <p:nvPr/>
        </p:nvSpPr>
        <p:spPr>
          <a:xfrm>
            <a:off x="2083612" y="5660859"/>
            <a:ext cx="4057650" cy="400050"/>
          </a:xfrm>
          <a:prstGeom prst="rect">
            <a:avLst/>
          </a:prstGeom>
          <a:noFill/>
        </p:spPr>
        <p:txBody>
          <a:bodyPr wrap="square" lIns="0" tIns="0" rIns="0" bIns="0" rtlCol="0">
            <a:noAutofit/>
          </a:bodyPr>
          <a:lstStyle/>
          <a:p>
            <a:pPr marL="342900" indent="-342900" defTabSz="685800">
              <a:lnSpc>
                <a:spcPct val="90000"/>
              </a:lnSpc>
              <a:spcBef>
                <a:spcPts val="450"/>
              </a:spcBef>
              <a:buFontTx/>
              <a:buAutoNum type="arabicPlain"/>
            </a:pPr>
            <a:r>
              <a:rPr lang="en-US" sz="1388" spc="-38" dirty="0">
                <a:solidFill>
                  <a:prstClr val="black"/>
                </a:solidFill>
                <a:latin typeface="Calibri" panose="020F0502020204030204"/>
              </a:rPr>
              <a:t>Wang, et al. </a:t>
            </a:r>
            <a:r>
              <a:rPr lang="en-US" sz="1388" i="1" spc="-38" dirty="0">
                <a:solidFill>
                  <a:prstClr val="black"/>
                </a:solidFill>
                <a:latin typeface="Calibri" panose="020F0502020204030204"/>
              </a:rPr>
              <a:t>JAMA Intern Med</a:t>
            </a:r>
            <a:r>
              <a:rPr lang="en-US" sz="1388" spc="-38" dirty="0">
                <a:solidFill>
                  <a:prstClr val="black"/>
                </a:solidFill>
                <a:latin typeface="Calibri" panose="020F0502020204030204"/>
              </a:rPr>
              <a:t> 2021;181:1537-9</a:t>
            </a:r>
          </a:p>
          <a:p>
            <a:pPr marL="342900" indent="-342900" defTabSz="685800">
              <a:lnSpc>
                <a:spcPct val="90000"/>
              </a:lnSpc>
              <a:buFontTx/>
              <a:buAutoNum type="arabicPlain"/>
            </a:pPr>
            <a:r>
              <a:rPr lang="en-US" sz="1388" spc="-38" dirty="0">
                <a:solidFill>
                  <a:prstClr val="black"/>
                </a:solidFill>
                <a:latin typeface="Calibri" panose="020F0502020204030204"/>
              </a:rPr>
              <a:t>Hsu, et al. </a:t>
            </a:r>
            <a:r>
              <a:rPr lang="en-US" sz="1388" i="1" spc="-38" dirty="0">
                <a:solidFill>
                  <a:prstClr val="black"/>
                </a:solidFill>
                <a:latin typeface="Calibri" panose="020F0502020204030204"/>
              </a:rPr>
              <a:t>Diabetes Care </a:t>
            </a:r>
            <a:r>
              <a:rPr lang="en-US" sz="1388" spc="-38" dirty="0">
                <a:solidFill>
                  <a:prstClr val="black"/>
                </a:solidFill>
                <a:latin typeface="Calibri" panose="020F0502020204030204"/>
              </a:rPr>
              <a:t>2015;38(1):150-8</a:t>
            </a:r>
          </a:p>
          <a:p>
            <a:pPr marL="342900" indent="-342900" defTabSz="685800">
              <a:lnSpc>
                <a:spcPct val="90000"/>
              </a:lnSpc>
              <a:buFontTx/>
              <a:buAutoNum type="arabicPlain"/>
            </a:pPr>
            <a:r>
              <a:rPr lang="en-US" sz="1388" spc="-38" dirty="0">
                <a:solidFill>
                  <a:prstClr val="black"/>
                </a:solidFill>
                <a:latin typeface="Calibri" panose="020F0502020204030204"/>
              </a:rPr>
              <a:t>Gujral, et al. </a:t>
            </a:r>
            <a:r>
              <a:rPr lang="en-US" sz="1388" i="1" spc="-38" dirty="0">
                <a:solidFill>
                  <a:prstClr val="black"/>
                </a:solidFill>
                <a:latin typeface="Calibri" panose="020F0502020204030204"/>
              </a:rPr>
              <a:t>Ann Intern Med</a:t>
            </a:r>
            <a:r>
              <a:rPr lang="en-US" sz="1388" spc="-38" dirty="0">
                <a:solidFill>
                  <a:prstClr val="black"/>
                </a:solidFill>
                <a:latin typeface="Calibri" panose="020F0502020204030204"/>
              </a:rPr>
              <a:t> 2017;166:628-36</a:t>
            </a:r>
          </a:p>
          <a:p>
            <a:pPr marL="342900" indent="-342900" defTabSz="685800">
              <a:lnSpc>
                <a:spcPct val="90000"/>
              </a:lnSpc>
              <a:buFontTx/>
              <a:buAutoNum type="arabicPlain"/>
            </a:pPr>
            <a:endParaRPr lang="en-US" sz="1388" spc="-38" dirty="0">
              <a:solidFill>
                <a:prstClr val="black"/>
              </a:solidFill>
              <a:latin typeface="Calibri" panose="020F0502020204030204"/>
            </a:endParaRPr>
          </a:p>
        </p:txBody>
      </p:sp>
    </p:spTree>
    <p:extLst>
      <p:ext uri="{BB962C8B-B14F-4D97-AF65-F5344CB8AC3E}">
        <p14:creationId xmlns:p14="http://schemas.microsoft.com/office/powerpoint/2010/main" val="28144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131" y="1253914"/>
            <a:ext cx="8065369" cy="905372"/>
          </a:xfrm>
        </p:spPr>
        <p:txBody>
          <a:bodyPr>
            <a:normAutofit/>
          </a:bodyPr>
          <a:lstStyle/>
          <a:p>
            <a:r>
              <a:rPr lang="en-US" sz="2700" b="1" dirty="0"/>
              <a:t>Performance of 2015 USPSTF Diabetes Screening Criteria in Community Health Centers</a:t>
            </a:r>
          </a:p>
        </p:txBody>
      </p:sp>
      <p:sp>
        <p:nvSpPr>
          <p:cNvPr id="4" name="Content Placeholder 2"/>
          <p:cNvSpPr>
            <a:spLocks noGrp="1"/>
          </p:cNvSpPr>
          <p:nvPr>
            <p:ph idx="1"/>
          </p:nvPr>
        </p:nvSpPr>
        <p:spPr>
          <a:xfrm>
            <a:off x="507131" y="2823671"/>
            <a:ext cx="7828521" cy="2276978"/>
          </a:xfrm>
        </p:spPr>
        <p:txBody>
          <a:bodyPr>
            <a:normAutofit/>
          </a:bodyPr>
          <a:lstStyle/>
          <a:p>
            <a:pPr marL="0" indent="0">
              <a:buNone/>
            </a:pPr>
            <a:r>
              <a:rPr lang="en-US" sz="2400" b="1" u="sng" dirty="0"/>
              <a:t>Aim/objective:</a:t>
            </a:r>
            <a:r>
              <a:rPr lang="en-US" sz="2400" dirty="0"/>
              <a:t> among adult community health center patients without prediabetes or diabetes at baseline:</a:t>
            </a:r>
            <a:endParaRPr lang="en-US" sz="2400" u="sng" dirty="0"/>
          </a:p>
          <a:p>
            <a:pPr lvl="1">
              <a:spcBef>
                <a:spcPts val="1800"/>
              </a:spcBef>
            </a:pPr>
            <a:r>
              <a:rPr lang="en-US" sz="2400" dirty="0"/>
              <a:t>Estimate the clinical performance of the USPSTF screening criteria to detect incident prediabetes and diabetes cases during 3-years of follow-up</a:t>
            </a:r>
          </a:p>
        </p:txBody>
      </p:sp>
    </p:spTree>
    <p:extLst>
      <p:ext uri="{BB962C8B-B14F-4D97-AF65-F5344CB8AC3E}">
        <p14:creationId xmlns:p14="http://schemas.microsoft.com/office/powerpoint/2010/main" val="266073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7BBA5-254F-2B48-94A5-4B388C7C480D}"/>
              </a:ext>
            </a:extLst>
          </p:cNvPr>
          <p:cNvSpPr>
            <a:spLocks noGrp="1"/>
          </p:cNvSpPr>
          <p:nvPr>
            <p:ph type="title"/>
          </p:nvPr>
        </p:nvSpPr>
        <p:spPr>
          <a:xfrm>
            <a:off x="381000" y="2362200"/>
            <a:ext cx="8229600" cy="1143000"/>
          </a:xfrm>
        </p:spPr>
        <p:txBody>
          <a:bodyPr/>
          <a:lstStyle/>
          <a:p>
            <a:r>
              <a:rPr lang="en-US" dirty="0"/>
              <a:t>Community Health Center Partners in AHEAD</a:t>
            </a:r>
          </a:p>
        </p:txBody>
      </p:sp>
    </p:spTree>
    <p:extLst>
      <p:ext uri="{BB962C8B-B14F-4D97-AF65-F5344CB8AC3E}">
        <p14:creationId xmlns:p14="http://schemas.microsoft.com/office/powerpoint/2010/main" val="1992360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805" y="1132555"/>
            <a:ext cx="7543800" cy="661355"/>
          </a:xfrm>
        </p:spPr>
        <p:txBody>
          <a:bodyPr/>
          <a:lstStyle/>
          <a:p>
            <a:r>
              <a:rPr lang="en-US" sz="3000" b="1" dirty="0"/>
              <a:t>Methods</a:t>
            </a:r>
            <a:endParaRPr lang="en-US" b="1" dirty="0"/>
          </a:p>
        </p:txBody>
      </p:sp>
      <p:sp>
        <p:nvSpPr>
          <p:cNvPr id="4" name="Content Placeholder 2"/>
          <p:cNvSpPr>
            <a:spLocks noGrp="1"/>
          </p:cNvSpPr>
          <p:nvPr>
            <p:ph idx="1"/>
          </p:nvPr>
        </p:nvSpPr>
        <p:spPr>
          <a:xfrm>
            <a:off x="725805" y="2111542"/>
            <a:ext cx="8210805" cy="3489748"/>
          </a:xfrm>
        </p:spPr>
        <p:txBody>
          <a:bodyPr>
            <a:normAutofit fontScale="92500" lnSpcReduction="10000"/>
          </a:bodyPr>
          <a:lstStyle/>
          <a:p>
            <a:r>
              <a:rPr lang="en-US" sz="2400" b="1" u="sng" dirty="0"/>
              <a:t>Study design:</a:t>
            </a:r>
            <a:r>
              <a:rPr lang="en-US" sz="2400" b="1" dirty="0"/>
              <a:t>  </a:t>
            </a:r>
            <a:r>
              <a:rPr lang="en-US" sz="2400" dirty="0"/>
              <a:t>Retrospective cohort study of clinical data (2008-2013) with an index patient visit in 2008-2010 and up to 3 years of follow-up</a:t>
            </a:r>
          </a:p>
          <a:p>
            <a:pPr>
              <a:spcBef>
                <a:spcPts val="1800"/>
              </a:spcBef>
            </a:pPr>
            <a:r>
              <a:rPr lang="en-US" sz="2400" b="1" u="sng" dirty="0"/>
              <a:t>Data source:</a:t>
            </a:r>
            <a:r>
              <a:rPr lang="en-US" sz="2400" b="1" dirty="0"/>
              <a:t>   </a:t>
            </a:r>
            <a:r>
              <a:rPr lang="en-US" sz="2400" dirty="0"/>
              <a:t>Electronic health records</a:t>
            </a:r>
            <a:endParaRPr lang="en-US" sz="2400" b="1" u="sng" dirty="0"/>
          </a:p>
          <a:p>
            <a:pPr>
              <a:spcBef>
                <a:spcPts val="1800"/>
              </a:spcBef>
            </a:pPr>
            <a:r>
              <a:rPr lang="en-US" sz="2400" b="1" u="sng" dirty="0"/>
              <a:t>Setting:</a:t>
            </a:r>
            <a:r>
              <a:rPr lang="en-US" sz="2400" dirty="0"/>
              <a:t>   6 large safety-net community health centers in the Midwest and Southwest</a:t>
            </a:r>
          </a:p>
          <a:p>
            <a:pPr>
              <a:spcBef>
                <a:spcPts val="1800"/>
              </a:spcBef>
            </a:pPr>
            <a:r>
              <a:rPr lang="en-US" sz="2400" b="1" u="sng" dirty="0"/>
              <a:t>Participants:</a:t>
            </a:r>
            <a:r>
              <a:rPr lang="en-US" sz="2400" dirty="0"/>
              <a:t> 50,515 adult patients without prediabetes or diabetes at baseline, followed for up to 3 years</a:t>
            </a:r>
          </a:p>
          <a:p>
            <a:pPr marL="0" indent="0">
              <a:spcBef>
                <a:spcPts val="900"/>
              </a:spcBef>
              <a:buNone/>
            </a:pPr>
            <a:endParaRPr lang="en-US" sz="2100" dirty="0"/>
          </a:p>
          <a:p>
            <a:pPr>
              <a:spcBef>
                <a:spcPts val="900"/>
              </a:spcBef>
            </a:pPr>
            <a:endParaRPr lang="en-US" sz="2100" dirty="0"/>
          </a:p>
        </p:txBody>
      </p:sp>
    </p:spTree>
    <p:extLst>
      <p:ext uri="{BB962C8B-B14F-4D97-AF65-F5344CB8AC3E}">
        <p14:creationId xmlns:p14="http://schemas.microsoft.com/office/powerpoint/2010/main" val="254919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4874" y="6474559"/>
            <a:ext cx="3302097" cy="514350"/>
          </a:xfrm>
          <a:prstGeom prst="rect">
            <a:avLst/>
          </a:prstGeom>
          <a:noFill/>
        </p:spPr>
        <p:txBody>
          <a:bodyPr wrap="square" lIns="0" tIns="0" rIns="0" bIns="0" rtlCol="0">
            <a:noAutofit/>
          </a:bodyPr>
          <a:lstStyle/>
          <a:p>
            <a:pPr defTabSz="685800">
              <a:lnSpc>
                <a:spcPct val="90000"/>
              </a:lnSpc>
              <a:spcBef>
                <a:spcPts val="450"/>
              </a:spcBef>
            </a:pPr>
            <a:r>
              <a:rPr lang="en-US" sz="1350" spc="-38" dirty="0">
                <a:solidFill>
                  <a:prstClr val="black"/>
                </a:solidFill>
                <a:latin typeface="Calibri" panose="020F0502020204030204"/>
              </a:rPr>
              <a:t>O’Brien, et al. </a:t>
            </a:r>
            <a:r>
              <a:rPr lang="en-US" sz="1350" i="1" spc="-38" dirty="0">
                <a:solidFill>
                  <a:prstClr val="black"/>
                </a:solidFill>
                <a:latin typeface="Calibri" panose="020F0502020204030204"/>
              </a:rPr>
              <a:t>PLOS Medicine </a:t>
            </a:r>
            <a:r>
              <a:rPr lang="en-US" sz="1350" spc="-38" dirty="0">
                <a:solidFill>
                  <a:prstClr val="black"/>
                </a:solidFill>
                <a:latin typeface="Calibri" panose="020F0502020204030204"/>
              </a:rPr>
              <a:t>2016;13:e1002074</a:t>
            </a:r>
          </a:p>
        </p:txBody>
      </p:sp>
      <p:pic>
        <p:nvPicPr>
          <p:cNvPr id="5" name="Picture 4"/>
          <p:cNvPicPr>
            <a:picLocks noChangeAspect="1"/>
          </p:cNvPicPr>
          <p:nvPr/>
        </p:nvPicPr>
        <p:blipFill>
          <a:blip r:embed="rId2"/>
          <a:stretch>
            <a:fillRect/>
          </a:stretch>
        </p:blipFill>
        <p:spPr>
          <a:xfrm>
            <a:off x="1352452" y="850914"/>
            <a:ext cx="6103423" cy="4784782"/>
          </a:xfrm>
          <a:prstGeom prst="rect">
            <a:avLst/>
          </a:prstGeom>
        </p:spPr>
      </p:pic>
    </p:spTree>
    <p:extLst>
      <p:ext uri="{BB962C8B-B14F-4D97-AF65-F5344CB8AC3E}">
        <p14:creationId xmlns:p14="http://schemas.microsoft.com/office/powerpoint/2010/main" val="874240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26" y="447796"/>
            <a:ext cx="8193348" cy="818908"/>
          </a:xfrm>
        </p:spPr>
        <p:txBody>
          <a:bodyPr>
            <a:normAutofit fontScale="90000"/>
          </a:bodyPr>
          <a:lstStyle/>
          <a:p>
            <a:r>
              <a:rPr lang="en-US" sz="3000" b="1" dirty="0"/>
              <a:t>Translation of findings to policy (2018-&gt;2021)</a:t>
            </a:r>
          </a:p>
        </p:txBody>
      </p:sp>
      <p:sp>
        <p:nvSpPr>
          <p:cNvPr id="3" name="Content Placeholder 2"/>
          <p:cNvSpPr>
            <a:spLocks noGrp="1"/>
          </p:cNvSpPr>
          <p:nvPr>
            <p:ph idx="1"/>
          </p:nvPr>
        </p:nvSpPr>
        <p:spPr>
          <a:xfrm>
            <a:off x="822960" y="1905159"/>
            <a:ext cx="7543800" cy="2743295"/>
          </a:xfrm>
        </p:spPr>
        <p:txBody>
          <a:bodyPr>
            <a:noAutofit/>
          </a:bodyPr>
          <a:lstStyle/>
          <a:p>
            <a:pPr>
              <a:spcBef>
                <a:spcPts val="1800"/>
              </a:spcBef>
              <a:spcAft>
                <a:spcPts val="450"/>
              </a:spcAft>
              <a:buFont typeface="Arial" panose="020B0604020202020204" pitchFamily="34" charset="0"/>
              <a:buChar char="•"/>
            </a:pPr>
            <a:r>
              <a:rPr lang="en-US" sz="2400" dirty="0"/>
              <a:t>Outreach from Diabetes Advocacy Alliance</a:t>
            </a:r>
          </a:p>
          <a:p>
            <a:pPr>
              <a:spcBef>
                <a:spcPts val="1800"/>
              </a:spcBef>
              <a:spcAft>
                <a:spcPts val="450"/>
              </a:spcAft>
              <a:buFont typeface="Arial" panose="020B0604020202020204" pitchFamily="34" charset="0"/>
              <a:buChar char="•"/>
            </a:pPr>
            <a:r>
              <a:rPr lang="en-US" sz="2400" dirty="0"/>
              <a:t>Letter from Diabetes Advocacy Alliance to HHS Secretary Burwell</a:t>
            </a:r>
          </a:p>
          <a:p>
            <a:pPr>
              <a:spcBef>
                <a:spcPts val="1800"/>
              </a:spcBef>
              <a:spcAft>
                <a:spcPts val="450"/>
              </a:spcAft>
              <a:buFont typeface="Arial" panose="020B0604020202020204" pitchFamily="34" charset="0"/>
              <a:buChar char="•"/>
            </a:pPr>
            <a:r>
              <a:rPr lang="en-US" sz="2400" dirty="0"/>
              <a:t>Invited presentation at Congressional Black Caucus</a:t>
            </a:r>
          </a:p>
          <a:p>
            <a:pPr>
              <a:spcBef>
                <a:spcPts val="1800"/>
              </a:spcBef>
              <a:spcAft>
                <a:spcPts val="450"/>
              </a:spcAft>
              <a:buFont typeface="Arial" panose="020B0604020202020204" pitchFamily="34" charset="0"/>
              <a:buChar char="•"/>
            </a:pPr>
            <a:r>
              <a:rPr lang="en-US" sz="2400" dirty="0"/>
              <a:t>USPSTF announced re-review of diabetes screening criteria with focus on health equity</a:t>
            </a:r>
          </a:p>
          <a:p>
            <a:pPr>
              <a:spcBef>
                <a:spcPts val="1800"/>
              </a:spcBef>
              <a:spcAft>
                <a:spcPts val="450"/>
              </a:spcAft>
              <a:buFont typeface="Arial" panose="020B0604020202020204" pitchFamily="34" charset="0"/>
              <a:buChar char="•"/>
            </a:pPr>
            <a:r>
              <a:rPr lang="en-US" sz="2400" dirty="0"/>
              <a:t>USPSTF literature review and public comment on draft criteria</a:t>
            </a:r>
          </a:p>
        </p:txBody>
      </p:sp>
    </p:spTree>
    <p:extLst>
      <p:ext uri="{BB962C8B-B14F-4D97-AF65-F5344CB8AC3E}">
        <p14:creationId xmlns:p14="http://schemas.microsoft.com/office/powerpoint/2010/main" val="76275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587" y="912584"/>
            <a:ext cx="8193348" cy="645224"/>
          </a:xfrm>
        </p:spPr>
        <p:txBody>
          <a:bodyPr>
            <a:normAutofit fontScale="90000"/>
          </a:bodyPr>
          <a:lstStyle/>
          <a:p>
            <a:r>
              <a:rPr lang="en-US" sz="3000" b="1" dirty="0"/>
              <a:t>New diabetes screening recommendation: </a:t>
            </a:r>
            <a:br>
              <a:rPr lang="en-US" sz="3000" b="1" dirty="0"/>
            </a:br>
            <a:r>
              <a:rPr lang="en-US" sz="3000" b="1" dirty="0"/>
              <a:t>August 31, 2021</a:t>
            </a:r>
          </a:p>
        </p:txBody>
      </p:sp>
      <p:pic>
        <p:nvPicPr>
          <p:cNvPr id="4" name="Content Placeholder 3"/>
          <p:cNvPicPr>
            <a:picLocks noGrp="1" noChangeAspect="1"/>
          </p:cNvPicPr>
          <p:nvPr>
            <p:ph idx="1"/>
          </p:nvPr>
        </p:nvPicPr>
        <p:blipFill>
          <a:blip r:embed="rId2"/>
          <a:stretch>
            <a:fillRect/>
          </a:stretch>
        </p:blipFill>
        <p:spPr>
          <a:xfrm>
            <a:off x="1757458" y="1800512"/>
            <a:ext cx="6050112" cy="1169572"/>
          </a:xfrm>
          <a:prstGeom prst="rect">
            <a:avLst/>
          </a:prstGeom>
        </p:spPr>
      </p:pic>
      <p:sp>
        <p:nvSpPr>
          <p:cNvPr id="5" name="TextBox 4"/>
          <p:cNvSpPr txBox="1"/>
          <p:nvPr/>
        </p:nvSpPr>
        <p:spPr>
          <a:xfrm>
            <a:off x="581587" y="3557426"/>
            <a:ext cx="8294352" cy="2195473"/>
          </a:xfrm>
          <a:prstGeom prst="rect">
            <a:avLst/>
          </a:prstGeom>
          <a:noFill/>
        </p:spPr>
        <p:txBody>
          <a:bodyPr wrap="square" rtlCol="0">
            <a:spAutoFit/>
          </a:bodyPr>
          <a:lstStyle/>
          <a:p>
            <a:pPr defTabSz="685800">
              <a:spcAft>
                <a:spcPts val="450"/>
              </a:spcAft>
            </a:pPr>
            <a:r>
              <a:rPr lang="en-US" sz="2400" dirty="0">
                <a:solidFill>
                  <a:prstClr val="black"/>
                </a:solidFill>
                <a:latin typeface="Arial" panose="020B0604020202020204" pitchFamily="34" charset="0"/>
                <a:cs typeface="Arial" panose="020B0604020202020204" pitchFamily="34" charset="0"/>
              </a:rPr>
              <a:t>Implications for health equity:</a:t>
            </a:r>
          </a:p>
          <a:p>
            <a:pPr marL="342900" indent="-342900" defTabSz="685800">
              <a:spcBef>
                <a:spcPts val="600"/>
              </a:spcBef>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Lowers screening age from 40 to 35 years old (+ overweight/obesity)</a:t>
            </a:r>
          </a:p>
          <a:p>
            <a:pPr marL="342900" indent="-342900" defTabSz="685800">
              <a:spcBef>
                <a:spcPts val="600"/>
              </a:spcBef>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Mentions that clinicians should consider screening earlier in members of high-risk groups (including racial/ethnic minorities)</a:t>
            </a:r>
          </a:p>
          <a:p>
            <a:pPr marL="342900" indent="-342900" defTabSz="685800">
              <a:spcBef>
                <a:spcPts val="600"/>
              </a:spcBef>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Explicitly acknowledges Asian-specific BMI cutoffs</a:t>
            </a:r>
          </a:p>
          <a:p>
            <a:pPr defTabSz="685800"/>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69023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4702" y="734118"/>
            <a:ext cx="7844133" cy="612813"/>
          </a:xfrm>
        </p:spPr>
        <p:txBody>
          <a:bodyPr>
            <a:normAutofit/>
          </a:bodyPr>
          <a:lstStyle/>
          <a:p>
            <a:r>
              <a:rPr lang="en-US" sz="3000" b="1" dirty="0"/>
              <a:t>Future directions in research</a:t>
            </a:r>
          </a:p>
        </p:txBody>
      </p:sp>
      <p:sp>
        <p:nvSpPr>
          <p:cNvPr id="5" name="TextBox 4"/>
          <p:cNvSpPr txBox="1"/>
          <p:nvPr/>
        </p:nvSpPr>
        <p:spPr>
          <a:xfrm>
            <a:off x="370495" y="2020553"/>
            <a:ext cx="8562489" cy="3334246"/>
          </a:xfrm>
          <a:prstGeom prst="rect">
            <a:avLst/>
          </a:prstGeom>
          <a:noFill/>
        </p:spPr>
        <p:txBody>
          <a:bodyPr wrap="square" rtlCol="0">
            <a:spAutoFit/>
          </a:bodyPr>
          <a:lstStyle/>
          <a:p>
            <a:pPr defTabSz="685800">
              <a:spcAft>
                <a:spcPts val="450"/>
              </a:spcAft>
            </a:pPr>
            <a:r>
              <a:rPr lang="en-US" sz="2400" dirty="0">
                <a:solidFill>
                  <a:prstClr val="black"/>
                </a:solidFill>
                <a:latin typeface="Arial" panose="020B0604020202020204" pitchFamily="34" charset="0"/>
                <a:cs typeface="Arial" panose="020B0604020202020204" pitchFamily="34" charset="0"/>
              </a:rPr>
              <a:t>Implementation study of the 2021 screening recommendation:</a:t>
            </a:r>
          </a:p>
          <a:p>
            <a:pPr marL="342900" indent="-342900" defTabSz="685800">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Multi-component, multi-level intervention aimed to improve screening rates using:</a:t>
            </a:r>
          </a:p>
          <a:p>
            <a:pPr marL="685800" lvl="1" indent="-342900" defTabSz="685800">
              <a:buFont typeface="Arial" panose="020B0604020202020204" pitchFamily="34" charset="0"/>
              <a:buChar char="•"/>
            </a:pPr>
            <a:r>
              <a:rPr lang="en-US" u="sng" dirty="0">
                <a:solidFill>
                  <a:prstClr val="black"/>
                </a:solidFill>
                <a:latin typeface="Arial" panose="020B0604020202020204" pitchFamily="34" charset="0"/>
                <a:cs typeface="Arial" panose="020B0604020202020204" pitchFamily="34" charset="0"/>
              </a:rPr>
              <a:t>Provider-facing components:</a:t>
            </a:r>
            <a:r>
              <a:rPr lang="en-US" dirty="0">
                <a:solidFill>
                  <a:prstClr val="black"/>
                </a:solidFill>
                <a:latin typeface="Arial" panose="020B0604020202020204" pitchFamily="34" charset="0"/>
                <a:cs typeface="Arial" panose="020B0604020202020204" pitchFamily="34" charset="0"/>
              </a:rPr>
              <a:t> clinical decision support, audit and feedback reports</a:t>
            </a:r>
          </a:p>
          <a:p>
            <a:pPr marL="685800" lvl="1" indent="-342900" defTabSz="685800">
              <a:buFont typeface="Arial" panose="020B0604020202020204" pitchFamily="34" charset="0"/>
              <a:buChar char="•"/>
            </a:pPr>
            <a:r>
              <a:rPr lang="en-US" u="sng" dirty="0">
                <a:solidFill>
                  <a:prstClr val="black"/>
                </a:solidFill>
                <a:latin typeface="Arial" panose="020B0604020202020204" pitchFamily="34" charset="0"/>
                <a:cs typeface="Arial" panose="020B0604020202020204" pitchFamily="34" charset="0"/>
              </a:rPr>
              <a:t>Patient-facing components:</a:t>
            </a:r>
            <a:r>
              <a:rPr lang="en-US" dirty="0">
                <a:solidFill>
                  <a:prstClr val="black"/>
                </a:solidFill>
                <a:latin typeface="Arial" panose="020B0604020202020204" pitchFamily="34" charset="0"/>
                <a:cs typeface="Arial" panose="020B0604020202020204" pitchFamily="34" charset="0"/>
              </a:rPr>
              <a:t> education materials, text messages</a:t>
            </a:r>
          </a:p>
          <a:p>
            <a:pPr marL="342900" indent="-342900" defTabSz="685800">
              <a:buFont typeface="Arial" panose="020B0604020202020204" pitchFamily="34" charset="0"/>
              <a:buChar char="•"/>
            </a:pPr>
            <a:endParaRPr lang="en-US" sz="1500" dirty="0">
              <a:solidFill>
                <a:prstClr val="black"/>
              </a:solidFill>
              <a:latin typeface="Arial" panose="020B0604020202020204" pitchFamily="34" charset="0"/>
              <a:cs typeface="Arial" panose="020B0604020202020204" pitchFamily="34" charset="0"/>
            </a:endParaRPr>
          </a:p>
          <a:p>
            <a:pPr marL="342900" indent="-342900" defTabSz="685800">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R01 proposal is currently under review at NIH</a:t>
            </a:r>
          </a:p>
          <a:p>
            <a:pPr defTabSz="685800"/>
            <a:endParaRPr lang="en-US" sz="2000" dirty="0">
              <a:solidFill>
                <a:prstClr val="black"/>
              </a:solidFill>
              <a:latin typeface="Arial" panose="020B0604020202020204" pitchFamily="34" charset="0"/>
              <a:cs typeface="Arial" panose="020B0604020202020204" pitchFamily="34" charset="0"/>
            </a:endParaRPr>
          </a:p>
          <a:p>
            <a:pPr marL="342900" indent="-342900" defTabSz="685800">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Seeking community health center partners who want to participate</a:t>
            </a:r>
          </a:p>
          <a:p>
            <a:pPr defTabSz="685800"/>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8886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C1ECEC-23BE-440C-9E14-DB10818C4248}"/>
              </a:ext>
            </a:extLst>
          </p:cNvPr>
          <p:cNvSpPr>
            <a:spLocks noGrp="1"/>
          </p:cNvSpPr>
          <p:nvPr>
            <p:ph type="title"/>
          </p:nvPr>
        </p:nvSpPr>
        <p:spPr>
          <a:xfrm>
            <a:off x="1206526" y="1081713"/>
            <a:ext cx="8193348" cy="419653"/>
          </a:xfrm>
        </p:spPr>
        <p:txBody>
          <a:bodyPr>
            <a:normAutofit fontScale="90000"/>
          </a:bodyPr>
          <a:lstStyle/>
          <a:p>
            <a:r>
              <a:rPr lang="en-US" sz="2400" dirty="0"/>
              <a:t>Diabetes Screening: Traditional vs. AI Approach </a:t>
            </a:r>
          </a:p>
        </p:txBody>
      </p:sp>
      <p:pic>
        <p:nvPicPr>
          <p:cNvPr id="4" name="Content Placeholder 3">
            <a:extLst>
              <a:ext uri="{FF2B5EF4-FFF2-40B4-BE49-F238E27FC236}">
                <a16:creationId xmlns:a16="http://schemas.microsoft.com/office/drawing/2014/main" id="{B34C3351-D74C-46FE-8F5F-B572B8507C0D}"/>
              </a:ext>
            </a:extLst>
          </p:cNvPr>
          <p:cNvPicPr>
            <a:picLocks noGrp="1" noChangeAspect="1"/>
          </p:cNvPicPr>
          <p:nvPr>
            <p:ph idx="1"/>
          </p:nvPr>
        </p:nvPicPr>
        <p:blipFill rotWithShape="1">
          <a:blip r:embed="rId2"/>
          <a:srcRect l="4395" t="59272" r="55862" b="27420"/>
          <a:stretch/>
        </p:blipFill>
        <p:spPr>
          <a:xfrm>
            <a:off x="299754" y="4341882"/>
            <a:ext cx="2321699" cy="419653"/>
          </a:xfrm>
          <a:prstGeom prst="rect">
            <a:avLst/>
          </a:prstGeom>
        </p:spPr>
      </p:pic>
      <p:pic>
        <p:nvPicPr>
          <p:cNvPr id="6" name="Picture 5">
            <a:extLst>
              <a:ext uri="{FF2B5EF4-FFF2-40B4-BE49-F238E27FC236}">
                <a16:creationId xmlns:a16="http://schemas.microsoft.com/office/drawing/2014/main" id="{464017FB-A021-4744-9BAE-DB87509C79E7}"/>
              </a:ext>
            </a:extLst>
          </p:cNvPr>
          <p:cNvPicPr>
            <a:picLocks noChangeAspect="1"/>
          </p:cNvPicPr>
          <p:nvPr/>
        </p:nvPicPr>
        <p:blipFill>
          <a:blip r:embed="rId3"/>
          <a:stretch>
            <a:fillRect/>
          </a:stretch>
        </p:blipFill>
        <p:spPr>
          <a:xfrm>
            <a:off x="0" y="1537505"/>
            <a:ext cx="3300470" cy="2699324"/>
          </a:xfrm>
          <a:prstGeom prst="rect">
            <a:avLst/>
          </a:prstGeom>
        </p:spPr>
      </p:pic>
      <p:pic>
        <p:nvPicPr>
          <p:cNvPr id="9" name="Picture 8">
            <a:extLst>
              <a:ext uri="{FF2B5EF4-FFF2-40B4-BE49-F238E27FC236}">
                <a16:creationId xmlns:a16="http://schemas.microsoft.com/office/drawing/2014/main" id="{5EA33F7D-835A-4F2D-BB1E-E15E0199E33D}"/>
              </a:ext>
            </a:extLst>
          </p:cNvPr>
          <p:cNvPicPr>
            <a:picLocks noChangeAspect="1"/>
          </p:cNvPicPr>
          <p:nvPr/>
        </p:nvPicPr>
        <p:blipFill>
          <a:blip r:embed="rId4"/>
          <a:stretch>
            <a:fillRect/>
          </a:stretch>
        </p:blipFill>
        <p:spPr>
          <a:xfrm>
            <a:off x="0" y="4979132"/>
            <a:ext cx="3240454" cy="714510"/>
          </a:xfrm>
          <a:prstGeom prst="rect">
            <a:avLst/>
          </a:prstGeom>
        </p:spPr>
      </p:pic>
      <p:sp>
        <p:nvSpPr>
          <p:cNvPr id="11" name="TextBox 10">
            <a:extLst>
              <a:ext uri="{FF2B5EF4-FFF2-40B4-BE49-F238E27FC236}">
                <a16:creationId xmlns:a16="http://schemas.microsoft.com/office/drawing/2014/main" id="{E7A1248E-626E-4430-94FB-F43DF51E0F30}"/>
              </a:ext>
            </a:extLst>
          </p:cNvPr>
          <p:cNvSpPr txBox="1"/>
          <p:nvPr/>
        </p:nvSpPr>
        <p:spPr>
          <a:xfrm>
            <a:off x="3522675" y="4658732"/>
            <a:ext cx="5877199" cy="861774"/>
          </a:xfrm>
          <a:prstGeom prst="rect">
            <a:avLst/>
          </a:prstGeom>
          <a:noFill/>
        </p:spPr>
        <p:txBody>
          <a:bodyPr wrap="square">
            <a:spAutoFit/>
          </a:bodyPr>
          <a:lstStyle/>
          <a:p>
            <a:pPr marL="76199" defTabSz="685800">
              <a:spcBef>
                <a:spcPts val="640"/>
              </a:spcBef>
              <a:buClr>
                <a:prstClr val="black"/>
              </a:buClr>
              <a:buSzPts val="2400"/>
            </a:pPr>
            <a:r>
              <a:rPr lang="en-US" sz="1500" b="1" dirty="0">
                <a:solidFill>
                  <a:srgbClr val="0070C0"/>
                </a:solidFill>
                <a:latin typeface="Arial" panose="020B0604020202020204" pitchFamily="34" charset="0"/>
                <a:ea typeface="Lato"/>
                <a:cs typeface="Arial" panose="020B0604020202020204" pitchFamily="34" charset="0"/>
                <a:sym typeface="Lato"/>
              </a:rPr>
              <a:t>Opportunity: A Personalized risk score tool for clinicians</a:t>
            </a:r>
          </a:p>
          <a:p>
            <a:pPr marL="76199" defTabSz="685800">
              <a:spcBef>
                <a:spcPts val="640"/>
              </a:spcBef>
              <a:buClr>
                <a:prstClr val="black"/>
              </a:buClr>
              <a:buSzPts val="2400"/>
            </a:pPr>
            <a:r>
              <a:rPr lang="en-US" sz="1500" b="1" dirty="0">
                <a:solidFill>
                  <a:srgbClr val="0070C0"/>
                </a:solidFill>
                <a:latin typeface="Arial" panose="020B0604020202020204" pitchFamily="34" charset="0"/>
                <a:ea typeface="Lato"/>
                <a:cs typeface="Arial" panose="020B0604020202020204" pitchFamily="34" charset="0"/>
                <a:sym typeface="Lato"/>
              </a:rPr>
              <a:t> </a:t>
            </a:r>
            <a:r>
              <a:rPr lang="en-US" sz="1500" dirty="0">
                <a:solidFill>
                  <a:srgbClr val="0070C0"/>
                </a:solidFill>
                <a:latin typeface="Arial" panose="020B0604020202020204" pitchFamily="34" charset="0"/>
                <a:ea typeface="Lato"/>
                <a:cs typeface="Arial" panose="020B0604020202020204" pitchFamily="34" charset="0"/>
                <a:sym typeface="Lato"/>
              </a:rPr>
              <a:t>Proactive interventions for CHC patients at risk of developing diabetes</a:t>
            </a:r>
          </a:p>
        </p:txBody>
      </p:sp>
      <p:pic>
        <p:nvPicPr>
          <p:cNvPr id="12" name="Content Placeholder 3">
            <a:extLst>
              <a:ext uri="{FF2B5EF4-FFF2-40B4-BE49-F238E27FC236}">
                <a16:creationId xmlns:a16="http://schemas.microsoft.com/office/drawing/2014/main" id="{103F79F2-00DE-4E82-9865-E77E849ED2BB}"/>
              </a:ext>
            </a:extLst>
          </p:cNvPr>
          <p:cNvPicPr>
            <a:picLocks noChangeAspect="1"/>
          </p:cNvPicPr>
          <p:nvPr/>
        </p:nvPicPr>
        <p:blipFill rotWithShape="1">
          <a:blip r:embed="rId5"/>
          <a:srcRect l="16854" t="15315" r="14632"/>
          <a:stretch/>
        </p:blipFill>
        <p:spPr>
          <a:xfrm>
            <a:off x="3891878" y="1610165"/>
            <a:ext cx="5020759" cy="3048567"/>
          </a:xfrm>
          <a:prstGeom prst="rect">
            <a:avLst/>
          </a:prstGeom>
        </p:spPr>
      </p:pic>
    </p:spTree>
    <p:extLst>
      <p:ext uri="{BB962C8B-B14F-4D97-AF65-F5344CB8AC3E}">
        <p14:creationId xmlns:p14="http://schemas.microsoft.com/office/powerpoint/2010/main" val="398182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oogle Shape;259;p36">
            <a:extLst>
              <a:ext uri="{FF2B5EF4-FFF2-40B4-BE49-F238E27FC236}">
                <a16:creationId xmlns:a16="http://schemas.microsoft.com/office/drawing/2014/main" id="{4B29E1F9-30F2-40E3-8D5D-20316A1B1B45}"/>
              </a:ext>
            </a:extLst>
          </p:cNvPr>
          <p:cNvGrpSpPr/>
          <p:nvPr/>
        </p:nvGrpSpPr>
        <p:grpSpPr>
          <a:xfrm>
            <a:off x="3009391" y="4453329"/>
            <a:ext cx="1355353" cy="1067344"/>
            <a:chOff x="971225" y="1003825"/>
            <a:chExt cx="1309500" cy="1346775"/>
          </a:xfrm>
        </p:grpSpPr>
        <p:pic>
          <p:nvPicPr>
            <p:cNvPr id="8" name="Google Shape;260;p36">
              <a:extLst>
                <a:ext uri="{FF2B5EF4-FFF2-40B4-BE49-F238E27FC236}">
                  <a16:creationId xmlns:a16="http://schemas.microsoft.com/office/drawing/2014/main" id="{0E0CBB21-652E-48CE-BE9E-E5CE2C69123F}"/>
                </a:ext>
              </a:extLst>
            </p:cNvPr>
            <p:cNvPicPr preferRelativeResize="0"/>
            <p:nvPr/>
          </p:nvPicPr>
          <p:blipFill rotWithShape="1">
            <a:blip r:embed="rId2">
              <a:alphaModFix/>
            </a:blip>
            <a:srcRect/>
            <a:stretch/>
          </p:blipFill>
          <p:spPr>
            <a:xfrm>
              <a:off x="1175300" y="1003825"/>
              <a:ext cx="888724" cy="888724"/>
            </a:xfrm>
            <a:prstGeom prst="rect">
              <a:avLst/>
            </a:prstGeom>
            <a:noFill/>
            <a:ln>
              <a:noFill/>
            </a:ln>
          </p:spPr>
        </p:pic>
        <p:sp>
          <p:nvSpPr>
            <p:cNvPr id="9" name="Google Shape;261;p36">
              <a:extLst>
                <a:ext uri="{FF2B5EF4-FFF2-40B4-BE49-F238E27FC236}">
                  <a16:creationId xmlns:a16="http://schemas.microsoft.com/office/drawing/2014/main" id="{0FA528DE-78F1-4893-97D3-7D16AEAA81DE}"/>
                </a:ext>
              </a:extLst>
            </p:cNvPr>
            <p:cNvSpPr txBox="1"/>
            <p:nvPr/>
          </p:nvSpPr>
          <p:spPr>
            <a:xfrm>
              <a:off x="971225" y="1876300"/>
              <a:ext cx="1309500" cy="474300"/>
            </a:xfrm>
            <a:prstGeom prst="rect">
              <a:avLst/>
            </a:prstGeom>
            <a:noFill/>
            <a:ln>
              <a:noFill/>
            </a:ln>
          </p:spPr>
          <p:txBody>
            <a:bodyPr spcFirstLastPara="1" wrap="square" lIns="91425" tIns="91425" rIns="91425" bIns="91425" anchor="ctr" anchorCtr="0">
              <a:noAutofit/>
            </a:bodyPr>
            <a:lstStyle/>
            <a:p>
              <a:pPr algn="ctr" defTabSz="685800"/>
              <a:r>
                <a:rPr lang="en-US" sz="1350" dirty="0">
                  <a:solidFill>
                    <a:prstClr val="black"/>
                  </a:solidFill>
                  <a:latin typeface="Lato"/>
                  <a:ea typeface="Lato"/>
                  <a:cs typeface="Lato"/>
                  <a:sym typeface="Lato"/>
                </a:rPr>
                <a:t>Demographics</a:t>
              </a:r>
              <a:endParaRPr sz="1500" dirty="0">
                <a:solidFill>
                  <a:prstClr val="black"/>
                </a:solidFill>
                <a:latin typeface="Lato"/>
                <a:ea typeface="Lato"/>
                <a:cs typeface="Lato"/>
                <a:sym typeface="Lato"/>
              </a:endParaRPr>
            </a:p>
          </p:txBody>
        </p:sp>
      </p:grpSp>
      <p:grpSp>
        <p:nvGrpSpPr>
          <p:cNvPr id="10" name="Google Shape;268;p36">
            <a:extLst>
              <a:ext uri="{FF2B5EF4-FFF2-40B4-BE49-F238E27FC236}">
                <a16:creationId xmlns:a16="http://schemas.microsoft.com/office/drawing/2014/main" id="{DCDFB234-B0FE-459F-B684-3C8A71E47DB9}"/>
              </a:ext>
            </a:extLst>
          </p:cNvPr>
          <p:cNvGrpSpPr/>
          <p:nvPr/>
        </p:nvGrpSpPr>
        <p:grpSpPr>
          <a:xfrm>
            <a:off x="5998489" y="4510042"/>
            <a:ext cx="1050953" cy="1202612"/>
            <a:chOff x="5575475" y="1147976"/>
            <a:chExt cx="1192500" cy="1202612"/>
          </a:xfrm>
        </p:grpSpPr>
        <p:pic>
          <p:nvPicPr>
            <p:cNvPr id="11" name="Google Shape;269;p36">
              <a:extLst>
                <a:ext uri="{FF2B5EF4-FFF2-40B4-BE49-F238E27FC236}">
                  <a16:creationId xmlns:a16="http://schemas.microsoft.com/office/drawing/2014/main" id="{BB585E1F-6680-47CF-9F9D-3C5FA1C219E9}"/>
                </a:ext>
              </a:extLst>
            </p:cNvPr>
            <p:cNvPicPr preferRelativeResize="0"/>
            <p:nvPr/>
          </p:nvPicPr>
          <p:blipFill rotWithShape="1">
            <a:blip r:embed="rId3">
              <a:alphaModFix/>
            </a:blip>
            <a:srcRect/>
            <a:stretch/>
          </p:blipFill>
          <p:spPr>
            <a:xfrm>
              <a:off x="5845025" y="1147976"/>
              <a:ext cx="714200" cy="714200"/>
            </a:xfrm>
            <a:prstGeom prst="rect">
              <a:avLst/>
            </a:prstGeom>
            <a:noFill/>
            <a:ln>
              <a:noFill/>
            </a:ln>
          </p:spPr>
        </p:pic>
        <p:sp>
          <p:nvSpPr>
            <p:cNvPr id="12" name="Google Shape;270;p36">
              <a:extLst>
                <a:ext uri="{FF2B5EF4-FFF2-40B4-BE49-F238E27FC236}">
                  <a16:creationId xmlns:a16="http://schemas.microsoft.com/office/drawing/2014/main" id="{E42D8FF5-8825-4E7F-9FA5-734137D47C03}"/>
                </a:ext>
              </a:extLst>
            </p:cNvPr>
            <p:cNvSpPr txBox="1"/>
            <p:nvPr/>
          </p:nvSpPr>
          <p:spPr>
            <a:xfrm>
              <a:off x="5575475" y="1876288"/>
              <a:ext cx="1192500" cy="474300"/>
            </a:xfrm>
            <a:prstGeom prst="rect">
              <a:avLst/>
            </a:prstGeom>
            <a:noFill/>
            <a:ln>
              <a:noFill/>
            </a:ln>
          </p:spPr>
          <p:txBody>
            <a:bodyPr spcFirstLastPara="1" wrap="square" lIns="91425" tIns="91425" rIns="91425" bIns="91425" anchor="ctr" anchorCtr="0">
              <a:noAutofit/>
            </a:bodyPr>
            <a:lstStyle/>
            <a:p>
              <a:pPr algn="ctr" defTabSz="685800"/>
              <a:r>
                <a:rPr lang="en-US" sz="1500" dirty="0">
                  <a:solidFill>
                    <a:prstClr val="black"/>
                  </a:solidFill>
                  <a:latin typeface="Lato"/>
                  <a:ea typeface="Lato"/>
                  <a:cs typeface="Lato"/>
                  <a:sym typeface="Lato"/>
                </a:rPr>
                <a:t>Lab results</a:t>
              </a:r>
              <a:endParaRPr sz="1500" dirty="0">
                <a:solidFill>
                  <a:prstClr val="black"/>
                </a:solidFill>
                <a:latin typeface="Lato"/>
                <a:ea typeface="Lato"/>
                <a:cs typeface="Lato"/>
                <a:sym typeface="Lato"/>
              </a:endParaRPr>
            </a:p>
          </p:txBody>
        </p:sp>
      </p:grpSp>
      <p:grpSp>
        <p:nvGrpSpPr>
          <p:cNvPr id="13" name="Google Shape;262;p36">
            <a:extLst>
              <a:ext uri="{FF2B5EF4-FFF2-40B4-BE49-F238E27FC236}">
                <a16:creationId xmlns:a16="http://schemas.microsoft.com/office/drawing/2014/main" id="{55CD6C2D-2F6E-48AF-9173-AF87FB6139A1}"/>
              </a:ext>
            </a:extLst>
          </p:cNvPr>
          <p:cNvGrpSpPr/>
          <p:nvPr/>
        </p:nvGrpSpPr>
        <p:grpSpPr>
          <a:xfrm>
            <a:off x="326173" y="4366826"/>
            <a:ext cx="1145045" cy="1209221"/>
            <a:chOff x="2774949" y="1071662"/>
            <a:chExt cx="921230" cy="1278938"/>
          </a:xfrm>
        </p:grpSpPr>
        <p:pic>
          <p:nvPicPr>
            <p:cNvPr id="14" name="Google Shape;263;p36">
              <a:extLst>
                <a:ext uri="{FF2B5EF4-FFF2-40B4-BE49-F238E27FC236}">
                  <a16:creationId xmlns:a16="http://schemas.microsoft.com/office/drawing/2014/main" id="{0178D5F8-C3CD-4AB1-8597-46D817612311}"/>
                </a:ext>
              </a:extLst>
            </p:cNvPr>
            <p:cNvPicPr preferRelativeResize="0"/>
            <p:nvPr/>
          </p:nvPicPr>
          <p:blipFill>
            <a:blip r:embed="rId4">
              <a:alphaModFix/>
            </a:blip>
            <a:stretch>
              <a:fillRect/>
            </a:stretch>
          </p:blipFill>
          <p:spPr>
            <a:xfrm>
              <a:off x="2783200" y="1071662"/>
              <a:ext cx="826975" cy="814810"/>
            </a:xfrm>
            <a:prstGeom prst="rect">
              <a:avLst/>
            </a:prstGeom>
            <a:noFill/>
            <a:ln>
              <a:noFill/>
            </a:ln>
          </p:spPr>
        </p:pic>
        <p:sp>
          <p:nvSpPr>
            <p:cNvPr id="15" name="Google Shape;264;p36">
              <a:extLst>
                <a:ext uri="{FF2B5EF4-FFF2-40B4-BE49-F238E27FC236}">
                  <a16:creationId xmlns:a16="http://schemas.microsoft.com/office/drawing/2014/main" id="{8FF0E817-D16B-418B-B586-4EE3C65B338F}"/>
                </a:ext>
              </a:extLst>
            </p:cNvPr>
            <p:cNvSpPr txBox="1"/>
            <p:nvPr/>
          </p:nvSpPr>
          <p:spPr>
            <a:xfrm>
              <a:off x="2774949" y="1905687"/>
              <a:ext cx="921230" cy="444913"/>
            </a:xfrm>
            <a:prstGeom prst="rect">
              <a:avLst/>
            </a:prstGeom>
            <a:noFill/>
            <a:ln>
              <a:noFill/>
            </a:ln>
          </p:spPr>
          <p:txBody>
            <a:bodyPr spcFirstLastPara="1" wrap="square" lIns="91425" tIns="91425" rIns="91425" bIns="91425" anchor="ctr" anchorCtr="0">
              <a:noAutofit/>
            </a:bodyPr>
            <a:lstStyle/>
            <a:p>
              <a:pPr algn="ctr" defTabSz="685800"/>
              <a:r>
                <a:rPr lang="en-US" sz="1200" dirty="0">
                  <a:solidFill>
                    <a:prstClr val="black"/>
                  </a:solidFill>
                  <a:latin typeface="Lato"/>
                  <a:ea typeface="Lato"/>
                  <a:cs typeface="Lato"/>
                  <a:sym typeface="Lato"/>
                </a:rPr>
                <a:t>Visits  Observations</a:t>
              </a:r>
              <a:endParaRPr sz="1200" dirty="0">
                <a:solidFill>
                  <a:prstClr val="black"/>
                </a:solidFill>
                <a:latin typeface="Lato"/>
                <a:ea typeface="Lato"/>
                <a:cs typeface="Lato"/>
                <a:sym typeface="Lato"/>
              </a:endParaRPr>
            </a:p>
          </p:txBody>
        </p:sp>
      </p:grpSp>
      <p:grpSp>
        <p:nvGrpSpPr>
          <p:cNvPr id="16" name="Google Shape;271;p36">
            <a:extLst>
              <a:ext uri="{FF2B5EF4-FFF2-40B4-BE49-F238E27FC236}">
                <a16:creationId xmlns:a16="http://schemas.microsoft.com/office/drawing/2014/main" id="{648CA1F9-D4BC-4B39-99F2-2496792668DE}"/>
              </a:ext>
            </a:extLst>
          </p:cNvPr>
          <p:cNvGrpSpPr/>
          <p:nvPr/>
        </p:nvGrpSpPr>
        <p:grpSpPr>
          <a:xfrm>
            <a:off x="1564504" y="4510041"/>
            <a:ext cx="1299881" cy="855676"/>
            <a:chOff x="7213850" y="1178375"/>
            <a:chExt cx="1192500" cy="1172212"/>
          </a:xfrm>
        </p:grpSpPr>
        <p:pic>
          <p:nvPicPr>
            <p:cNvPr id="17" name="Google Shape;272;p36">
              <a:extLst>
                <a:ext uri="{FF2B5EF4-FFF2-40B4-BE49-F238E27FC236}">
                  <a16:creationId xmlns:a16="http://schemas.microsoft.com/office/drawing/2014/main" id="{44AC6B95-0C4B-4554-9166-7705EBBCFD6C}"/>
                </a:ext>
              </a:extLst>
            </p:cNvPr>
            <p:cNvPicPr preferRelativeResize="0"/>
            <p:nvPr/>
          </p:nvPicPr>
          <p:blipFill>
            <a:blip r:embed="rId5">
              <a:alphaModFix/>
            </a:blip>
            <a:stretch>
              <a:fillRect/>
            </a:stretch>
          </p:blipFill>
          <p:spPr>
            <a:xfrm>
              <a:off x="7483400" y="1178375"/>
              <a:ext cx="653400" cy="653400"/>
            </a:xfrm>
            <a:prstGeom prst="rect">
              <a:avLst/>
            </a:prstGeom>
            <a:noFill/>
            <a:ln>
              <a:noFill/>
            </a:ln>
          </p:spPr>
        </p:pic>
        <p:sp>
          <p:nvSpPr>
            <p:cNvPr id="18" name="Google Shape;273;p36">
              <a:extLst>
                <a:ext uri="{FF2B5EF4-FFF2-40B4-BE49-F238E27FC236}">
                  <a16:creationId xmlns:a16="http://schemas.microsoft.com/office/drawing/2014/main" id="{8038C90E-2408-4FB1-A7C5-CFD309AE9EA8}"/>
                </a:ext>
              </a:extLst>
            </p:cNvPr>
            <p:cNvSpPr txBox="1"/>
            <p:nvPr/>
          </p:nvSpPr>
          <p:spPr>
            <a:xfrm>
              <a:off x="7213850" y="1876288"/>
              <a:ext cx="1192500" cy="474300"/>
            </a:xfrm>
            <a:prstGeom prst="rect">
              <a:avLst/>
            </a:prstGeom>
            <a:noFill/>
            <a:ln>
              <a:noFill/>
            </a:ln>
          </p:spPr>
          <p:txBody>
            <a:bodyPr spcFirstLastPara="1" wrap="square" lIns="91425" tIns="91425" rIns="91425" bIns="91425" anchor="ctr" anchorCtr="0">
              <a:noAutofit/>
            </a:bodyPr>
            <a:lstStyle/>
            <a:p>
              <a:pPr algn="ctr" defTabSz="685800"/>
              <a:r>
                <a:rPr lang="en-US" sz="1500" dirty="0">
                  <a:solidFill>
                    <a:prstClr val="black"/>
                  </a:solidFill>
                  <a:latin typeface="Lato"/>
                  <a:ea typeface="Lato"/>
                  <a:cs typeface="Lato"/>
                  <a:sym typeface="Lato"/>
                </a:rPr>
                <a:t>Diagnoses</a:t>
              </a:r>
              <a:endParaRPr dirty="0">
                <a:solidFill>
                  <a:prstClr val="black"/>
                </a:solidFill>
                <a:latin typeface="Lato"/>
                <a:ea typeface="Lato"/>
                <a:cs typeface="Lato"/>
                <a:sym typeface="Lato"/>
              </a:endParaRPr>
            </a:p>
          </p:txBody>
        </p:sp>
      </p:grpSp>
      <p:grpSp>
        <p:nvGrpSpPr>
          <p:cNvPr id="19" name="Google Shape;265;p36">
            <a:extLst>
              <a:ext uri="{FF2B5EF4-FFF2-40B4-BE49-F238E27FC236}">
                <a16:creationId xmlns:a16="http://schemas.microsoft.com/office/drawing/2014/main" id="{4CBDCCB9-8033-441D-9E60-0A2147A8502E}"/>
              </a:ext>
            </a:extLst>
          </p:cNvPr>
          <p:cNvGrpSpPr/>
          <p:nvPr/>
        </p:nvGrpSpPr>
        <p:grpSpPr>
          <a:xfrm>
            <a:off x="7468626" y="4080899"/>
            <a:ext cx="1267640" cy="724595"/>
            <a:chOff x="4026275" y="1178378"/>
            <a:chExt cx="1192500" cy="1172222"/>
          </a:xfrm>
        </p:grpSpPr>
        <p:pic>
          <p:nvPicPr>
            <p:cNvPr id="20" name="Google Shape;266;p36">
              <a:extLst>
                <a:ext uri="{FF2B5EF4-FFF2-40B4-BE49-F238E27FC236}">
                  <a16:creationId xmlns:a16="http://schemas.microsoft.com/office/drawing/2014/main" id="{8481FC6A-3CEE-47B3-B01F-4D598257BB23}"/>
                </a:ext>
              </a:extLst>
            </p:cNvPr>
            <p:cNvPicPr preferRelativeResize="0"/>
            <p:nvPr/>
          </p:nvPicPr>
          <p:blipFill rotWithShape="1">
            <a:blip r:embed="rId6">
              <a:alphaModFix/>
            </a:blip>
            <a:srcRect/>
            <a:stretch/>
          </p:blipFill>
          <p:spPr>
            <a:xfrm>
              <a:off x="4329350" y="1178378"/>
              <a:ext cx="714200" cy="714172"/>
            </a:xfrm>
            <a:prstGeom prst="rect">
              <a:avLst/>
            </a:prstGeom>
            <a:noFill/>
            <a:ln>
              <a:noFill/>
            </a:ln>
          </p:spPr>
        </p:pic>
        <p:sp>
          <p:nvSpPr>
            <p:cNvPr id="21" name="Google Shape;267;p36">
              <a:extLst>
                <a:ext uri="{FF2B5EF4-FFF2-40B4-BE49-F238E27FC236}">
                  <a16:creationId xmlns:a16="http://schemas.microsoft.com/office/drawing/2014/main" id="{7B79C6AC-C351-4D78-B76B-DEAA07D842A6}"/>
                </a:ext>
              </a:extLst>
            </p:cNvPr>
            <p:cNvSpPr txBox="1"/>
            <p:nvPr/>
          </p:nvSpPr>
          <p:spPr>
            <a:xfrm>
              <a:off x="4026275" y="1876300"/>
              <a:ext cx="1192500" cy="474300"/>
            </a:xfrm>
            <a:prstGeom prst="rect">
              <a:avLst/>
            </a:prstGeom>
            <a:noFill/>
            <a:ln>
              <a:noFill/>
            </a:ln>
          </p:spPr>
          <p:txBody>
            <a:bodyPr spcFirstLastPara="1" wrap="square" lIns="91425" tIns="91425" rIns="91425" bIns="91425" anchor="ctr" anchorCtr="0">
              <a:noAutofit/>
            </a:bodyPr>
            <a:lstStyle/>
            <a:p>
              <a:pPr algn="ctr" defTabSz="685800"/>
              <a:r>
                <a:rPr lang="en-US" sz="1500" dirty="0">
                  <a:solidFill>
                    <a:prstClr val="black"/>
                  </a:solidFill>
                  <a:latin typeface="Lato"/>
                  <a:ea typeface="Lato"/>
                  <a:cs typeface="Lato"/>
                  <a:sym typeface="Lato"/>
                </a:rPr>
                <a:t>Medications</a:t>
              </a:r>
              <a:endParaRPr sz="1500" dirty="0">
                <a:solidFill>
                  <a:prstClr val="black"/>
                </a:solidFill>
                <a:latin typeface="Lato"/>
                <a:ea typeface="Lato"/>
                <a:cs typeface="Lato"/>
                <a:sym typeface="Lato"/>
              </a:endParaRPr>
            </a:p>
          </p:txBody>
        </p:sp>
      </p:grpSp>
      <p:grpSp>
        <p:nvGrpSpPr>
          <p:cNvPr id="26" name="Group 25">
            <a:extLst>
              <a:ext uri="{FF2B5EF4-FFF2-40B4-BE49-F238E27FC236}">
                <a16:creationId xmlns:a16="http://schemas.microsoft.com/office/drawing/2014/main" id="{25E992A3-3174-4D60-BC68-15D370D2234C}"/>
              </a:ext>
            </a:extLst>
          </p:cNvPr>
          <p:cNvGrpSpPr/>
          <p:nvPr/>
        </p:nvGrpSpPr>
        <p:grpSpPr>
          <a:xfrm>
            <a:off x="4509751" y="4308202"/>
            <a:ext cx="1277756" cy="1462091"/>
            <a:chOff x="7312165" y="3372933"/>
            <a:chExt cx="2622000" cy="2275200"/>
          </a:xfrm>
        </p:grpSpPr>
        <p:sp>
          <p:nvSpPr>
            <p:cNvPr id="22" name="Google Shape;253;p36">
              <a:extLst>
                <a:ext uri="{FF2B5EF4-FFF2-40B4-BE49-F238E27FC236}">
                  <a16:creationId xmlns:a16="http://schemas.microsoft.com/office/drawing/2014/main" id="{D5737F03-C490-48D5-8749-98E3D5D2EB7E}"/>
                </a:ext>
              </a:extLst>
            </p:cNvPr>
            <p:cNvSpPr/>
            <p:nvPr/>
          </p:nvSpPr>
          <p:spPr>
            <a:xfrm>
              <a:off x="7312165" y="3372933"/>
              <a:ext cx="2622000" cy="22752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800"/>
              <a:endParaRPr dirty="0">
                <a:solidFill>
                  <a:prstClr val="black"/>
                </a:solidFill>
                <a:latin typeface="Calibri" panose="020F0502020204030204"/>
              </a:endParaRPr>
            </a:p>
          </p:txBody>
        </p:sp>
        <p:grpSp>
          <p:nvGrpSpPr>
            <p:cNvPr id="23" name="Google Shape;255;p36">
              <a:extLst>
                <a:ext uri="{FF2B5EF4-FFF2-40B4-BE49-F238E27FC236}">
                  <a16:creationId xmlns:a16="http://schemas.microsoft.com/office/drawing/2014/main" id="{BA5841E2-DBC3-4588-A3BB-7EFC7A93C898}"/>
                </a:ext>
              </a:extLst>
            </p:cNvPr>
            <p:cNvGrpSpPr/>
            <p:nvPr/>
          </p:nvGrpSpPr>
          <p:grpSpPr>
            <a:xfrm>
              <a:off x="7372567" y="3763523"/>
              <a:ext cx="2501200" cy="1710244"/>
              <a:chOff x="5574725" y="2848317"/>
              <a:chExt cx="1875900" cy="1282683"/>
            </a:xfrm>
          </p:grpSpPr>
          <p:sp>
            <p:nvSpPr>
              <p:cNvPr id="24" name="Google Shape;256;p36">
                <a:extLst>
                  <a:ext uri="{FF2B5EF4-FFF2-40B4-BE49-F238E27FC236}">
                    <a16:creationId xmlns:a16="http://schemas.microsoft.com/office/drawing/2014/main" id="{E11C9827-B6DE-4E63-BCA2-DFB715F3A12C}"/>
                  </a:ext>
                </a:extLst>
              </p:cNvPr>
              <p:cNvSpPr txBox="1"/>
              <p:nvPr/>
            </p:nvSpPr>
            <p:spPr>
              <a:xfrm>
                <a:off x="5574725" y="3656700"/>
                <a:ext cx="1875900" cy="474300"/>
              </a:xfrm>
              <a:prstGeom prst="rect">
                <a:avLst/>
              </a:prstGeom>
              <a:noFill/>
              <a:ln>
                <a:noFill/>
              </a:ln>
            </p:spPr>
            <p:txBody>
              <a:bodyPr spcFirstLastPara="1" wrap="square" lIns="91425" tIns="91425" rIns="91425" bIns="91425" anchor="ctr" anchorCtr="0">
                <a:noAutofit/>
              </a:bodyPr>
              <a:lstStyle/>
              <a:p>
                <a:pPr algn="ctr" defTabSz="685800"/>
                <a:r>
                  <a:rPr lang="en-US" sz="1350" dirty="0">
                    <a:solidFill>
                      <a:prstClr val="black"/>
                    </a:solidFill>
                    <a:latin typeface="Lato"/>
                    <a:ea typeface="Lato"/>
                    <a:cs typeface="Lato"/>
                    <a:sym typeface="Lato"/>
                  </a:rPr>
                  <a:t>American Community Survey (ACS) </a:t>
                </a:r>
                <a:endParaRPr sz="1350" dirty="0">
                  <a:solidFill>
                    <a:prstClr val="black"/>
                  </a:solidFill>
                  <a:latin typeface="Lato"/>
                  <a:ea typeface="Lato"/>
                  <a:cs typeface="Lato"/>
                  <a:sym typeface="Lato"/>
                </a:endParaRPr>
              </a:p>
            </p:txBody>
          </p:sp>
          <p:pic>
            <p:nvPicPr>
              <p:cNvPr id="25" name="Google Shape;257;p36">
                <a:extLst>
                  <a:ext uri="{FF2B5EF4-FFF2-40B4-BE49-F238E27FC236}">
                    <a16:creationId xmlns:a16="http://schemas.microsoft.com/office/drawing/2014/main" id="{F9661041-07FD-45CA-AC92-58128EA6E77A}"/>
                  </a:ext>
                </a:extLst>
              </p:cNvPr>
              <p:cNvPicPr preferRelativeResize="0"/>
              <p:nvPr/>
            </p:nvPicPr>
            <p:blipFill>
              <a:blip r:embed="rId7">
                <a:alphaModFix/>
              </a:blip>
              <a:stretch>
                <a:fillRect/>
              </a:stretch>
            </p:blipFill>
            <p:spPr>
              <a:xfrm>
                <a:off x="6126700" y="2848317"/>
                <a:ext cx="743475" cy="743475"/>
              </a:xfrm>
              <a:prstGeom prst="rect">
                <a:avLst/>
              </a:prstGeom>
              <a:noFill/>
              <a:ln>
                <a:noFill/>
              </a:ln>
            </p:spPr>
          </p:pic>
        </p:grpSp>
      </p:grpSp>
      <p:sp>
        <p:nvSpPr>
          <p:cNvPr id="29" name="TextBox 28">
            <a:extLst>
              <a:ext uri="{FF2B5EF4-FFF2-40B4-BE49-F238E27FC236}">
                <a16:creationId xmlns:a16="http://schemas.microsoft.com/office/drawing/2014/main" id="{8F615912-1548-4AE8-9D17-2BBD86445EEE}"/>
              </a:ext>
            </a:extLst>
          </p:cNvPr>
          <p:cNvSpPr txBox="1"/>
          <p:nvPr/>
        </p:nvSpPr>
        <p:spPr>
          <a:xfrm>
            <a:off x="5355640" y="8999060"/>
            <a:ext cx="1190096" cy="403957"/>
          </a:xfrm>
          <a:prstGeom prst="rect">
            <a:avLst/>
          </a:prstGeom>
          <a:noFill/>
        </p:spPr>
        <p:txBody>
          <a:bodyPr wrap="square" rtlCol="0">
            <a:spAutoFit/>
          </a:bodyPr>
          <a:lstStyle/>
          <a:p>
            <a:pPr defTabSz="685800"/>
            <a:r>
              <a:rPr lang="en-US" sz="675" dirty="0">
                <a:solidFill>
                  <a:prstClr val="black"/>
                </a:solidFill>
                <a:latin typeface="Calibri" panose="020F0502020204030204"/>
                <a:hlinkClick r:id="rId8" tooltip="https://carrotblossompatch.wordpress.com/2012/09/24/rascal-sons-episodes-1-2/"/>
              </a:rPr>
              <a:t>This Photo</a:t>
            </a:r>
            <a:r>
              <a:rPr lang="en-US" sz="675" dirty="0">
                <a:solidFill>
                  <a:prstClr val="black"/>
                </a:solidFill>
                <a:latin typeface="Calibri" panose="020F0502020204030204"/>
              </a:rPr>
              <a:t> by Unknown Author is licensed under </a:t>
            </a:r>
            <a:r>
              <a:rPr lang="en-US" sz="675" dirty="0">
                <a:solidFill>
                  <a:prstClr val="black"/>
                </a:solidFill>
                <a:latin typeface="Calibri" panose="020F0502020204030204"/>
                <a:hlinkClick r:id="rId9" tooltip="https://creativecommons.org/licenses/by-nc-nd/3.0/"/>
              </a:rPr>
              <a:t>CC BY-NC-ND</a:t>
            </a:r>
            <a:endParaRPr lang="en-US" sz="675" dirty="0">
              <a:solidFill>
                <a:prstClr val="black"/>
              </a:solidFill>
              <a:latin typeface="Calibri" panose="020F0502020204030204"/>
            </a:endParaRPr>
          </a:p>
        </p:txBody>
      </p:sp>
      <p:grpSp>
        <p:nvGrpSpPr>
          <p:cNvPr id="33" name="Group 32">
            <a:extLst>
              <a:ext uri="{FF2B5EF4-FFF2-40B4-BE49-F238E27FC236}">
                <a16:creationId xmlns:a16="http://schemas.microsoft.com/office/drawing/2014/main" id="{D0DE5613-F849-4556-AE2E-81CC27424134}"/>
              </a:ext>
            </a:extLst>
          </p:cNvPr>
          <p:cNvGrpSpPr/>
          <p:nvPr/>
        </p:nvGrpSpPr>
        <p:grpSpPr>
          <a:xfrm>
            <a:off x="7314007" y="4066281"/>
            <a:ext cx="1576877" cy="1908798"/>
            <a:chOff x="7103332" y="3130506"/>
            <a:chExt cx="2075737" cy="3029237"/>
          </a:xfrm>
        </p:grpSpPr>
        <p:pic>
          <p:nvPicPr>
            <p:cNvPr id="28" name="Picture 27">
              <a:extLst>
                <a:ext uri="{FF2B5EF4-FFF2-40B4-BE49-F238E27FC236}">
                  <a16:creationId xmlns:a16="http://schemas.microsoft.com/office/drawing/2014/main" id="{8586FB67-75E8-4A88-B91B-621A21D7522F}"/>
                </a:ext>
              </a:extLst>
            </p:cNvPr>
            <p:cNvPicPr>
              <a:picLocks noChangeAspect="1"/>
            </p:cNvPicPr>
            <p:nvPr/>
          </p:nvPicPr>
          <p:blipFill rotWithShape="1">
            <a:blip r:embed="rId10">
              <a:extLst>
                <a:ext uri="{837473B0-CC2E-450A-ABE3-18F120FF3D39}">
                  <a1611:picAttrSrcUrl xmlns:a1611="http://schemas.microsoft.com/office/drawing/2016/11/main" r:id="rId8"/>
                </a:ext>
              </a:extLst>
            </a:blip>
            <a:srcRect t="50477"/>
            <a:stretch/>
          </p:blipFill>
          <p:spPr>
            <a:xfrm>
              <a:off x="7140853" y="4579509"/>
              <a:ext cx="2030848" cy="1044262"/>
            </a:xfrm>
            <a:prstGeom prst="rect">
              <a:avLst/>
            </a:prstGeom>
          </p:spPr>
        </p:pic>
        <p:sp>
          <p:nvSpPr>
            <p:cNvPr id="31" name="Rectangle 30">
              <a:extLst>
                <a:ext uri="{FF2B5EF4-FFF2-40B4-BE49-F238E27FC236}">
                  <a16:creationId xmlns:a16="http://schemas.microsoft.com/office/drawing/2014/main" id="{6F1C6585-B9C3-40B2-80D6-53C43B056F5B}"/>
                </a:ext>
              </a:extLst>
            </p:cNvPr>
            <p:cNvSpPr/>
            <p:nvPr/>
          </p:nvSpPr>
          <p:spPr>
            <a:xfrm>
              <a:off x="7103332" y="3130506"/>
              <a:ext cx="2075737" cy="2896508"/>
            </a:xfrm>
            <a:prstGeom prst="rect">
              <a:avLst/>
            </a:prstGeom>
            <a:noFill/>
            <a:ln>
              <a:solidFill>
                <a:srgbClr val="5157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32" name="TextBox 31">
              <a:extLst>
                <a:ext uri="{FF2B5EF4-FFF2-40B4-BE49-F238E27FC236}">
                  <a16:creationId xmlns:a16="http://schemas.microsoft.com/office/drawing/2014/main" id="{F2A1C5BA-1FA6-447F-AE89-A28A06BD7117}"/>
                </a:ext>
              </a:extLst>
            </p:cNvPr>
            <p:cNvSpPr txBox="1"/>
            <p:nvPr/>
          </p:nvSpPr>
          <p:spPr>
            <a:xfrm>
              <a:off x="7140854" y="5683517"/>
              <a:ext cx="2030848" cy="476226"/>
            </a:xfrm>
            <a:prstGeom prst="rect">
              <a:avLst/>
            </a:prstGeom>
            <a:noFill/>
          </p:spPr>
          <p:txBody>
            <a:bodyPr wrap="square" rtlCol="0">
              <a:spAutoFit/>
            </a:bodyPr>
            <a:lstStyle/>
            <a:p>
              <a:pPr defTabSz="685800"/>
              <a:r>
                <a:rPr lang="en-US" sz="1350" dirty="0">
                  <a:solidFill>
                    <a:prstClr val="black"/>
                  </a:solidFill>
                  <a:latin typeface="Calibri" panose="020F0502020204030204"/>
                </a:rPr>
                <a:t>   Family History </a:t>
              </a:r>
            </a:p>
          </p:txBody>
        </p:sp>
      </p:grpSp>
      <p:pic>
        <p:nvPicPr>
          <p:cNvPr id="30" name="Picture 29">
            <a:extLst>
              <a:ext uri="{FF2B5EF4-FFF2-40B4-BE49-F238E27FC236}">
                <a16:creationId xmlns:a16="http://schemas.microsoft.com/office/drawing/2014/main" id="{3563C671-68EA-4117-B7E6-3E95E477EAE3}"/>
              </a:ext>
            </a:extLst>
          </p:cNvPr>
          <p:cNvPicPr>
            <a:picLocks noChangeAspect="1"/>
          </p:cNvPicPr>
          <p:nvPr/>
        </p:nvPicPr>
        <p:blipFill>
          <a:blip r:embed="rId11"/>
          <a:stretch>
            <a:fillRect/>
          </a:stretch>
        </p:blipFill>
        <p:spPr>
          <a:xfrm>
            <a:off x="389770" y="995024"/>
            <a:ext cx="4500017" cy="2881146"/>
          </a:xfrm>
          <a:prstGeom prst="rect">
            <a:avLst/>
          </a:prstGeom>
        </p:spPr>
      </p:pic>
      <p:pic>
        <p:nvPicPr>
          <p:cNvPr id="36" name="Content Placeholder 3">
            <a:extLst>
              <a:ext uri="{FF2B5EF4-FFF2-40B4-BE49-F238E27FC236}">
                <a16:creationId xmlns:a16="http://schemas.microsoft.com/office/drawing/2014/main" id="{7796F2D5-9A92-4C04-A613-45E291CC4977}"/>
              </a:ext>
            </a:extLst>
          </p:cNvPr>
          <p:cNvPicPr>
            <a:picLocks noChangeAspect="1"/>
          </p:cNvPicPr>
          <p:nvPr/>
        </p:nvPicPr>
        <p:blipFill rotWithShape="1">
          <a:blip r:embed="rId12"/>
          <a:srcRect l="25171" t="14496" r="16623" b="3391"/>
          <a:stretch/>
        </p:blipFill>
        <p:spPr>
          <a:xfrm>
            <a:off x="5836209" y="1340539"/>
            <a:ext cx="3054676" cy="2445343"/>
          </a:xfrm>
          <a:prstGeom prst="rect">
            <a:avLst/>
          </a:prstGeom>
        </p:spPr>
      </p:pic>
    </p:spTree>
    <p:extLst>
      <p:ext uri="{BB962C8B-B14F-4D97-AF65-F5344CB8AC3E}">
        <p14:creationId xmlns:p14="http://schemas.microsoft.com/office/powerpoint/2010/main" val="136181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7688" y="823663"/>
            <a:ext cx="7844133" cy="612813"/>
          </a:xfrm>
        </p:spPr>
        <p:txBody>
          <a:bodyPr>
            <a:normAutofit/>
          </a:bodyPr>
          <a:lstStyle/>
          <a:p>
            <a:r>
              <a:rPr lang="en-US" sz="3000" b="1" dirty="0"/>
              <a:t>Future directions in research</a:t>
            </a:r>
          </a:p>
        </p:txBody>
      </p:sp>
      <p:sp>
        <p:nvSpPr>
          <p:cNvPr id="5" name="TextBox 4"/>
          <p:cNvSpPr txBox="1"/>
          <p:nvPr/>
        </p:nvSpPr>
        <p:spPr>
          <a:xfrm>
            <a:off x="690139" y="2342381"/>
            <a:ext cx="7763722" cy="2818720"/>
          </a:xfrm>
          <a:prstGeom prst="rect">
            <a:avLst/>
          </a:prstGeom>
          <a:noFill/>
        </p:spPr>
        <p:txBody>
          <a:bodyPr wrap="square" rtlCol="0">
            <a:spAutoFit/>
          </a:bodyPr>
          <a:lstStyle/>
          <a:p>
            <a:pPr defTabSz="685800">
              <a:spcAft>
                <a:spcPts val="900"/>
              </a:spcAft>
            </a:pPr>
            <a:r>
              <a:rPr lang="en-US" sz="2400" dirty="0">
                <a:solidFill>
                  <a:prstClr val="black"/>
                </a:solidFill>
                <a:latin typeface="Arial" panose="020B0604020202020204" pitchFamily="34" charset="0"/>
                <a:cs typeface="Arial" panose="020B0604020202020204" pitchFamily="34" charset="0"/>
              </a:rPr>
              <a:t>Develop interventions that leverage this risk model for improving primary care in community health centers</a:t>
            </a:r>
          </a:p>
          <a:p>
            <a:pPr marL="342900" indent="-342900" defTabSz="685800">
              <a:spcBef>
                <a:spcPts val="1200"/>
              </a:spcBef>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Provider-facing clinical decision support displaying patients’ risk of developing diabetes, which will inform their clinical care</a:t>
            </a:r>
          </a:p>
          <a:p>
            <a:pPr marL="342900" indent="-342900" defTabSz="685800">
              <a:spcBef>
                <a:spcPts val="1350"/>
              </a:spcBef>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Patient-facing educational materials informing patients of their risk of developing diabetes and encouraging healthy lifestyle changes to prevent diabetes </a:t>
            </a:r>
          </a:p>
        </p:txBody>
      </p:sp>
    </p:spTree>
    <p:extLst>
      <p:ext uri="{BB962C8B-B14F-4D97-AF65-F5344CB8AC3E}">
        <p14:creationId xmlns:p14="http://schemas.microsoft.com/office/powerpoint/2010/main" val="395356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454B0-2B76-46E6-904F-5E76BE6AEF45}"/>
              </a:ext>
            </a:extLst>
          </p:cNvPr>
          <p:cNvSpPr>
            <a:spLocks noGrp="1"/>
          </p:cNvSpPr>
          <p:nvPr>
            <p:ph type="title"/>
          </p:nvPr>
        </p:nvSpPr>
        <p:spPr>
          <a:xfrm>
            <a:off x="416007" y="1663430"/>
            <a:ext cx="8193348" cy="1014518"/>
          </a:xfrm>
        </p:spPr>
        <p:txBody>
          <a:bodyPr>
            <a:noAutofit/>
          </a:bodyPr>
          <a:lstStyle/>
          <a:p>
            <a:pPr algn="ctr"/>
            <a:r>
              <a:rPr lang="en-US" sz="5400" dirty="0">
                <a:latin typeface="Arial"/>
                <a:cs typeface="Arial"/>
              </a:rPr>
              <a:t>THANK YOU!</a:t>
            </a:r>
          </a:p>
        </p:txBody>
      </p:sp>
      <p:sp>
        <p:nvSpPr>
          <p:cNvPr id="3" name="TextBox 2">
            <a:extLst>
              <a:ext uri="{FF2B5EF4-FFF2-40B4-BE49-F238E27FC236}">
                <a16:creationId xmlns:a16="http://schemas.microsoft.com/office/drawing/2014/main" id="{FC58F749-0AA8-48C7-A983-665C9B13AE24}"/>
              </a:ext>
            </a:extLst>
          </p:cNvPr>
          <p:cNvSpPr txBox="1"/>
          <p:nvPr/>
        </p:nvSpPr>
        <p:spPr>
          <a:xfrm>
            <a:off x="4994890" y="2932711"/>
            <a:ext cx="3226598" cy="992579"/>
          </a:xfrm>
          <a:prstGeom prst="rect">
            <a:avLst/>
          </a:prstGeom>
          <a:noFill/>
        </p:spPr>
        <p:txBody>
          <a:bodyPr wrap="square" lIns="68580" tIns="34290" rIns="68580" bIns="34290" rtlCol="0" anchor="t">
            <a:spAutoFit/>
          </a:bodyPr>
          <a:lstStyle/>
          <a:p>
            <a:pPr algn="ctr" defTabSz="685800"/>
            <a:endParaRPr lang="en-US" sz="1500" dirty="0">
              <a:solidFill>
                <a:prstClr val="black"/>
              </a:solidFill>
              <a:latin typeface="Arial" panose="020B0604020202020204" pitchFamily="34" charset="0"/>
              <a:cs typeface="Arial" panose="020B0604020202020204" pitchFamily="34" charset="0"/>
            </a:endParaRPr>
          </a:p>
          <a:p>
            <a:pPr algn="ctr" defTabSz="685800"/>
            <a:r>
              <a:rPr lang="en-US" sz="1500" b="1" dirty="0">
                <a:solidFill>
                  <a:prstClr val="black"/>
                </a:solidFill>
                <a:latin typeface="Arial"/>
                <a:cs typeface="Arial"/>
              </a:rPr>
              <a:t>Nivedita Mohanty</a:t>
            </a:r>
          </a:p>
          <a:p>
            <a:pPr algn="ctr" defTabSz="685800"/>
            <a:r>
              <a:rPr lang="en-US" sz="1500" dirty="0">
                <a:solidFill>
                  <a:prstClr val="black"/>
                </a:solidFill>
                <a:latin typeface="Arial"/>
                <a:cs typeface="Arial"/>
                <a:hlinkClick r:id="rId3"/>
              </a:rPr>
              <a:t>nmohanty@alliancechicago.org</a:t>
            </a:r>
            <a:r>
              <a:rPr lang="en-US" sz="1500" dirty="0">
                <a:solidFill>
                  <a:prstClr val="black"/>
                </a:solidFill>
                <a:latin typeface="Arial"/>
                <a:cs typeface="Arial"/>
              </a:rPr>
              <a:t> </a:t>
            </a:r>
            <a:endParaRPr lang="en-US" sz="1500" dirty="0">
              <a:solidFill>
                <a:prstClr val="black"/>
              </a:solidFill>
              <a:latin typeface="Arial" panose="020B0604020202020204" pitchFamily="34" charset="0"/>
              <a:cs typeface="Arial" panose="020B0604020202020204" pitchFamily="34" charset="0"/>
            </a:endParaRPr>
          </a:p>
          <a:p>
            <a:pPr defTabSz="685800"/>
            <a:endParaRPr lang="en-US" sz="1500" dirty="0">
              <a:solidFill>
                <a:prstClr val="black"/>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B0CD016-746F-5AB9-DDD3-60BBD7149B03}"/>
              </a:ext>
            </a:extLst>
          </p:cNvPr>
          <p:cNvSpPr txBox="1"/>
          <p:nvPr/>
        </p:nvSpPr>
        <p:spPr>
          <a:xfrm>
            <a:off x="634233" y="3153818"/>
            <a:ext cx="3719910" cy="96949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800"/>
            <a:r>
              <a:rPr lang="en-US" sz="1500" b="1" dirty="0">
                <a:solidFill>
                  <a:prstClr val="black"/>
                </a:solidFill>
                <a:latin typeface="Arial"/>
                <a:cs typeface="Arial"/>
              </a:rPr>
              <a:t>Matthew O’Brien</a:t>
            </a:r>
          </a:p>
          <a:p>
            <a:pPr algn="ctr" defTabSz="685800"/>
            <a:r>
              <a:rPr lang="en-US" sz="1500" b="1" dirty="0">
                <a:solidFill>
                  <a:prstClr val="black"/>
                </a:solidFill>
                <a:latin typeface="Arial"/>
                <a:cs typeface="Arial"/>
                <a:hlinkClick r:id="rId4"/>
              </a:rPr>
              <a:t>matthew.obrien1@northwestern.edu</a:t>
            </a:r>
            <a:endParaRPr lang="en-US" sz="1500" b="1" dirty="0">
              <a:solidFill>
                <a:prstClr val="black"/>
              </a:solidFill>
              <a:latin typeface="Arial"/>
              <a:cs typeface="Arial"/>
            </a:endParaRPr>
          </a:p>
          <a:p>
            <a:pPr algn="ctr" defTabSz="685800"/>
            <a:endParaRPr lang="en-US" sz="1500" b="1" dirty="0">
              <a:solidFill>
                <a:prstClr val="black"/>
              </a:solidFill>
              <a:latin typeface="Arial"/>
              <a:cs typeface="Arial"/>
            </a:endParaRPr>
          </a:p>
          <a:p>
            <a:pPr algn="ctr" defTabSz="685800"/>
            <a:endParaRPr lang="en-US" sz="1350" b="1" dirty="0">
              <a:solidFill>
                <a:prstClr val="black"/>
              </a:solidFill>
              <a:latin typeface="Arial"/>
              <a:cs typeface="Arial"/>
            </a:endParaRPr>
          </a:p>
        </p:txBody>
      </p:sp>
    </p:spTree>
    <p:extLst>
      <p:ext uri="{BB962C8B-B14F-4D97-AF65-F5344CB8AC3E}">
        <p14:creationId xmlns:p14="http://schemas.microsoft.com/office/powerpoint/2010/main" val="292796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21F70-26E6-4C91-98AE-0C12319A8569}"/>
              </a:ext>
            </a:extLst>
          </p:cNvPr>
          <p:cNvSpPr>
            <a:spLocks noGrp="1"/>
          </p:cNvSpPr>
          <p:nvPr>
            <p:ph type="ctrTitle"/>
          </p:nvPr>
        </p:nvSpPr>
        <p:spPr>
          <a:xfrm>
            <a:off x="1739673" y="914401"/>
            <a:ext cx="6947127" cy="2514599"/>
          </a:xfrm>
        </p:spPr>
        <p:txBody>
          <a:bodyPr/>
          <a:lstStyle/>
          <a:p>
            <a:r>
              <a:rPr lang="en-US" sz="4800" dirty="0"/>
              <a:t>Conducting Research with Community Health Centers </a:t>
            </a:r>
          </a:p>
        </p:txBody>
      </p:sp>
      <p:sp>
        <p:nvSpPr>
          <p:cNvPr id="3" name="Subtitle 2">
            <a:extLst>
              <a:ext uri="{FF2B5EF4-FFF2-40B4-BE49-F238E27FC236}">
                <a16:creationId xmlns:a16="http://schemas.microsoft.com/office/drawing/2014/main" id="{E84F38E0-8E53-4751-9CEA-48AD12A1C68D}"/>
              </a:ext>
            </a:extLst>
          </p:cNvPr>
          <p:cNvSpPr>
            <a:spLocks noGrp="1"/>
          </p:cNvSpPr>
          <p:nvPr>
            <p:ph type="subTitle" idx="1"/>
          </p:nvPr>
        </p:nvSpPr>
        <p:spPr>
          <a:xfrm>
            <a:off x="2924238" y="3810001"/>
            <a:ext cx="5762563" cy="914400"/>
          </a:xfrm>
        </p:spPr>
        <p:txBody>
          <a:bodyPr/>
          <a:lstStyle/>
          <a:p>
            <a:r>
              <a:rPr lang="en-US" dirty="0"/>
              <a:t>Cynthia Schaefer, PhD, RN</a:t>
            </a:r>
          </a:p>
          <a:p>
            <a:r>
              <a:rPr lang="en-US" dirty="0"/>
              <a:t>Arshiya A. </a:t>
            </a:r>
            <a:r>
              <a:rPr lang="en-US" dirty="0" err="1"/>
              <a:t>Baig</a:t>
            </a:r>
            <a:r>
              <a:rPr lang="en-US" dirty="0"/>
              <a:t>, MD, MPH</a:t>
            </a:r>
          </a:p>
        </p:txBody>
      </p:sp>
      <p:pic>
        <p:nvPicPr>
          <p:cNvPr id="4" name="Picture 3">
            <a:extLst>
              <a:ext uri="{FF2B5EF4-FFF2-40B4-BE49-F238E27FC236}">
                <a16:creationId xmlns:a16="http://schemas.microsoft.com/office/drawing/2014/main" id="{A1616884-E573-F907-24F6-241AC30A13D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88810" y="6069605"/>
            <a:ext cx="2997200" cy="555625"/>
          </a:xfrm>
          <a:prstGeom prst="rect">
            <a:avLst/>
          </a:prstGeom>
          <a:noFill/>
          <a:ln>
            <a:noFill/>
          </a:ln>
        </p:spPr>
      </p:pic>
      <p:pic>
        <p:nvPicPr>
          <p:cNvPr id="6" name="Picture 3" descr="P:\_Mandie\My Documents\MWCN\Logos\MWCN_new_logo_final_revised_small.png">
            <a:extLst>
              <a:ext uri="{FF2B5EF4-FFF2-40B4-BE49-F238E27FC236}">
                <a16:creationId xmlns:a16="http://schemas.microsoft.com/office/drawing/2014/main" id="{8D052F30-9C26-C8C2-9163-C69B7A0BBE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6371" y="4724401"/>
            <a:ext cx="2741039" cy="1088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08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80C44CA-BE9E-E547-AEBD-35DCF2491824}"/>
              </a:ext>
            </a:extLst>
          </p:cNvPr>
          <p:cNvSpPr>
            <a:spLocks noGrp="1"/>
          </p:cNvSpPr>
          <p:nvPr>
            <p:ph type="title"/>
          </p:nvPr>
        </p:nvSpPr>
        <p:spPr>
          <a:xfrm>
            <a:off x="-291403" y="476832"/>
            <a:ext cx="6089301" cy="857250"/>
          </a:xfrm>
        </p:spPr>
        <p:txBody>
          <a:bodyPr/>
          <a:lstStyle/>
          <a:p>
            <a:r>
              <a:rPr lang="en-US" sz="2900" dirty="0"/>
              <a:t>          AllianceChicago (Alliance)</a:t>
            </a:r>
          </a:p>
        </p:txBody>
      </p:sp>
      <p:sp>
        <p:nvSpPr>
          <p:cNvPr id="8" name="Content Placeholder 2">
            <a:extLst>
              <a:ext uri="{FF2B5EF4-FFF2-40B4-BE49-F238E27FC236}">
                <a16:creationId xmlns:a16="http://schemas.microsoft.com/office/drawing/2014/main" id="{DC00EC12-FA8C-CA4E-A4CA-3B96AFC9BA6A}"/>
              </a:ext>
            </a:extLst>
          </p:cNvPr>
          <p:cNvSpPr>
            <a:spLocks noGrp="1"/>
          </p:cNvSpPr>
          <p:nvPr>
            <p:ph idx="1"/>
          </p:nvPr>
        </p:nvSpPr>
        <p:spPr>
          <a:xfrm>
            <a:off x="1020109" y="1179689"/>
            <a:ext cx="8123891" cy="4949806"/>
          </a:xfrm>
        </p:spPr>
        <p:txBody>
          <a:bodyPr>
            <a:normAutofit fontScale="85000" lnSpcReduction="20000"/>
          </a:bodyPr>
          <a:lstStyle/>
          <a:p>
            <a:r>
              <a:rPr lang="en-US" sz="2800" dirty="0"/>
              <a:t>70 CHCs in 19 states </a:t>
            </a:r>
          </a:p>
          <a:p>
            <a:r>
              <a:rPr lang="en-US" sz="2800" dirty="0"/>
              <a:t>serving ~3 million patients</a:t>
            </a:r>
          </a:p>
          <a:p>
            <a:pPr>
              <a:spcBef>
                <a:spcPts val="1200"/>
              </a:spcBef>
            </a:pPr>
            <a:endParaRPr lang="en-US" dirty="0"/>
          </a:p>
          <a:p>
            <a:pPr marL="0" indent="0">
              <a:buNone/>
            </a:pPr>
            <a:r>
              <a:rPr lang="en-US" sz="3400" dirty="0"/>
              <a:t>Health Choice Network (HCN)</a:t>
            </a:r>
          </a:p>
          <a:p>
            <a:r>
              <a:rPr lang="en-US" sz="2800" dirty="0"/>
              <a:t>44 CHCs in 16 states</a:t>
            </a:r>
          </a:p>
          <a:p>
            <a:r>
              <a:rPr lang="en-US" sz="2800" dirty="0"/>
              <a:t>Serving ~2.6 million patients</a:t>
            </a:r>
          </a:p>
          <a:p>
            <a:endParaRPr lang="en-US" dirty="0"/>
          </a:p>
          <a:p>
            <a:pPr marL="0" indent="0">
              <a:buNone/>
            </a:pPr>
            <a:r>
              <a:rPr lang="en-US" sz="3400" dirty="0"/>
              <a:t>Midwest Clinicians Network (MWCN)</a:t>
            </a:r>
          </a:p>
          <a:p>
            <a:r>
              <a:rPr lang="en-US" sz="2800" dirty="0"/>
              <a:t>150 CHCs in 10 states</a:t>
            </a:r>
          </a:p>
          <a:p>
            <a:pPr marL="0" indent="0">
              <a:buNone/>
            </a:pPr>
            <a:endParaRPr lang="en-US" dirty="0"/>
          </a:p>
          <a:p>
            <a:pPr marL="0" indent="0">
              <a:buNone/>
            </a:pPr>
            <a:r>
              <a:rPr lang="en-US" sz="3400" dirty="0"/>
              <a:t>Clinical Directors Network (CDN)</a:t>
            </a:r>
          </a:p>
          <a:p>
            <a:r>
              <a:rPr lang="en-US" sz="2800" dirty="0"/>
              <a:t>&gt;600 CHCs nationally – Dissemination Partner</a:t>
            </a:r>
          </a:p>
          <a:p>
            <a:pPr marL="0" indent="0">
              <a:buNone/>
            </a:pPr>
            <a:endParaRPr lang="en-US" dirty="0"/>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30047612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39A23-F138-A556-E8B6-E8060B3E14B1}"/>
              </a:ext>
            </a:extLst>
          </p:cNvPr>
          <p:cNvSpPr>
            <a:spLocks noGrp="1"/>
          </p:cNvSpPr>
          <p:nvPr>
            <p:ph type="title"/>
          </p:nvPr>
        </p:nvSpPr>
        <p:spPr>
          <a:xfrm>
            <a:off x="978820" y="457200"/>
            <a:ext cx="7704667" cy="1981200"/>
          </a:xfrm>
        </p:spPr>
        <p:txBody>
          <a:bodyPr/>
          <a:lstStyle/>
          <a:p>
            <a:r>
              <a:rPr lang="en-US" dirty="0"/>
              <a:t>Community-Based Participatory Research Partnership</a:t>
            </a:r>
          </a:p>
        </p:txBody>
      </p:sp>
      <p:sp>
        <p:nvSpPr>
          <p:cNvPr id="3" name="Content Placeholder 2">
            <a:extLst>
              <a:ext uri="{FF2B5EF4-FFF2-40B4-BE49-F238E27FC236}">
                <a16:creationId xmlns:a16="http://schemas.microsoft.com/office/drawing/2014/main" id="{70AC170D-3FE0-2A12-2283-A9D5006EAE9C}"/>
              </a:ext>
            </a:extLst>
          </p:cNvPr>
          <p:cNvSpPr>
            <a:spLocks noGrp="1"/>
          </p:cNvSpPr>
          <p:nvPr>
            <p:ph idx="1"/>
          </p:nvPr>
        </p:nvSpPr>
        <p:spPr/>
        <p:txBody>
          <a:bodyPr>
            <a:normAutofit fontScale="92500" lnSpcReduction="20000"/>
          </a:bodyPr>
          <a:lstStyle/>
          <a:p>
            <a:r>
              <a:rPr lang="en-US" dirty="0"/>
              <a:t>University of Chicago/Midwest Clinicians’ Network</a:t>
            </a:r>
          </a:p>
          <a:p>
            <a:pPr lvl="1"/>
            <a:r>
              <a:rPr lang="en-US" dirty="0"/>
              <a:t>Diabetes translation research since 1997</a:t>
            </a:r>
          </a:p>
          <a:p>
            <a:pPr lvl="1"/>
            <a:r>
              <a:rPr lang="en-US" dirty="0"/>
              <a:t>MWCN Research Committee</a:t>
            </a:r>
          </a:p>
          <a:p>
            <a:pPr lvl="1"/>
            <a:r>
              <a:rPr lang="en-US" dirty="0"/>
              <a:t>Collaborations </a:t>
            </a:r>
          </a:p>
          <a:p>
            <a:pPr lvl="2"/>
            <a:r>
              <a:rPr lang="en-US" dirty="0"/>
              <a:t>Needs assessments</a:t>
            </a:r>
          </a:p>
          <a:p>
            <a:pPr lvl="2"/>
            <a:r>
              <a:rPr lang="en-US" dirty="0"/>
              <a:t>Partner identification</a:t>
            </a:r>
          </a:p>
          <a:p>
            <a:pPr lvl="2"/>
            <a:r>
              <a:rPr lang="en-US" dirty="0"/>
              <a:t>Projects: </a:t>
            </a:r>
            <a:r>
              <a:rPr lang="en-US" sz="1800" dirty="0"/>
              <a:t>Diabetes Standards of Care, Health Disparities Collaborative, Health Center Diabetes Pilots, Hypertension/Lipids, Health Literacy, Diabetes and Depression, Combating Obesity, Group Visits, Virtual Group Visits (Chicago)</a:t>
            </a:r>
          </a:p>
          <a:p>
            <a:pPr marL="914400" lvl="2" indent="0">
              <a:buNone/>
            </a:pPr>
            <a:endParaRPr lang="en-US" dirty="0"/>
          </a:p>
          <a:p>
            <a:pPr lvl="1"/>
            <a:endParaRPr lang="en-US" dirty="0"/>
          </a:p>
          <a:p>
            <a:pPr lvl="1"/>
            <a:endParaRPr lang="en-US" dirty="0"/>
          </a:p>
        </p:txBody>
      </p:sp>
    </p:spTree>
    <p:extLst>
      <p:ext uri="{BB962C8B-B14F-4D97-AF65-F5344CB8AC3E}">
        <p14:creationId xmlns:p14="http://schemas.microsoft.com/office/powerpoint/2010/main" val="29886895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6E265-CF5A-F158-F087-DB7FFF14A6DE}"/>
              </a:ext>
            </a:extLst>
          </p:cNvPr>
          <p:cNvSpPr>
            <a:spLocks noGrp="1"/>
          </p:cNvSpPr>
          <p:nvPr>
            <p:ph type="title"/>
          </p:nvPr>
        </p:nvSpPr>
        <p:spPr>
          <a:xfrm>
            <a:off x="999105" y="304800"/>
            <a:ext cx="7440090" cy="1400530"/>
          </a:xfrm>
        </p:spPr>
        <p:txBody>
          <a:bodyPr/>
          <a:lstStyle/>
          <a:p>
            <a:r>
              <a:rPr lang="en-US" dirty="0"/>
              <a:t>Midwest Clinicians’ Network</a:t>
            </a:r>
          </a:p>
        </p:txBody>
      </p:sp>
      <p:sp>
        <p:nvSpPr>
          <p:cNvPr id="3" name="Content Placeholder 2">
            <a:extLst>
              <a:ext uri="{FF2B5EF4-FFF2-40B4-BE49-F238E27FC236}">
                <a16:creationId xmlns:a16="http://schemas.microsoft.com/office/drawing/2014/main" id="{A98F3EE0-7B9B-DF96-9A44-55ED99A94186}"/>
              </a:ext>
            </a:extLst>
          </p:cNvPr>
          <p:cNvSpPr>
            <a:spLocks noGrp="1"/>
          </p:cNvSpPr>
          <p:nvPr>
            <p:ph idx="1"/>
          </p:nvPr>
        </p:nvSpPr>
        <p:spPr>
          <a:xfrm>
            <a:off x="1011546" y="1905000"/>
            <a:ext cx="7782900" cy="4195481"/>
          </a:xfrm>
        </p:spPr>
        <p:txBody>
          <a:bodyPr>
            <a:normAutofit/>
          </a:bodyPr>
          <a:lstStyle/>
          <a:p>
            <a:r>
              <a:rPr lang="en-US" sz="2200" dirty="0"/>
              <a:t>The network includes 150 health centers and 10 Primary Care Associations in a 10 state region</a:t>
            </a:r>
          </a:p>
          <a:p>
            <a:r>
              <a:rPr lang="en-US" sz="2200" dirty="0"/>
              <a:t>Focus on networking, education and resources for FQHCs</a:t>
            </a:r>
          </a:p>
          <a:p>
            <a:r>
              <a:rPr lang="en-US" sz="2200" dirty="0"/>
              <a:t>High utilization of listserv by members for best practices</a:t>
            </a:r>
          </a:p>
          <a:p>
            <a:r>
              <a:rPr lang="en-US" sz="2200" dirty="0"/>
              <a:t>Patient experience and employee satisfaction surveys</a:t>
            </a:r>
          </a:p>
          <a:p>
            <a:r>
              <a:rPr lang="en-US" sz="2200" dirty="0"/>
              <a:t>Research since late 1990’s</a:t>
            </a:r>
          </a:p>
          <a:p>
            <a:pPr marL="0" indent="0">
              <a:buNone/>
            </a:pPr>
            <a:endParaRPr lang="en-US" dirty="0"/>
          </a:p>
          <a:p>
            <a:pPr marL="0" indent="0">
              <a:buNone/>
            </a:pPr>
            <a:endParaRPr lang="en-US" dirty="0"/>
          </a:p>
          <a:p>
            <a:endParaRPr lang="en-US" dirty="0"/>
          </a:p>
        </p:txBody>
      </p:sp>
      <p:sp>
        <p:nvSpPr>
          <p:cNvPr id="6" name="TextBox 5">
            <a:extLst>
              <a:ext uri="{FF2B5EF4-FFF2-40B4-BE49-F238E27FC236}">
                <a16:creationId xmlns:a16="http://schemas.microsoft.com/office/drawing/2014/main" id="{3E5D0924-7B50-DD97-E2D1-E2E1BF1D7F3C}"/>
              </a:ext>
            </a:extLst>
          </p:cNvPr>
          <p:cNvSpPr txBox="1"/>
          <p:nvPr/>
        </p:nvSpPr>
        <p:spPr>
          <a:xfrm>
            <a:off x="1143001" y="5177151"/>
            <a:ext cx="7296194"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orbel" panose="020B0503020204020204"/>
                <a:ea typeface="+mn-ea"/>
                <a:cs typeface="+mn-cs"/>
              </a:rPr>
              <a:t>The Midwest Clinicians' Network, Inc.'s mission is to enhance professional and personal growth for clinicians to become effective leaders for their health centers and promoters of quality, community-based primary health care.</a:t>
            </a:r>
          </a:p>
        </p:txBody>
      </p:sp>
    </p:spTree>
    <p:extLst>
      <p:ext uri="{BB962C8B-B14F-4D97-AF65-F5344CB8AC3E}">
        <p14:creationId xmlns:p14="http://schemas.microsoft.com/office/powerpoint/2010/main" val="32327920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B2F8C-C4A4-40BD-8235-97260BBFABAF}"/>
              </a:ext>
            </a:extLst>
          </p:cNvPr>
          <p:cNvSpPr>
            <a:spLocks noGrp="1"/>
          </p:cNvSpPr>
          <p:nvPr>
            <p:ph type="title"/>
          </p:nvPr>
        </p:nvSpPr>
        <p:spPr>
          <a:xfrm>
            <a:off x="381000" y="533400"/>
            <a:ext cx="8458200" cy="838200"/>
          </a:xfrm>
        </p:spPr>
        <p:txBody>
          <a:bodyPr>
            <a:normAutofit/>
          </a:bodyPr>
          <a:lstStyle/>
          <a:p>
            <a:r>
              <a:rPr lang="en-US" dirty="0"/>
              <a:t>Engagement Methods</a:t>
            </a:r>
          </a:p>
        </p:txBody>
      </p:sp>
      <p:sp>
        <p:nvSpPr>
          <p:cNvPr id="3" name="Content Placeholder 2">
            <a:extLst>
              <a:ext uri="{FF2B5EF4-FFF2-40B4-BE49-F238E27FC236}">
                <a16:creationId xmlns:a16="http://schemas.microsoft.com/office/drawing/2014/main" id="{C0F35332-2EF3-4FD6-BC59-04B4FF42FFB1}"/>
              </a:ext>
            </a:extLst>
          </p:cNvPr>
          <p:cNvSpPr>
            <a:spLocks noGrp="1"/>
          </p:cNvSpPr>
          <p:nvPr>
            <p:ph idx="1"/>
          </p:nvPr>
        </p:nvSpPr>
        <p:spPr>
          <a:xfrm>
            <a:off x="1676400" y="2362200"/>
            <a:ext cx="6711654" cy="4195481"/>
          </a:xfrm>
        </p:spPr>
        <p:txBody>
          <a:bodyPr>
            <a:normAutofit fontScale="92500" lnSpcReduction="20000"/>
          </a:bodyPr>
          <a:lstStyle/>
          <a:p>
            <a:r>
              <a:rPr lang="en-US" dirty="0"/>
              <a:t>Board of Directors</a:t>
            </a:r>
          </a:p>
          <a:p>
            <a:r>
              <a:rPr lang="en-US" dirty="0"/>
              <a:t>Primary Care Associations</a:t>
            </a:r>
          </a:p>
          <a:p>
            <a:r>
              <a:rPr lang="en-US" dirty="0"/>
              <a:t>Listserv outreach</a:t>
            </a:r>
          </a:p>
          <a:p>
            <a:pPr lvl="1"/>
            <a:r>
              <a:rPr lang="en-US" sz="2100" dirty="0"/>
              <a:t>Survey specific topics for informational purposes</a:t>
            </a:r>
          </a:p>
          <a:p>
            <a:pPr lvl="1"/>
            <a:r>
              <a:rPr lang="en-US" sz="2100" dirty="0"/>
              <a:t>Feedback on topic interest</a:t>
            </a:r>
          </a:p>
          <a:p>
            <a:pPr lvl="1"/>
            <a:r>
              <a:rPr lang="en-US" sz="2100" dirty="0"/>
              <a:t>Recruit letters of support</a:t>
            </a:r>
          </a:p>
          <a:p>
            <a:pPr lvl="1"/>
            <a:r>
              <a:rPr lang="en-US" sz="2100" dirty="0"/>
              <a:t>Notify of opportunities</a:t>
            </a:r>
          </a:p>
          <a:p>
            <a:pPr lvl="1"/>
            <a:r>
              <a:rPr lang="en-US" sz="2100" dirty="0"/>
              <a:t>Share results</a:t>
            </a:r>
          </a:p>
          <a:p>
            <a:r>
              <a:rPr lang="en-US" dirty="0"/>
              <a:t>Webinar</a:t>
            </a:r>
          </a:p>
          <a:p>
            <a:r>
              <a:rPr lang="en-US" dirty="0"/>
              <a:t>Newsletter</a:t>
            </a:r>
          </a:p>
          <a:p>
            <a:pPr marL="0" indent="0">
              <a:buNone/>
            </a:pPr>
            <a:endParaRPr lang="en-US" dirty="0"/>
          </a:p>
          <a:p>
            <a:endParaRPr lang="en-US" dirty="0"/>
          </a:p>
          <a:p>
            <a:pPr marL="0" indent="0">
              <a:buNone/>
            </a:pPr>
            <a:endParaRPr lang="en-US" dirty="0"/>
          </a:p>
        </p:txBody>
      </p:sp>
    </p:spTree>
    <p:extLst>
      <p:ext uri="{BB962C8B-B14F-4D97-AF65-F5344CB8AC3E}">
        <p14:creationId xmlns:p14="http://schemas.microsoft.com/office/powerpoint/2010/main" val="19117145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E02F-7522-6C6C-E70A-7A210E7EFEC3}"/>
              </a:ext>
            </a:extLst>
          </p:cNvPr>
          <p:cNvSpPr>
            <a:spLocks noGrp="1"/>
          </p:cNvSpPr>
          <p:nvPr>
            <p:ph type="title"/>
          </p:nvPr>
        </p:nvSpPr>
        <p:spPr>
          <a:xfrm>
            <a:off x="982133" y="228600"/>
            <a:ext cx="7704667" cy="1752600"/>
          </a:xfrm>
        </p:spPr>
        <p:txBody>
          <a:bodyPr/>
          <a:lstStyle/>
          <a:p>
            <a:r>
              <a:rPr lang="en-US" dirty="0"/>
              <a:t>Outcomes/Dissemination</a:t>
            </a:r>
          </a:p>
        </p:txBody>
      </p:sp>
      <p:sp>
        <p:nvSpPr>
          <p:cNvPr id="3" name="Content Placeholder 2">
            <a:extLst>
              <a:ext uri="{FF2B5EF4-FFF2-40B4-BE49-F238E27FC236}">
                <a16:creationId xmlns:a16="http://schemas.microsoft.com/office/drawing/2014/main" id="{D6C9A565-C919-A9A1-D7E3-49358EBCB2F1}"/>
              </a:ext>
            </a:extLst>
          </p:cNvPr>
          <p:cNvSpPr>
            <a:spLocks noGrp="1"/>
          </p:cNvSpPr>
          <p:nvPr>
            <p:ph idx="1"/>
          </p:nvPr>
        </p:nvSpPr>
        <p:spPr>
          <a:xfrm>
            <a:off x="1600200" y="2438400"/>
            <a:ext cx="7704667" cy="3332816"/>
          </a:xfrm>
        </p:spPr>
        <p:txBody>
          <a:bodyPr>
            <a:normAutofit fontScale="92500" lnSpcReduction="20000"/>
          </a:bodyPr>
          <a:lstStyle/>
          <a:p>
            <a:r>
              <a:rPr lang="en-US" dirty="0"/>
              <a:t>Publications</a:t>
            </a:r>
          </a:p>
          <a:p>
            <a:r>
              <a:rPr lang="en-US" dirty="0"/>
              <a:t>Poster presentations (NACHC, ADA, SGIM, etc.)</a:t>
            </a:r>
          </a:p>
          <a:p>
            <a:r>
              <a:rPr lang="en-US" dirty="0"/>
              <a:t>Dissemination to members</a:t>
            </a:r>
          </a:p>
          <a:p>
            <a:pPr lvl="1"/>
            <a:r>
              <a:rPr lang="en-US" dirty="0"/>
              <a:t>Webinar presentations</a:t>
            </a:r>
          </a:p>
          <a:p>
            <a:pPr lvl="1"/>
            <a:r>
              <a:rPr lang="en-US" dirty="0"/>
              <a:t>Newsletter</a:t>
            </a:r>
          </a:p>
          <a:p>
            <a:r>
              <a:rPr lang="en-US" dirty="0"/>
              <a:t>Facilitate health centers participants sharing </a:t>
            </a:r>
          </a:p>
          <a:p>
            <a:pPr lvl="1"/>
            <a:r>
              <a:rPr lang="en-US" dirty="0"/>
              <a:t>Provide resources to leadership/board/staff</a:t>
            </a:r>
          </a:p>
          <a:p>
            <a:pPr lvl="1"/>
            <a:r>
              <a:rPr lang="en-US" dirty="0"/>
              <a:t>Funding for travel to state/national meetings</a:t>
            </a:r>
          </a:p>
          <a:p>
            <a:pPr lvl="1"/>
            <a:endParaRPr lang="en-US" dirty="0"/>
          </a:p>
          <a:p>
            <a:pPr lvl="1"/>
            <a:endParaRPr lang="en-US" dirty="0"/>
          </a:p>
          <a:p>
            <a:endParaRPr lang="en-US" dirty="0"/>
          </a:p>
        </p:txBody>
      </p:sp>
    </p:spTree>
    <p:extLst>
      <p:ext uri="{BB962C8B-B14F-4D97-AF65-F5344CB8AC3E}">
        <p14:creationId xmlns:p14="http://schemas.microsoft.com/office/powerpoint/2010/main" val="17601543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451214" y="3988770"/>
            <a:ext cx="8151601" cy="923330"/>
          </a:xfrm>
          <a:prstGeom prst="rect">
            <a:avLst/>
          </a:prstGeom>
          <a:noFill/>
          <a:ln w="12700">
            <a:noFill/>
          </a:ln>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altLang="en-US" sz="2200" b="0" i="0" u="none" strike="noStrike" kern="1200" cap="none" spc="0" normalizeH="0" baseline="0" noProof="0" dirty="0">
                <a:ln>
                  <a:noFill/>
                </a:ln>
                <a:solidFill>
                  <a:prstClr val="black"/>
                </a:solidFill>
                <a:effectLst/>
                <a:uLnTx/>
                <a:uFillTx/>
                <a:latin typeface="Corbel" panose="020B0503020204020204"/>
                <a:ea typeface="+mn-ea"/>
                <a:cs typeface="+mn-cs"/>
              </a:rPr>
              <a:t>Pilot study (2015-16)</a:t>
            </a:r>
          </a:p>
          <a:p>
            <a:pPr marL="800100" marR="0" lvl="1" indent="-34290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en-US" sz="1900" b="0" i="0" u="none" strike="noStrike" kern="1200" cap="none" spc="0" normalizeH="0" baseline="0" noProof="0" dirty="0">
                <a:ln>
                  <a:noFill/>
                </a:ln>
                <a:solidFill>
                  <a:prstClr val="black"/>
                </a:solidFill>
                <a:effectLst/>
                <a:uLnTx/>
                <a:uFillTx/>
                <a:latin typeface="Corbel" panose="020B0503020204020204"/>
                <a:ea typeface="+mn-ea"/>
                <a:cs typeface="+mn-cs"/>
              </a:rPr>
              <a:t>Trained 6 HCs in 5 states to conduct diabetes group visits.</a:t>
            </a:r>
          </a:p>
          <a:p>
            <a:pPr marL="800100" marR="0" lvl="1" indent="-34290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en-US" sz="1900" b="0" i="0" u="none" strike="noStrike" kern="1200" cap="none" spc="0" normalizeH="0" baseline="0" noProof="0" dirty="0">
                <a:ln>
                  <a:noFill/>
                </a:ln>
                <a:solidFill>
                  <a:prstClr val="black"/>
                </a:solidFill>
                <a:effectLst/>
                <a:uLnTx/>
                <a:uFillTx/>
                <a:latin typeface="Corbel" panose="020B0503020204020204"/>
                <a:ea typeface="+mn-ea"/>
                <a:cs typeface="+mn-cs"/>
              </a:rPr>
              <a:t>Included text messaging at 1 health center.</a:t>
            </a:r>
          </a:p>
        </p:txBody>
      </p:sp>
      <p:sp>
        <p:nvSpPr>
          <p:cNvPr id="4" name="TextBox 3"/>
          <p:cNvSpPr txBox="1"/>
          <p:nvPr/>
        </p:nvSpPr>
        <p:spPr>
          <a:xfrm>
            <a:off x="451213" y="5303702"/>
            <a:ext cx="8151601" cy="1186479"/>
          </a:xfrm>
          <a:prstGeom prst="rect">
            <a:avLst/>
          </a:prstGeom>
          <a:noFill/>
          <a:ln w="12700">
            <a:noFill/>
          </a:ln>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altLang="en-US" sz="2200" b="0" i="0" u="none" strike="noStrike" kern="1200" cap="none" spc="0" normalizeH="0" baseline="0" noProof="0" dirty="0">
                <a:ln>
                  <a:noFill/>
                </a:ln>
                <a:solidFill>
                  <a:prstClr val="black"/>
                </a:solidFill>
                <a:effectLst/>
                <a:uLnTx/>
                <a:uFillTx/>
                <a:latin typeface="Corbel" panose="020B0503020204020204"/>
                <a:ea typeface="+mn-ea"/>
                <a:cs typeface="+mn-cs"/>
              </a:rPr>
              <a:t>Diabetes MESSAGES study (2017-22)</a:t>
            </a:r>
          </a:p>
          <a:p>
            <a:pPr marL="800100" marR="0" lvl="1" indent="-34290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en-US" sz="1900" b="0" i="0" u="none" strike="noStrike" kern="1200" cap="none" spc="0" normalizeH="0" baseline="0" noProof="0" dirty="0">
                <a:ln>
                  <a:noFill/>
                </a:ln>
                <a:solidFill>
                  <a:prstClr val="black"/>
                </a:solidFill>
                <a:effectLst/>
                <a:uLnTx/>
                <a:uFillTx/>
                <a:latin typeface="Corbel" panose="020B0503020204020204"/>
                <a:ea typeface="+mn-ea"/>
                <a:cs typeface="+mn-cs"/>
              </a:rPr>
              <a:t>Train 14 HC teams in Midwestern states to conduct diabetes group visit &amp; text messaging program.</a:t>
            </a:r>
          </a:p>
          <a:p>
            <a:pPr marL="800100" marR="0" lvl="1" indent="-34290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en-US" sz="1900" b="0" i="0" u="none" strike="noStrike" kern="1200" cap="none" spc="0" normalizeH="0" baseline="0" noProof="0" dirty="0">
                <a:ln>
                  <a:noFill/>
                </a:ln>
                <a:solidFill>
                  <a:prstClr val="black"/>
                </a:solidFill>
                <a:effectLst/>
                <a:uLnTx/>
                <a:uFillTx/>
                <a:latin typeface="Corbel" panose="020B0503020204020204"/>
                <a:ea typeface="+mn-ea"/>
                <a:cs typeface="+mn-cs"/>
              </a:rPr>
              <a:t>Cluster randomized controlled design.</a:t>
            </a:r>
          </a:p>
        </p:txBody>
      </p:sp>
      <p:sp>
        <p:nvSpPr>
          <p:cNvPr id="14" name="Down Arrow 13"/>
          <p:cNvSpPr/>
          <p:nvPr/>
        </p:nvSpPr>
        <p:spPr>
          <a:xfrm>
            <a:off x="3959020" y="4920117"/>
            <a:ext cx="391351" cy="3927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3" name="Title 1"/>
          <p:cNvSpPr txBox="1">
            <a:spLocks/>
          </p:cNvSpPr>
          <p:nvPr/>
        </p:nvSpPr>
        <p:spPr bwMode="auto">
          <a:xfrm>
            <a:off x="0" y="0"/>
            <a:ext cx="9144000" cy="1447800"/>
          </a:xfrm>
          <a:prstGeom prst="rect">
            <a:avLst/>
          </a:prstGeom>
          <a:solidFill>
            <a:srgbClr val="9A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Helvetica"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Helvetica"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Helvetica"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Helvetica" pitchFamily="34" charset="0"/>
                <a:ea typeface="MS PGothic"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Helvetica" pitchFamily="34" charset="0"/>
                <a:ea typeface="ＭＳ Ｐゴシック" pitchFamily="34" charset="-128"/>
              </a:defRPr>
            </a:lvl6pPr>
            <a:lvl7pPr marL="914400" algn="ctr" rtl="0" eaLnBrk="0" fontAlgn="base" hangingPunct="0">
              <a:spcBef>
                <a:spcPct val="0"/>
              </a:spcBef>
              <a:spcAft>
                <a:spcPct val="0"/>
              </a:spcAft>
              <a:defRPr sz="4400">
                <a:solidFill>
                  <a:schemeClr val="tx2"/>
                </a:solidFill>
                <a:latin typeface="Helvetica" pitchFamily="34" charset="0"/>
                <a:ea typeface="ＭＳ Ｐゴシック" pitchFamily="34" charset="-128"/>
              </a:defRPr>
            </a:lvl7pPr>
            <a:lvl8pPr marL="1371600" algn="ctr" rtl="0" eaLnBrk="0" fontAlgn="base" hangingPunct="0">
              <a:spcBef>
                <a:spcPct val="0"/>
              </a:spcBef>
              <a:spcAft>
                <a:spcPct val="0"/>
              </a:spcAft>
              <a:defRPr sz="4400">
                <a:solidFill>
                  <a:schemeClr val="tx2"/>
                </a:solidFill>
                <a:latin typeface="Helvetica" pitchFamily="34" charset="0"/>
                <a:ea typeface="ＭＳ Ｐゴシック" pitchFamily="34" charset="-128"/>
              </a:defRPr>
            </a:lvl8pPr>
            <a:lvl9pPr marL="1828800" algn="ctr" rtl="0" eaLnBrk="0" fontAlgn="base" hangingPunct="0">
              <a:spcBef>
                <a:spcPct val="0"/>
              </a:spcBef>
              <a:spcAft>
                <a:spcPct val="0"/>
              </a:spcAft>
              <a:defRPr sz="4400">
                <a:solidFill>
                  <a:schemeClr val="tx2"/>
                </a:solidFill>
                <a:latin typeface="Helvetica" pitchFamily="34" charset="0"/>
                <a:ea typeface="ＭＳ Ｐゴシック"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prstClr val="white"/>
                </a:solidFill>
                <a:effectLst/>
                <a:uLnTx/>
                <a:uFillTx/>
                <a:latin typeface="Corbel" panose="020B0503020204020204"/>
                <a:ea typeface="MS PGothic" pitchFamily="34" charset="-128"/>
              </a:rPr>
              <a:t>MWCN &amp; </a:t>
            </a:r>
            <a:r>
              <a:rPr kumimoji="0" lang="en-US" sz="4400" b="0" i="0" u="none" strike="noStrike" kern="0" cap="none" spc="0" normalizeH="0" baseline="0" noProof="0" dirty="0" err="1">
                <a:ln>
                  <a:noFill/>
                </a:ln>
                <a:solidFill>
                  <a:prstClr val="white"/>
                </a:solidFill>
                <a:effectLst/>
                <a:uLnTx/>
                <a:uFillTx/>
                <a:latin typeface="Corbel" panose="020B0503020204020204"/>
                <a:ea typeface="MS PGothic" pitchFamily="34" charset="-128"/>
              </a:rPr>
              <a:t>UChicago</a:t>
            </a:r>
            <a:r>
              <a:rPr kumimoji="0" lang="en-US" sz="4400" b="0" i="0" u="none" strike="noStrike" kern="0" cap="none" spc="0" normalizeH="0" baseline="0" noProof="0" dirty="0">
                <a:ln>
                  <a:noFill/>
                </a:ln>
                <a:solidFill>
                  <a:prstClr val="white"/>
                </a:solidFill>
                <a:effectLst/>
                <a:uLnTx/>
                <a:uFillTx/>
                <a:latin typeface="Corbel" panose="020B0503020204020204"/>
                <a:ea typeface="MS PGothic" pitchFamily="34" charset="-128"/>
              </a:rPr>
              <a:t> </a:t>
            </a:r>
            <a:br>
              <a:rPr kumimoji="0" lang="en-US" sz="4400" b="0" i="0" u="none" strike="noStrike" kern="0" cap="none" spc="0" normalizeH="0" baseline="0" noProof="0" dirty="0">
                <a:ln>
                  <a:noFill/>
                </a:ln>
                <a:solidFill>
                  <a:prstClr val="white"/>
                </a:solidFill>
                <a:effectLst/>
                <a:uLnTx/>
                <a:uFillTx/>
                <a:latin typeface="Corbel" panose="020B0503020204020204"/>
                <a:ea typeface="MS PGothic" pitchFamily="34" charset="-128"/>
              </a:rPr>
            </a:br>
            <a:r>
              <a:rPr kumimoji="0" lang="en-US" sz="4400" b="0" i="0" u="none" strike="noStrike" kern="0" cap="none" spc="0" normalizeH="0" baseline="0" noProof="0" dirty="0">
                <a:ln>
                  <a:noFill/>
                </a:ln>
                <a:solidFill>
                  <a:prstClr val="white"/>
                </a:solidFill>
                <a:effectLst/>
                <a:uLnTx/>
                <a:uFillTx/>
                <a:latin typeface="Corbel" panose="020B0503020204020204"/>
                <a:ea typeface="MS PGothic" pitchFamily="34" charset="-128"/>
              </a:rPr>
              <a:t>Diabetes Group Visits</a:t>
            </a:r>
          </a:p>
        </p:txBody>
      </p:sp>
      <p:sp>
        <p:nvSpPr>
          <p:cNvPr id="6" name="TextBox 5">
            <a:extLst>
              <a:ext uri="{FF2B5EF4-FFF2-40B4-BE49-F238E27FC236}">
                <a16:creationId xmlns:a16="http://schemas.microsoft.com/office/drawing/2014/main" id="{4A5CB1AC-AFCB-DD3E-51B8-10FAFF345AE0}"/>
              </a:ext>
            </a:extLst>
          </p:cNvPr>
          <p:cNvSpPr txBox="1"/>
          <p:nvPr/>
        </p:nvSpPr>
        <p:spPr>
          <a:xfrm>
            <a:off x="451215" y="2832909"/>
            <a:ext cx="8471963" cy="923330"/>
          </a:xfrm>
          <a:prstGeom prst="rect">
            <a:avLst/>
          </a:prstGeom>
          <a:noFill/>
          <a:ln w="12700">
            <a:noFill/>
          </a:ln>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altLang="en-US" sz="2200" b="0" i="0" u="none" strike="noStrike" kern="1200" cap="none" spc="0" normalizeH="0" baseline="0" noProof="0" dirty="0">
                <a:ln>
                  <a:noFill/>
                </a:ln>
                <a:solidFill>
                  <a:prstClr val="black"/>
                </a:solidFill>
                <a:effectLst/>
                <a:uLnTx/>
                <a:uFillTx/>
                <a:latin typeface="Corbel" panose="020B0503020204020204"/>
                <a:ea typeface="+mn-ea"/>
                <a:cs typeface="+mn-cs"/>
              </a:rPr>
              <a:t>Site visit study (2013-2014)</a:t>
            </a:r>
          </a:p>
          <a:p>
            <a:pPr marL="800100" marR="0" lvl="1" indent="-34290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en-US" sz="1900" b="0" i="0" u="none" strike="noStrike" kern="1200" cap="none" spc="0" normalizeH="0" baseline="0" noProof="0" dirty="0">
                <a:ln>
                  <a:noFill/>
                </a:ln>
                <a:solidFill>
                  <a:prstClr val="black"/>
                </a:solidFill>
                <a:effectLst/>
                <a:uLnTx/>
                <a:uFillTx/>
                <a:latin typeface="Corbel" panose="020B0503020204020204"/>
                <a:ea typeface="+mn-ea"/>
                <a:cs typeface="+mn-cs"/>
              </a:rPr>
              <a:t>Interviewed health center staff at 5 HCs in the Midwest to collect information on their experience running diabetes group visits.</a:t>
            </a:r>
          </a:p>
        </p:txBody>
      </p:sp>
      <p:sp>
        <p:nvSpPr>
          <p:cNvPr id="9" name="Down Arrow 13">
            <a:extLst>
              <a:ext uri="{FF2B5EF4-FFF2-40B4-BE49-F238E27FC236}">
                <a16:creationId xmlns:a16="http://schemas.microsoft.com/office/drawing/2014/main" id="{AD12D4EF-DF38-899F-170D-1148A1F44C9F}"/>
              </a:ext>
            </a:extLst>
          </p:cNvPr>
          <p:cNvSpPr/>
          <p:nvPr/>
        </p:nvSpPr>
        <p:spPr>
          <a:xfrm>
            <a:off x="3959020" y="3826416"/>
            <a:ext cx="391351" cy="3927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5" name="TextBox 14">
            <a:extLst>
              <a:ext uri="{FF2B5EF4-FFF2-40B4-BE49-F238E27FC236}">
                <a16:creationId xmlns:a16="http://schemas.microsoft.com/office/drawing/2014/main" id="{E31F33A6-44EF-FBCE-809C-18F006C279AB}"/>
              </a:ext>
            </a:extLst>
          </p:cNvPr>
          <p:cNvSpPr txBox="1"/>
          <p:nvPr/>
        </p:nvSpPr>
        <p:spPr>
          <a:xfrm>
            <a:off x="451213" y="1533709"/>
            <a:ext cx="8319567" cy="1228028"/>
          </a:xfrm>
          <a:prstGeom prst="rect">
            <a:avLst/>
          </a:prstGeom>
          <a:noFill/>
          <a:ln w="12700">
            <a:noFill/>
          </a:ln>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altLang="en-US" sz="2200" b="0" i="0" u="none" strike="noStrike" kern="1200" cap="none" spc="0" normalizeH="0" baseline="0" noProof="0" dirty="0">
                <a:ln>
                  <a:noFill/>
                </a:ln>
                <a:solidFill>
                  <a:prstClr val="black"/>
                </a:solidFill>
                <a:effectLst/>
                <a:uLnTx/>
                <a:uFillTx/>
                <a:latin typeface="Corbel" panose="020B0503020204020204"/>
                <a:ea typeface="+mn-ea"/>
                <a:cs typeface="+mn-cs"/>
              </a:rPr>
              <a:t>Interest/Concept Development</a:t>
            </a:r>
          </a:p>
          <a:p>
            <a:pPr marL="800100" marR="0" lvl="1" indent="-34290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en-US" sz="1900" b="0" i="0" u="none" strike="noStrike" kern="1200" cap="none" spc="0" normalizeH="0" baseline="0" noProof="0" dirty="0">
                <a:ln>
                  <a:noFill/>
                </a:ln>
                <a:solidFill>
                  <a:prstClr val="black"/>
                </a:solidFill>
                <a:effectLst/>
                <a:uLnTx/>
                <a:uFillTx/>
                <a:latin typeface="Corbel" panose="020B0503020204020204"/>
                <a:ea typeface="+mn-ea"/>
                <a:cs typeface="+mn-cs"/>
              </a:rPr>
              <a:t>MWCN BOD expressed interest in shared medical appointments for patients with diabetes. </a:t>
            </a:r>
          </a:p>
          <a:p>
            <a:pPr marL="800100" marR="0" lvl="1" indent="-34290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en-US" sz="1900" b="0" i="0" u="none" strike="noStrike" kern="1200" cap="none" spc="0" normalizeH="0" baseline="0" noProof="0" dirty="0">
                <a:ln>
                  <a:noFill/>
                </a:ln>
                <a:solidFill>
                  <a:prstClr val="black"/>
                </a:solidFill>
                <a:effectLst/>
                <a:uLnTx/>
                <a:uFillTx/>
                <a:latin typeface="Corbel" panose="020B0503020204020204"/>
                <a:ea typeface="+mn-ea"/>
                <a:cs typeface="+mn-cs"/>
              </a:rPr>
              <a:t>MWCN Research Committee worked with U Chicago</a:t>
            </a:r>
            <a:r>
              <a:rPr kumimoji="0" lang="en-US" altLang="en-US" sz="2200" b="0" i="0" u="none" strike="noStrike" kern="1200" cap="none" spc="0" normalizeH="0" baseline="0" noProof="0" dirty="0">
                <a:ln>
                  <a:noFill/>
                </a:ln>
                <a:solidFill>
                  <a:prstClr val="black"/>
                </a:solidFill>
                <a:effectLst/>
                <a:uLnTx/>
                <a:uFillTx/>
                <a:latin typeface="Corbel" panose="020B0503020204020204"/>
                <a:ea typeface="+mn-ea"/>
                <a:cs typeface="+mn-cs"/>
              </a:rPr>
              <a:t>. </a:t>
            </a:r>
          </a:p>
        </p:txBody>
      </p:sp>
      <p:sp>
        <p:nvSpPr>
          <p:cNvPr id="17" name="Down Arrow 13">
            <a:extLst>
              <a:ext uri="{FF2B5EF4-FFF2-40B4-BE49-F238E27FC236}">
                <a16:creationId xmlns:a16="http://schemas.microsoft.com/office/drawing/2014/main" id="{AF7CFDC4-5E50-EBD5-5D6C-B4DBC9C0350A}"/>
              </a:ext>
            </a:extLst>
          </p:cNvPr>
          <p:cNvSpPr/>
          <p:nvPr/>
        </p:nvSpPr>
        <p:spPr>
          <a:xfrm>
            <a:off x="3959020" y="2705268"/>
            <a:ext cx="391351" cy="3927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0817716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2" descr="C:\Users\abaig\AppData\Local\Microsoft\Windows\Temporary Internet Files\Content.Outlook\U7DVWCVV\MWCN GV Implementation Project - LS1 050.JPG"/>
          <p:cNvPicPr>
            <a:picLocks noGrp="1" noChangeAspect="1" noChangeArrowheads="1"/>
          </p:cNvPicPr>
          <p:nvPr>
            <p:ph idx="1"/>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bwMode="auto">
          <a:xfrm>
            <a:off x="6324599" y="1381932"/>
            <a:ext cx="2819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6628" y="1371600"/>
            <a:ext cx="5670346" cy="550920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rPr>
              <a:t>Design: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rPr>
              <a:t>Trained 26 staff at 6 community health centers in 5 Midwestern states to implement group visits (3 urban, 3 rural)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rPr>
              <a:t>Health centers recruited 8-10 patients with uncontrolled diabetes (HbA1c </a:t>
            </a:r>
            <a:r>
              <a:rPr kumimoji="0" lang="en-US" sz="2200" b="0" i="0" u="sng" strike="noStrike" kern="1200" cap="none" spc="0" normalizeH="0" baseline="0" noProof="0" dirty="0">
                <a:ln>
                  <a:noFill/>
                </a:ln>
                <a:solidFill>
                  <a:prstClr val="black"/>
                </a:solidFill>
                <a:effectLst/>
                <a:uLnTx/>
                <a:uFillTx/>
                <a:latin typeface="Corbel" panose="020B0503020204020204"/>
                <a:ea typeface="+mn-ea"/>
                <a:cs typeface="+mn-cs"/>
              </a:rPr>
              <a:t>&gt;</a:t>
            </a:r>
            <a:r>
              <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rPr>
              <a:t> 8%)</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rPr>
              <a:t>Implemented 6 monthly diabetes group visits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rPr>
              <a:t>Results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rPr>
              <a:t>51 patients enrolled, 61% attended </a:t>
            </a:r>
            <a:r>
              <a:rPr kumimoji="0" lang="en-US" sz="2200" b="0" i="0" u="sng" strike="noStrike" kern="1200" cap="none" spc="0" normalizeH="0" baseline="0" noProof="0" dirty="0">
                <a:ln>
                  <a:noFill/>
                </a:ln>
                <a:solidFill>
                  <a:prstClr val="black"/>
                </a:solidFill>
                <a:effectLst/>
                <a:uLnTx/>
                <a:uFillTx/>
                <a:latin typeface="Corbel" panose="020B0503020204020204"/>
                <a:ea typeface="+mn-ea"/>
                <a:cs typeface="+mn-cs"/>
              </a:rPr>
              <a:t>&gt;</a:t>
            </a:r>
            <a:r>
              <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rPr>
              <a:t> 4 visits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rPr>
              <a:t>Improvement in A1c for GV patients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rPr>
              <a:t>High provider and staff satisfaction</a:t>
            </a:r>
          </a:p>
        </p:txBody>
      </p:sp>
      <p:sp>
        <p:nvSpPr>
          <p:cNvPr id="14" name="Title 1"/>
          <p:cNvSpPr txBox="1">
            <a:spLocks/>
          </p:cNvSpPr>
          <p:nvPr/>
        </p:nvSpPr>
        <p:spPr bwMode="auto">
          <a:xfrm>
            <a:off x="0" y="0"/>
            <a:ext cx="9144000" cy="1371600"/>
          </a:xfrm>
          <a:prstGeom prst="rect">
            <a:avLst/>
          </a:prstGeom>
          <a:solidFill>
            <a:srgbClr val="9A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Helvetica"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Helvetica"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Helvetica"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Helvetica" pitchFamily="34" charset="0"/>
                <a:ea typeface="MS PGothic"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Helvetica" pitchFamily="34" charset="0"/>
                <a:ea typeface="ＭＳ Ｐゴシック" pitchFamily="34" charset="-128"/>
              </a:defRPr>
            </a:lvl6pPr>
            <a:lvl7pPr marL="914400" algn="ctr" rtl="0" eaLnBrk="0" fontAlgn="base" hangingPunct="0">
              <a:spcBef>
                <a:spcPct val="0"/>
              </a:spcBef>
              <a:spcAft>
                <a:spcPct val="0"/>
              </a:spcAft>
              <a:defRPr sz="4400">
                <a:solidFill>
                  <a:schemeClr val="tx2"/>
                </a:solidFill>
                <a:latin typeface="Helvetica" pitchFamily="34" charset="0"/>
                <a:ea typeface="ＭＳ Ｐゴシック" pitchFamily="34" charset="-128"/>
              </a:defRPr>
            </a:lvl7pPr>
            <a:lvl8pPr marL="1371600" algn="ctr" rtl="0" eaLnBrk="0" fontAlgn="base" hangingPunct="0">
              <a:spcBef>
                <a:spcPct val="0"/>
              </a:spcBef>
              <a:spcAft>
                <a:spcPct val="0"/>
              </a:spcAft>
              <a:defRPr sz="4400">
                <a:solidFill>
                  <a:schemeClr val="tx2"/>
                </a:solidFill>
                <a:latin typeface="Helvetica" pitchFamily="34" charset="0"/>
                <a:ea typeface="ＭＳ Ｐゴシック" pitchFamily="34" charset="-128"/>
              </a:defRPr>
            </a:lvl8pPr>
            <a:lvl9pPr marL="1828800" algn="ctr" rtl="0" eaLnBrk="0" fontAlgn="base" hangingPunct="0">
              <a:spcBef>
                <a:spcPct val="0"/>
              </a:spcBef>
              <a:spcAft>
                <a:spcPct val="0"/>
              </a:spcAft>
              <a:defRPr sz="4400">
                <a:solidFill>
                  <a:schemeClr val="tx2"/>
                </a:solidFill>
                <a:latin typeface="Helvetica" pitchFamily="34" charset="0"/>
                <a:ea typeface="ＭＳ Ｐゴシック"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prstClr val="white"/>
                </a:solidFill>
                <a:effectLst/>
                <a:uLnTx/>
                <a:uFillTx/>
                <a:latin typeface="Corbel" panose="020B0503020204020204"/>
                <a:ea typeface="MS PGothic" pitchFamily="34" charset="-128"/>
              </a:rPr>
              <a:t>Pilot Study</a:t>
            </a:r>
            <a:br>
              <a:rPr kumimoji="0" lang="en-US" sz="4400" b="0" i="0" u="none" strike="noStrike" kern="0" cap="none" spc="0" normalizeH="0" baseline="0" noProof="0" dirty="0">
                <a:ln>
                  <a:noFill/>
                </a:ln>
                <a:solidFill>
                  <a:prstClr val="white"/>
                </a:solidFill>
                <a:effectLst/>
                <a:uLnTx/>
                <a:uFillTx/>
                <a:latin typeface="Corbel" panose="020B0503020204020204"/>
                <a:ea typeface="MS PGothic" pitchFamily="34" charset="-128"/>
              </a:rPr>
            </a:br>
            <a:r>
              <a:rPr kumimoji="0" lang="en-US" sz="3200" b="0" i="0" u="none" strike="noStrike" kern="0" cap="none" spc="0" normalizeH="0" baseline="0" noProof="0" dirty="0">
                <a:ln>
                  <a:noFill/>
                </a:ln>
                <a:solidFill>
                  <a:prstClr val="white"/>
                </a:solidFill>
                <a:effectLst/>
                <a:uLnTx/>
                <a:uFillTx/>
                <a:latin typeface="Corbel" panose="020B0503020204020204"/>
                <a:ea typeface="MS PGothic" pitchFamily="34" charset="-128"/>
              </a:rPr>
              <a:t>Overview</a:t>
            </a:r>
          </a:p>
        </p:txBody>
      </p:sp>
      <p:pic>
        <p:nvPicPr>
          <p:cNvPr id="2" name="Picture 2" descr="figure 1">
            <a:extLst>
              <a:ext uri="{FF2B5EF4-FFF2-40B4-BE49-F238E27FC236}">
                <a16:creationId xmlns:a16="http://schemas.microsoft.com/office/drawing/2014/main" id="{8EDCB842-93DF-A34A-14BE-CE40907DD2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0734" y="4381194"/>
            <a:ext cx="3073723" cy="2189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2931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4638"/>
            <a:ext cx="8229600" cy="1143000"/>
          </a:xfrm>
        </p:spPr>
        <p:txBody>
          <a:bodyPr/>
          <a:lstStyle/>
          <a:p>
            <a:endParaRPr lang="en-US" sz="3200" dirty="0">
              <a:latin typeface="+mn-lt"/>
            </a:endParaRPr>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50" t="21126" r="34008" b="2316"/>
          <a:stretch/>
        </p:blipFill>
        <p:spPr bwMode="auto">
          <a:xfrm>
            <a:off x="5897891" y="1524000"/>
            <a:ext cx="3104006" cy="3992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762000" y="1752600"/>
            <a:ext cx="4572000" cy="415498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a:ln>
                  <a:noFill/>
                </a:ln>
                <a:solidFill>
                  <a:prstClr val="black"/>
                </a:solidFill>
                <a:effectLst/>
                <a:uLnTx/>
                <a:uFillTx/>
                <a:latin typeface="Corbel" panose="020B0503020204020204"/>
                <a:ea typeface="+mn-ea"/>
                <a:cs typeface="+mn-cs"/>
              </a:rPr>
              <a:t>Focus on improving access to care &amp; health outcomes among disadvantaged populations through development of innovative models for managing chronic conditions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0" cap="none" spc="0" normalizeH="0" baseline="0" noProof="0" dirty="0">
              <a:ln>
                <a:noFill/>
              </a:ln>
              <a:solidFill>
                <a:prstClr val="black"/>
              </a:solidFill>
              <a:effectLst/>
              <a:uLnTx/>
              <a:uFillTx/>
              <a:latin typeface="Corbel" panose="020B0503020204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err="1">
                <a:ln>
                  <a:noFill/>
                </a:ln>
                <a:solidFill>
                  <a:prstClr val="black"/>
                </a:solidFill>
                <a:effectLst/>
                <a:uLnTx/>
                <a:uFillTx/>
                <a:latin typeface="Corbel" panose="020B0503020204020204"/>
                <a:ea typeface="+mn-ea"/>
                <a:cs typeface="+mn-cs"/>
              </a:rPr>
              <a:t>UChicago</a:t>
            </a:r>
            <a:r>
              <a:rPr kumimoji="0" lang="en-US" sz="2200" b="0" i="0" u="none" strike="noStrike" kern="0" cap="none" spc="0" normalizeH="0" baseline="0" noProof="0" dirty="0">
                <a:ln>
                  <a:noFill/>
                </a:ln>
                <a:solidFill>
                  <a:prstClr val="black"/>
                </a:solidFill>
                <a:effectLst/>
                <a:uLnTx/>
                <a:uFillTx/>
                <a:latin typeface="Corbel" panose="020B0503020204020204"/>
                <a:ea typeface="+mn-ea"/>
                <a:cs typeface="+mn-cs"/>
              </a:rPr>
              <a:t>: One of 6 grantees across country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prstClr val="black"/>
              </a:solidFill>
              <a:effectLst/>
              <a:uLnTx/>
              <a:uFillTx/>
              <a:latin typeface="Corbel" panose="020B0503020204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a:ln>
                  <a:noFill/>
                </a:ln>
                <a:solidFill>
                  <a:prstClr val="black"/>
                </a:solidFill>
                <a:effectLst/>
                <a:uLnTx/>
                <a:uFillTx/>
                <a:latin typeface="Corbel" panose="020B0503020204020204"/>
                <a:ea typeface="+mn-ea"/>
                <a:cs typeface="+mn-cs"/>
              </a:rPr>
              <a:t>Cluster randomized trial &amp; evaluate diabetes GVs and text messaging in Midwest HCs</a:t>
            </a:r>
          </a:p>
        </p:txBody>
      </p:sp>
      <p:pic>
        <p:nvPicPr>
          <p:cNvPr id="8" name="Picture 2" descr="Image result for hhs omh logo"/>
          <p:cNvPicPr>
            <a:picLocks noChangeAspect="1" noChangeArrowheads="1"/>
          </p:cNvPicPr>
          <p:nvPr/>
        </p:nvPicPr>
        <p:blipFill rotWithShape="1">
          <a:blip r:embed="rId4">
            <a:extLst>
              <a:ext uri="{28A0092B-C50C-407E-A947-70E740481C1C}">
                <a14:useLocalDpi xmlns:a14="http://schemas.microsoft.com/office/drawing/2010/main" val="0"/>
              </a:ext>
            </a:extLst>
          </a:blip>
          <a:srcRect t="19949" b="27174"/>
          <a:stretch/>
        </p:blipFill>
        <p:spPr bwMode="auto">
          <a:xfrm>
            <a:off x="6144033" y="5622550"/>
            <a:ext cx="2611722" cy="103576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bwMode="auto">
          <a:xfrm>
            <a:off x="0" y="0"/>
            <a:ext cx="9144000" cy="1524000"/>
          </a:xfrm>
          <a:prstGeom prst="rect">
            <a:avLst/>
          </a:prstGeom>
          <a:solidFill>
            <a:srgbClr val="9A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Helvetica"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Helvetica"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Helvetica"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Helvetica" pitchFamily="34" charset="0"/>
                <a:ea typeface="MS PGothic"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Helvetica" pitchFamily="34" charset="0"/>
                <a:ea typeface="ＭＳ Ｐゴシック" pitchFamily="34" charset="-128"/>
              </a:defRPr>
            </a:lvl6pPr>
            <a:lvl7pPr marL="914400" algn="ctr" rtl="0" eaLnBrk="0" fontAlgn="base" hangingPunct="0">
              <a:spcBef>
                <a:spcPct val="0"/>
              </a:spcBef>
              <a:spcAft>
                <a:spcPct val="0"/>
              </a:spcAft>
              <a:defRPr sz="4400">
                <a:solidFill>
                  <a:schemeClr val="tx2"/>
                </a:solidFill>
                <a:latin typeface="Helvetica" pitchFamily="34" charset="0"/>
                <a:ea typeface="ＭＳ Ｐゴシック" pitchFamily="34" charset="-128"/>
              </a:defRPr>
            </a:lvl7pPr>
            <a:lvl8pPr marL="1371600" algn="ctr" rtl="0" eaLnBrk="0" fontAlgn="base" hangingPunct="0">
              <a:spcBef>
                <a:spcPct val="0"/>
              </a:spcBef>
              <a:spcAft>
                <a:spcPct val="0"/>
              </a:spcAft>
              <a:defRPr sz="4400">
                <a:solidFill>
                  <a:schemeClr val="tx2"/>
                </a:solidFill>
                <a:latin typeface="Helvetica" pitchFamily="34" charset="0"/>
                <a:ea typeface="ＭＳ Ｐゴシック" pitchFamily="34" charset="-128"/>
              </a:defRPr>
            </a:lvl8pPr>
            <a:lvl9pPr marL="1828800" algn="ctr" rtl="0" eaLnBrk="0" fontAlgn="base" hangingPunct="0">
              <a:spcBef>
                <a:spcPct val="0"/>
              </a:spcBef>
              <a:spcAft>
                <a:spcPct val="0"/>
              </a:spcAft>
              <a:defRPr sz="4400">
                <a:solidFill>
                  <a:schemeClr val="tx2"/>
                </a:solidFill>
                <a:latin typeface="Helvetica" pitchFamily="34" charset="0"/>
                <a:ea typeface="ＭＳ Ｐゴシック"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Corbel" panose="020B0503020204020204"/>
                <a:ea typeface="MS PGothic" pitchFamily="34" charset="-128"/>
              </a:rPr>
              <a:t>Office of Minority Health (OMH)</a:t>
            </a:r>
            <a:br>
              <a:rPr kumimoji="0" lang="en-US" sz="3600" b="0" i="0" u="none" strike="noStrike" kern="0" cap="none" spc="0" normalizeH="0" baseline="0" noProof="0" dirty="0">
                <a:ln>
                  <a:noFill/>
                </a:ln>
                <a:solidFill>
                  <a:prstClr val="white"/>
                </a:solidFill>
                <a:effectLst/>
                <a:uLnTx/>
                <a:uFillTx/>
                <a:latin typeface="Corbel" panose="020B0503020204020204"/>
                <a:ea typeface="MS PGothic" pitchFamily="34" charset="-128"/>
              </a:rPr>
            </a:br>
            <a:r>
              <a:rPr kumimoji="0" lang="en-US" sz="3600" b="0" i="0" u="none" strike="noStrike" kern="0" cap="none" spc="0" normalizeH="0" baseline="0" noProof="0" dirty="0">
                <a:ln>
                  <a:noFill/>
                </a:ln>
                <a:solidFill>
                  <a:prstClr val="white"/>
                </a:solidFill>
                <a:effectLst/>
                <a:uLnTx/>
                <a:uFillTx/>
                <a:latin typeface="Corbel" panose="020B0503020204020204"/>
                <a:ea typeface="MS PGothic" pitchFamily="34" charset="-128"/>
              </a:rPr>
              <a:t>Partnerships to Achieve Health Equity</a:t>
            </a:r>
          </a:p>
        </p:txBody>
      </p:sp>
    </p:spTree>
    <p:extLst>
      <p:ext uri="{BB962C8B-B14F-4D97-AF65-F5344CB8AC3E}">
        <p14:creationId xmlns:p14="http://schemas.microsoft.com/office/powerpoint/2010/main" val="20711359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5" name="Title 1"/>
          <p:cNvSpPr>
            <a:spLocks noGrp="1"/>
          </p:cNvSpPr>
          <p:nvPr>
            <p:ph type="title"/>
          </p:nvPr>
        </p:nvSpPr>
        <p:spPr>
          <a:xfrm>
            <a:off x="253530" y="189416"/>
            <a:ext cx="8890470" cy="1143000"/>
          </a:xfrm>
        </p:spPr>
        <p:txBody>
          <a:bodyPr/>
          <a:lstStyle/>
          <a:p>
            <a:r>
              <a:rPr lang="en-US" altLang="en-US" sz="4000" dirty="0">
                <a:cs typeface="Arial"/>
              </a:rPr>
              <a:t>Diabetes MESSAGES</a:t>
            </a:r>
          </a:p>
        </p:txBody>
      </p:sp>
      <p:sp>
        <p:nvSpPr>
          <p:cNvPr id="3" name="Content Placeholder 2"/>
          <p:cNvSpPr>
            <a:spLocks noGrp="1"/>
          </p:cNvSpPr>
          <p:nvPr>
            <p:ph idx="1"/>
          </p:nvPr>
        </p:nvSpPr>
        <p:spPr>
          <a:xfrm>
            <a:off x="55322" y="1194951"/>
            <a:ext cx="6331546" cy="5410200"/>
          </a:xfrm>
        </p:spPr>
        <p:txBody>
          <a:bodyPr>
            <a:noAutofit/>
          </a:bodyPr>
          <a:lstStyle/>
          <a:p>
            <a:pPr>
              <a:defRPr/>
            </a:pPr>
            <a:r>
              <a:rPr lang="en-US" sz="2000" dirty="0">
                <a:latin typeface="Arial" panose="020B0604020202020204" pitchFamily="34" charset="0"/>
                <a:cs typeface="Arial" panose="020B0604020202020204" pitchFamily="34" charset="0"/>
              </a:rPr>
              <a:t>Design</a:t>
            </a:r>
          </a:p>
          <a:p>
            <a:pPr lvl="1">
              <a:defRPr/>
            </a:pPr>
            <a:r>
              <a:rPr lang="en-US" sz="1600" dirty="0">
                <a:latin typeface="Arial" panose="020B0604020202020204" pitchFamily="34" charset="0"/>
                <a:cs typeface="Arial" panose="020B0604020202020204" pitchFamily="34" charset="0"/>
              </a:rPr>
              <a:t>Cluster randomized study with waitlist control</a:t>
            </a:r>
          </a:p>
          <a:p>
            <a:pPr lvl="1">
              <a:defRPr/>
            </a:pPr>
            <a:r>
              <a:rPr lang="en-US" sz="1600" dirty="0">
                <a:latin typeface="Arial" panose="020B0604020202020204" pitchFamily="34" charset="0"/>
                <a:cs typeface="Arial" panose="020B0604020202020204" pitchFamily="34" charset="0"/>
              </a:rPr>
              <a:t>HCs had to form a team of 3-4 HC staff including one clinician (MD, NP, or PA)</a:t>
            </a:r>
          </a:p>
          <a:p>
            <a:pPr lvl="1">
              <a:defRPr/>
            </a:pPr>
            <a:r>
              <a:rPr lang="en-US" sz="1600" dirty="0">
                <a:latin typeface="Arial" panose="020B0604020202020204" pitchFamily="34" charset="0"/>
                <a:cs typeface="Arial" panose="020B0604020202020204" pitchFamily="34" charset="0"/>
              </a:rPr>
              <a:t>7 intervention and 7 waitlist control  teams </a:t>
            </a:r>
          </a:p>
          <a:p>
            <a:pPr>
              <a:defRPr/>
            </a:pPr>
            <a:r>
              <a:rPr lang="en-US" dirty="0">
                <a:latin typeface="Arial" panose="020B0604020202020204" pitchFamily="34" charset="0"/>
                <a:cs typeface="Arial" panose="020B0604020202020204" pitchFamily="34" charset="0"/>
              </a:rPr>
              <a:t>Results</a:t>
            </a:r>
          </a:p>
          <a:p>
            <a:pPr lvl="1">
              <a:defRPr/>
            </a:pPr>
            <a:r>
              <a:rPr lang="en-US" sz="1600" dirty="0">
                <a:latin typeface="Arial" panose="020B0604020202020204" pitchFamily="34" charset="0"/>
                <a:cs typeface="Arial" panose="020B0604020202020204" pitchFamily="34" charset="0"/>
              </a:rPr>
              <a:t>Both group had improvement in A1c from baseline to 12 months</a:t>
            </a:r>
          </a:p>
          <a:p>
            <a:pPr lvl="1">
              <a:defRPr/>
            </a:pPr>
            <a:r>
              <a:rPr lang="en-US" sz="1600" dirty="0">
                <a:latin typeface="Arial" panose="020B0604020202020204" pitchFamily="34" charset="0"/>
                <a:ea typeface="Malgun Gothic" panose="020B0503020000020004" pitchFamily="34" charset="-127"/>
                <a:cs typeface="Arial" panose="020B0604020202020204" pitchFamily="34" charset="0"/>
              </a:rPr>
              <a:t>Attending 4-6 group visits was associated with significant reduction in A1C compared to no visits 6 months and 18 months</a:t>
            </a:r>
          </a:p>
          <a:p>
            <a:pPr lvl="1">
              <a:defRPr/>
            </a:pPr>
            <a:r>
              <a:rPr lang="en-US" sz="1600" dirty="0">
                <a:latin typeface="Arial" panose="020B0604020202020204" pitchFamily="34" charset="0"/>
                <a:ea typeface="Malgun Gothic" panose="020B0503020000020004" pitchFamily="34" charset="-127"/>
                <a:cs typeface="Arial" panose="020B0604020202020204" pitchFamily="34" charset="0"/>
              </a:rPr>
              <a:t>Patient improvement in social support and satisfaction with diabetes care</a:t>
            </a:r>
          </a:p>
          <a:p>
            <a:pPr lvl="1">
              <a:defRPr/>
            </a:pPr>
            <a:r>
              <a:rPr lang="en-US" sz="1600" dirty="0">
                <a:latin typeface="Arial" panose="020B0604020202020204" pitchFamily="34" charset="0"/>
                <a:ea typeface="Malgun Gothic" panose="020B0503020000020004" pitchFamily="34" charset="-127"/>
                <a:cs typeface="Arial" panose="020B0604020202020204" pitchFamily="34" charset="0"/>
              </a:rPr>
              <a:t>Patient with emotional health problem more likely to see a mental health specialist and prescribed a medication in intervention group </a:t>
            </a:r>
          </a:p>
          <a:p>
            <a:pPr lvl="1">
              <a:defRPr/>
            </a:pPr>
            <a:r>
              <a:rPr lang="en-US" sz="1600" dirty="0">
                <a:latin typeface="Arial" panose="020B0604020202020204" pitchFamily="34" charset="0"/>
                <a:cs typeface="Arial" panose="020B0604020202020204" pitchFamily="34" charset="0"/>
              </a:rPr>
              <a:t>GV patients were more likely to have improved processes of care and more engagement with diabetes education post-intervention.</a:t>
            </a:r>
            <a:endParaRPr lang="en-US" sz="1400" dirty="0">
              <a:latin typeface="+mj-lt"/>
              <a:ea typeface="+mn-ea"/>
              <a:cs typeface="Arial"/>
            </a:endParaRPr>
          </a:p>
        </p:txBody>
      </p:sp>
      <p:pic>
        <p:nvPicPr>
          <p:cNvPr id="26626" name="Picture 2" descr="Z:\shared\Baig\Schweppe Project\Training Photos\Schweppe Trainings 1 and 2 0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5076" y="1057878"/>
            <a:ext cx="2360716" cy="177053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9ED89343-9158-C348-8A01-C04D2BD621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3082" y="2971800"/>
            <a:ext cx="1844703" cy="18565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C:\Users\jli15\Desktop\November Newsletter\States Picture.png">
            <a:extLst>
              <a:ext uri="{FF2B5EF4-FFF2-40B4-BE49-F238E27FC236}">
                <a16:creationId xmlns:a16="http://schemas.microsoft.com/office/drawing/2014/main" id="{E5C3A58F-A34A-105D-236F-05D6A3311464}"/>
              </a:ext>
            </a:extLst>
          </p:cNvPr>
          <p:cNvPicPr/>
          <p:nvPr/>
        </p:nvPicPr>
        <p:blipFill rotWithShape="1">
          <a:blip r:embed="rId5">
            <a:extLst>
              <a:ext uri="{28A0092B-C50C-407E-A947-70E740481C1C}">
                <a14:useLocalDpi xmlns:a14="http://schemas.microsoft.com/office/drawing/2010/main" val="0"/>
              </a:ext>
            </a:extLst>
          </a:blip>
          <a:srcRect l="5264" t="4425" r="3506" b="4425"/>
          <a:stretch/>
        </p:blipFill>
        <p:spPr bwMode="auto">
          <a:xfrm>
            <a:off x="6408416" y="4971688"/>
            <a:ext cx="2621849" cy="18288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348235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52232" name="Group 52231">
            <a:extLst>
              <a:ext uri="{FF2B5EF4-FFF2-40B4-BE49-F238E27FC236}">
                <a16:creationId xmlns:a16="http://schemas.microsoft.com/office/drawing/2014/main" id="{260ACC13-B825-49F3-93DE-C8B8F2FA37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52233" name="Freeform 6">
              <a:extLst>
                <a:ext uri="{FF2B5EF4-FFF2-40B4-BE49-F238E27FC236}">
                  <a16:creationId xmlns:a16="http://schemas.microsoft.com/office/drawing/2014/main" id="{F947B31F-CA03-4793-845D-FD86BABC1A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52234" name="Freeform 7">
              <a:extLst>
                <a:ext uri="{FF2B5EF4-FFF2-40B4-BE49-F238E27FC236}">
                  <a16:creationId xmlns:a16="http://schemas.microsoft.com/office/drawing/2014/main" id="{DCDDE94D-F78C-4A48-AEA6-E922FC99A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52235" name="Freeform 8">
              <a:extLst>
                <a:ext uri="{FF2B5EF4-FFF2-40B4-BE49-F238E27FC236}">
                  <a16:creationId xmlns:a16="http://schemas.microsoft.com/office/drawing/2014/main" id="{3445A886-F3CA-4DE4-90D7-535F9707B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52236" name="Freeform 9">
              <a:extLst>
                <a:ext uri="{FF2B5EF4-FFF2-40B4-BE49-F238E27FC236}">
                  <a16:creationId xmlns:a16="http://schemas.microsoft.com/office/drawing/2014/main" id="{A8999CB6-C053-418B-AE37-E470804D2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52237" name="Freeform 10">
              <a:extLst>
                <a:ext uri="{FF2B5EF4-FFF2-40B4-BE49-F238E27FC236}">
                  <a16:creationId xmlns:a16="http://schemas.microsoft.com/office/drawing/2014/main" id="{81EA3E26-BFCD-4396-AE8A-2A9828BFF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52238" name="Freeform 11">
              <a:extLst>
                <a:ext uri="{FF2B5EF4-FFF2-40B4-BE49-F238E27FC236}">
                  <a16:creationId xmlns:a16="http://schemas.microsoft.com/office/drawing/2014/main" id="{5F9BC582-73A6-4D8A-8738-E36476489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52226" name="Title 1"/>
          <p:cNvSpPr>
            <a:spLocks noGrp="1"/>
          </p:cNvSpPr>
          <p:nvPr>
            <p:ph type="title" idx="4294967295"/>
          </p:nvPr>
        </p:nvSpPr>
        <p:spPr>
          <a:xfrm>
            <a:off x="3948649" y="152400"/>
            <a:ext cx="4861492" cy="965200"/>
          </a:xfrm>
        </p:spPr>
        <p:txBody>
          <a:bodyPr vert="horz" lIns="91440" tIns="45720" rIns="91440" bIns="45720" rtlCol="0" anchor="ctr">
            <a:normAutofit/>
          </a:bodyPr>
          <a:lstStyle/>
          <a:p>
            <a:r>
              <a:rPr lang="en-US" altLang="en-US" sz="3200" dirty="0"/>
              <a:t>Virtual Group Visit Pilot</a:t>
            </a:r>
          </a:p>
        </p:txBody>
      </p:sp>
      <p:pic>
        <p:nvPicPr>
          <p:cNvPr id="4" name="Picture 2" descr="C:\Users\abaig\AppData\Local\Microsoft\Windows\Temporary Internet Files\Content.Outlook\U7DVWCVV\MWCN GV Implementation Project - LS1 050.JPG">
            <a:extLst>
              <a:ext uri="{FF2B5EF4-FFF2-40B4-BE49-F238E27FC236}">
                <a16:creationId xmlns:a16="http://schemas.microsoft.com/office/drawing/2014/main" id="{3789A871-CA33-C64C-B31D-C163AA4097E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38170" r="23593" b="1"/>
          <a:stretch/>
        </p:blipFill>
        <p:spPr bwMode="auto">
          <a:xfrm>
            <a:off x="1441758" y="147850"/>
            <a:ext cx="1682441" cy="3299947"/>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
        <p:nvSpPr>
          <p:cNvPr id="52227" name="Content Placeholder 2"/>
          <p:cNvSpPr>
            <a:spLocks noGrp="1"/>
          </p:cNvSpPr>
          <p:nvPr>
            <p:ph idx="4294967295"/>
          </p:nvPr>
        </p:nvSpPr>
        <p:spPr>
          <a:xfrm>
            <a:off x="4035633" y="1135986"/>
            <a:ext cx="4861490" cy="5569614"/>
          </a:xfrm>
        </p:spPr>
        <p:txBody>
          <a:bodyPr vert="horz" lIns="91440" tIns="45720" rIns="91440" bIns="45720" rtlCol="0" anchor="ctr">
            <a:noAutofit/>
          </a:bodyPr>
          <a:lstStyle/>
          <a:p>
            <a:pPr>
              <a:lnSpc>
                <a:spcPct val="90000"/>
              </a:lnSpc>
            </a:pPr>
            <a:r>
              <a:rPr lang="en-US" sz="2000" dirty="0">
                <a:latin typeface="Arial" panose="020B0604020202020204" pitchFamily="34" charset="0"/>
                <a:cs typeface="Arial" panose="020B0604020202020204" pitchFamily="34" charset="0"/>
              </a:rPr>
              <a:t>Study Design</a:t>
            </a:r>
          </a:p>
          <a:p>
            <a:pPr lvl="1">
              <a:lnSpc>
                <a:spcPct val="90000"/>
              </a:lnSpc>
            </a:pPr>
            <a:r>
              <a:rPr lang="en-US" dirty="0">
                <a:latin typeface="Arial" panose="020B0604020202020204" pitchFamily="34" charset="0"/>
                <a:cs typeface="Arial" panose="020B0604020202020204" pitchFamily="34" charset="0"/>
              </a:rPr>
              <a:t>Conducted virtual GVs with pre and post data of 2020 cohort wait list arm</a:t>
            </a:r>
          </a:p>
          <a:p>
            <a:pPr lvl="1">
              <a:lnSpc>
                <a:spcPct val="90000"/>
              </a:lnSpc>
            </a:pPr>
            <a:r>
              <a:rPr lang="en-US" dirty="0">
                <a:latin typeface="Arial" panose="020B0604020202020204" pitchFamily="34" charset="0"/>
                <a:cs typeface="Arial" panose="020B0604020202020204" pitchFamily="34" charset="0"/>
              </a:rPr>
              <a:t>6 sites</a:t>
            </a:r>
          </a:p>
          <a:p>
            <a:pPr lvl="1">
              <a:lnSpc>
                <a:spcPct val="90000"/>
              </a:lnSpc>
            </a:pPr>
            <a:r>
              <a:rPr lang="en-US" altLang="en-US" dirty="0">
                <a:latin typeface="Arial" panose="020B0604020202020204" pitchFamily="34" charset="0"/>
                <a:cs typeface="Arial" panose="020B0604020202020204" pitchFamily="34" charset="0"/>
              </a:rPr>
              <a:t>49 patients enrolled</a:t>
            </a:r>
          </a:p>
          <a:p>
            <a:pPr>
              <a:lnSpc>
                <a:spcPct val="90000"/>
              </a:lnSpc>
            </a:pPr>
            <a:r>
              <a:rPr lang="en-US" altLang="en-US" sz="2000" dirty="0">
                <a:latin typeface="Arial" panose="020B0604020202020204" pitchFamily="34" charset="0"/>
                <a:cs typeface="Arial" panose="020B0604020202020204" pitchFamily="34" charset="0"/>
              </a:rPr>
              <a:t>Results</a:t>
            </a:r>
          </a:p>
          <a:p>
            <a:pPr lvl="1">
              <a:lnSpc>
                <a:spcPct val="90000"/>
              </a:lnSpc>
            </a:pPr>
            <a:r>
              <a:rPr lang="en-US" altLang="en-US" dirty="0">
                <a:latin typeface="Arial" panose="020B0604020202020204" pitchFamily="34" charset="0"/>
                <a:cs typeface="Arial" panose="020B0604020202020204" pitchFamily="34" charset="0"/>
              </a:rPr>
              <a:t>Trend for improvement in A1c in cohort from pre to post testing baseline to 12 months</a:t>
            </a:r>
          </a:p>
          <a:p>
            <a:pPr lvl="1">
              <a:lnSpc>
                <a:spcPct val="90000"/>
              </a:lnSpc>
            </a:pPr>
            <a:r>
              <a:rPr lang="en-US" altLang="en-US" dirty="0">
                <a:latin typeface="Arial" panose="020B0604020202020204" pitchFamily="34" charset="0"/>
                <a:cs typeface="Arial" panose="020B0604020202020204" pitchFamily="34" charset="0"/>
              </a:rPr>
              <a:t>For patients with A1C≥9% at baseline (N=31), there was a significant decrease in A1C from 10.70±1.65% at baseline to 9.36 ± 2.07% at 6 months (p=0.03).</a:t>
            </a:r>
          </a:p>
          <a:p>
            <a:pPr lvl="1">
              <a:lnSpc>
                <a:spcPct val="90000"/>
              </a:lnSpc>
            </a:pPr>
            <a:r>
              <a:rPr lang="en-US" altLang="en-US" dirty="0">
                <a:latin typeface="Arial" panose="020B0604020202020204" pitchFamily="34" charset="0"/>
                <a:cs typeface="Arial" panose="020B0604020202020204" pitchFamily="34" charset="0"/>
              </a:rPr>
              <a:t>Diabetes support and diabetes distress improved</a:t>
            </a:r>
          </a:p>
          <a:p>
            <a:pPr>
              <a:lnSpc>
                <a:spcPct val="90000"/>
              </a:lnSpc>
            </a:pPr>
            <a:endParaRPr lang="en-US" altLang="en-US" sz="1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6D5781E2-4F63-21F4-1F9A-0E6B445854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590" y="3593728"/>
            <a:ext cx="3212222" cy="2074582"/>
          </a:xfrm>
          <a:prstGeom prst="rect">
            <a:avLst/>
          </a:prstGeom>
        </p:spPr>
      </p:pic>
    </p:spTree>
    <p:extLst>
      <p:ext uri="{BB962C8B-B14F-4D97-AF65-F5344CB8AC3E}">
        <p14:creationId xmlns:p14="http://schemas.microsoft.com/office/powerpoint/2010/main" val="132104486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632FE90C-5BC8-074E-CDE0-9B9DF657A73D}"/>
              </a:ext>
            </a:extLst>
          </p:cNvPr>
          <p:cNvPicPr>
            <a:picLocks noChangeAspect="1"/>
          </p:cNvPicPr>
          <p:nvPr/>
        </p:nvPicPr>
        <p:blipFill>
          <a:blip r:embed="rId2"/>
          <a:stretch>
            <a:fillRect/>
          </a:stretch>
        </p:blipFill>
        <p:spPr>
          <a:xfrm>
            <a:off x="7086600" y="308012"/>
            <a:ext cx="1898954" cy="1107723"/>
          </a:xfrm>
          <a:prstGeom prst="rect">
            <a:avLst/>
          </a:prstGeom>
        </p:spPr>
      </p:pic>
      <p:pic>
        <p:nvPicPr>
          <p:cNvPr id="13" name="Picture 12" descr="Z:\shared\Baig\MWCN Group Visit Project\1_OMH Partnerships for Health Equity\Graphics\UCM_Logo_Forefront Color.jpg">
            <a:extLst>
              <a:ext uri="{FF2B5EF4-FFF2-40B4-BE49-F238E27FC236}">
                <a16:creationId xmlns:a16="http://schemas.microsoft.com/office/drawing/2014/main" id="{30285B7A-FBD5-02A5-025B-41754F913D9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3068" y="4646467"/>
            <a:ext cx="1751455" cy="602593"/>
          </a:xfrm>
          <a:prstGeom prst="rect">
            <a:avLst/>
          </a:prstGeom>
          <a:noFill/>
          <a:ln>
            <a:noFill/>
          </a:ln>
        </p:spPr>
      </p:pic>
      <p:pic>
        <p:nvPicPr>
          <p:cNvPr id="14" name="Picture 13" descr="A picture containing graphical user interface&#10;&#10;Description automatically generated">
            <a:extLst>
              <a:ext uri="{FF2B5EF4-FFF2-40B4-BE49-F238E27FC236}">
                <a16:creationId xmlns:a16="http://schemas.microsoft.com/office/drawing/2014/main" id="{A6FE3299-3671-2D24-13E3-5F024F10BF9F}"/>
              </a:ext>
            </a:extLst>
          </p:cNvPr>
          <p:cNvPicPr>
            <a:picLocks noChangeAspect="1"/>
          </p:cNvPicPr>
          <p:nvPr/>
        </p:nvPicPr>
        <p:blipFill rotWithShape="1">
          <a:blip r:embed="rId4"/>
          <a:srcRect l="5697" t="42938" r="62367" b="13701"/>
          <a:stretch/>
        </p:blipFill>
        <p:spPr>
          <a:xfrm>
            <a:off x="2900662" y="4225156"/>
            <a:ext cx="2247394" cy="913232"/>
          </a:xfrm>
          <a:prstGeom prst="rect">
            <a:avLst/>
          </a:prstGeom>
        </p:spPr>
      </p:pic>
      <p:pic>
        <p:nvPicPr>
          <p:cNvPr id="15" name="Picture 14">
            <a:extLst>
              <a:ext uri="{FF2B5EF4-FFF2-40B4-BE49-F238E27FC236}">
                <a16:creationId xmlns:a16="http://schemas.microsoft.com/office/drawing/2014/main" id="{402A8CC1-76BC-4B69-E7FA-4194CDC5C360}"/>
              </a:ext>
            </a:extLst>
          </p:cNvPr>
          <p:cNvPicPr>
            <a:picLocks noChangeAspect="1"/>
          </p:cNvPicPr>
          <p:nvPr/>
        </p:nvPicPr>
        <p:blipFill>
          <a:blip r:embed="rId5"/>
          <a:stretch>
            <a:fillRect/>
          </a:stretch>
        </p:blipFill>
        <p:spPr>
          <a:xfrm>
            <a:off x="1850094" y="3501154"/>
            <a:ext cx="3894250" cy="319391"/>
          </a:xfrm>
          <a:prstGeom prst="rect">
            <a:avLst/>
          </a:prstGeom>
        </p:spPr>
      </p:pic>
      <p:pic>
        <p:nvPicPr>
          <p:cNvPr id="16" name="Picture 1">
            <a:extLst>
              <a:ext uri="{FF2B5EF4-FFF2-40B4-BE49-F238E27FC236}">
                <a16:creationId xmlns:a16="http://schemas.microsoft.com/office/drawing/2014/main" id="{6AC722EB-2F25-1AE7-1D90-9D69D66169B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53675" y="3665859"/>
            <a:ext cx="1715480" cy="680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4F24CC2-1D05-A053-D9E9-BAD943DD5C3D}"/>
              </a:ext>
            </a:extLst>
          </p:cNvPr>
          <p:cNvSpPr txBox="1">
            <a:spLocks/>
          </p:cNvSpPr>
          <p:nvPr/>
        </p:nvSpPr>
        <p:spPr>
          <a:xfrm>
            <a:off x="1981200" y="450277"/>
            <a:ext cx="5486400" cy="965458"/>
          </a:xfrm>
          <a:prstGeom prst="rect">
            <a:avLst/>
          </a:prstGeom>
        </p:spPr>
        <p:txBody>
          <a:bodyPr vert="horz" lIns="91440" tIns="45720" rIns="91440" bIns="45720" rtlCol="0" anchor="b">
            <a:noAutofit/>
          </a:bodyPr>
          <a:lstStyle>
            <a:lvl1pPr algn="l" defTabSz="457207"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7"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212121"/>
                </a:solidFill>
                <a:effectLst/>
                <a:uLnTx/>
                <a:uFillTx/>
                <a:latin typeface="Corbel" panose="020B0503020204020204"/>
                <a:ea typeface="+mj-ea"/>
                <a:cs typeface="+mj-cs"/>
              </a:rPr>
              <a:t>Virtual Diabetes Group Visits Across Health Systems (VIDA)</a:t>
            </a:r>
          </a:p>
        </p:txBody>
      </p:sp>
      <p:sp>
        <p:nvSpPr>
          <p:cNvPr id="4" name="Content Placeholder 2">
            <a:extLst>
              <a:ext uri="{FF2B5EF4-FFF2-40B4-BE49-F238E27FC236}">
                <a16:creationId xmlns:a16="http://schemas.microsoft.com/office/drawing/2014/main" id="{69833312-7C25-6870-3AD4-A47D28B3BF3B}"/>
              </a:ext>
            </a:extLst>
          </p:cNvPr>
          <p:cNvSpPr txBox="1">
            <a:spLocks/>
          </p:cNvSpPr>
          <p:nvPr/>
        </p:nvSpPr>
        <p:spPr>
          <a:xfrm>
            <a:off x="1219200" y="1744592"/>
            <a:ext cx="7010400" cy="1729417"/>
          </a:xfrm>
          <a:prstGeom prst="rect">
            <a:avLst/>
          </a:prstGeom>
          <a:noFill/>
        </p:spPr>
        <p:txBody>
          <a:bodyPr vert="horz" lIns="91440" tIns="45720" rIns="91440" bIns="45720" rtlCol="0" anchor="t">
            <a:normAutofit fontScale="47500" lnSpcReduction="20000"/>
          </a:bodyPr>
          <a:lstStyle>
            <a:lvl1pPr marL="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7"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marL="457200" marR="0" lvl="1" indent="0" algn="ctr" defTabSz="457207" rtl="0" eaLnBrk="1" fontAlgn="auto" latinLnBrk="0" hangingPunct="1">
              <a:lnSpc>
                <a:spcPct val="100000"/>
              </a:lnSpc>
              <a:spcBef>
                <a:spcPts val="1000"/>
              </a:spcBef>
              <a:spcAft>
                <a:spcPts val="0"/>
              </a:spcAft>
              <a:buClr>
                <a:srgbClr val="EBEBEB">
                  <a:lumMod val="40000"/>
                  <a:lumOff val="60000"/>
                </a:srgbClr>
              </a:buClr>
              <a:buSzPct val="80000"/>
              <a:buFont typeface="Wingdings 3" charset="2"/>
              <a:buNone/>
              <a:tabLst/>
              <a:defRPr/>
            </a:pPr>
            <a:r>
              <a:rPr kumimoji="0" lang="en-US" sz="5000" b="0" i="0" u="none" strike="noStrike" kern="1200" cap="none" spc="0" normalizeH="0" baseline="0" noProof="0" dirty="0">
                <a:ln>
                  <a:noFill/>
                </a:ln>
                <a:solidFill>
                  <a:prstClr val="black"/>
                </a:solidFill>
                <a:effectLst/>
                <a:uLnTx/>
                <a:uFillTx/>
                <a:latin typeface="Corbel" panose="020B0503020204020204"/>
                <a:ea typeface="+mj-ea"/>
                <a:cs typeface="Arial" panose="020B0604020202020204" pitchFamily="34" charset="0"/>
              </a:rPr>
              <a:t>Main Objective:</a:t>
            </a:r>
          </a:p>
          <a:p>
            <a:pPr marL="457200" marR="0" lvl="1" indent="0" algn="ctr" defTabSz="457207" rtl="0" eaLnBrk="1" fontAlgn="auto" latinLnBrk="0" hangingPunct="1">
              <a:lnSpc>
                <a:spcPct val="100000"/>
              </a:lnSpc>
              <a:spcBef>
                <a:spcPts val="1000"/>
              </a:spcBef>
              <a:spcAft>
                <a:spcPts val="0"/>
              </a:spcAft>
              <a:buClr>
                <a:srgbClr val="EBEBEB">
                  <a:lumMod val="40000"/>
                  <a:lumOff val="60000"/>
                </a:srgbClr>
              </a:buClr>
              <a:buSzPct val="80000"/>
              <a:buFont typeface="Wingdings 3" charset="2"/>
              <a:buNone/>
              <a:tabLst/>
              <a:defRPr/>
            </a:pPr>
            <a:r>
              <a:rPr kumimoji="0" lang="en-US" sz="5000" b="0" i="0" u="none" strike="noStrike" kern="1200" cap="none" spc="0" normalizeH="0" baseline="0" noProof="0" dirty="0">
                <a:ln>
                  <a:noFill/>
                </a:ln>
                <a:solidFill>
                  <a:prstClr val="black"/>
                </a:solidFill>
                <a:effectLst/>
                <a:uLnTx/>
                <a:uFillTx/>
                <a:latin typeface="Corbel" panose="020B0503020204020204"/>
                <a:ea typeface="+mj-ea"/>
                <a:cs typeface="Arial" panose="020B0604020202020204" pitchFamily="34" charset="0"/>
              </a:rPr>
              <a:t>Assess changes in clinical outcomes among adults with T2DM and CVD comorbidities in virtual diabetes group visits versus usual care</a:t>
            </a:r>
            <a:r>
              <a:rPr kumimoji="0" lang="en-US" sz="3300" b="0" i="0" u="none" strike="noStrike" kern="1200" cap="none" spc="0" normalizeH="0" baseline="0" noProof="0" dirty="0">
                <a:ln>
                  <a:noFill/>
                </a:ln>
                <a:solidFill>
                  <a:prstClr val="black"/>
                </a:solidFill>
                <a:effectLst/>
                <a:uLnTx/>
                <a:uFillTx/>
                <a:latin typeface="Corbel" panose="020B0503020204020204"/>
                <a:ea typeface="+mj-ea"/>
                <a:cs typeface="Arial" panose="020B0604020202020204" pitchFamily="34" charset="0"/>
              </a:rPr>
              <a:t>. </a:t>
            </a:r>
          </a:p>
          <a:p>
            <a:pPr marL="457200" marR="0" lvl="1" indent="0" algn="ctr" defTabSz="457207" rtl="0" eaLnBrk="1" fontAlgn="auto" latinLnBrk="0" hangingPunct="1">
              <a:lnSpc>
                <a:spcPct val="100000"/>
              </a:lnSpc>
              <a:spcBef>
                <a:spcPts val="1000"/>
              </a:spcBef>
              <a:spcAft>
                <a:spcPts val="0"/>
              </a:spcAft>
              <a:buClr>
                <a:srgbClr val="EBEBEB">
                  <a:lumMod val="40000"/>
                  <a:lumOff val="60000"/>
                </a:srgbClr>
              </a:buClr>
              <a:buSzPct val="80000"/>
              <a:buFont typeface="Wingdings 3" charset="2"/>
              <a:buNone/>
              <a:tabLst/>
              <a:defRPr/>
            </a:pPr>
            <a:endParaRPr kumimoji="0" lang="en-US" sz="1800" b="0" i="0" u="none" strike="noStrike" kern="1200" cap="none" spc="0" normalizeH="0" baseline="0" noProof="0" dirty="0">
              <a:ln>
                <a:noFill/>
              </a:ln>
              <a:solidFill>
                <a:prstClr val="black">
                  <a:tint val="75000"/>
                </a:prstClr>
              </a:solidFill>
              <a:effectLst/>
              <a:uLnTx/>
              <a:uFillTx/>
              <a:latin typeface="Corbel" panose="020B0503020204020204"/>
              <a:ea typeface="+mj-ea"/>
              <a:cs typeface="+mj-cs"/>
            </a:endParaRPr>
          </a:p>
        </p:txBody>
      </p:sp>
      <p:pic>
        <p:nvPicPr>
          <p:cNvPr id="3" name="Picture 6">
            <a:extLst>
              <a:ext uri="{FF2B5EF4-FFF2-40B4-BE49-F238E27FC236}">
                <a16:creationId xmlns:a16="http://schemas.microsoft.com/office/drawing/2014/main" id="{01FED14A-7152-377C-21D4-CF423EEEC87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0000" y="5453624"/>
            <a:ext cx="4837417" cy="1125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452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303" y="229340"/>
            <a:ext cx="7713969" cy="762000"/>
          </a:xfrm>
        </p:spPr>
        <p:txBody>
          <a:bodyPr/>
          <a:lstStyle/>
          <a:p>
            <a:r>
              <a:rPr lang="en-US" sz="3200" b="1" dirty="0"/>
              <a:t>National Reach of AHEAD</a:t>
            </a:r>
          </a:p>
        </p:txBody>
      </p:sp>
      <p:grpSp>
        <p:nvGrpSpPr>
          <p:cNvPr id="6" name="Group 5"/>
          <p:cNvGrpSpPr/>
          <p:nvPr/>
        </p:nvGrpSpPr>
        <p:grpSpPr>
          <a:xfrm>
            <a:off x="914400" y="1600200"/>
            <a:ext cx="7565572" cy="3622481"/>
            <a:chOff x="-3402453" y="153618"/>
            <a:chExt cx="7566135" cy="3625209"/>
          </a:xfrm>
        </p:grpSpPr>
        <p:grpSp>
          <p:nvGrpSpPr>
            <p:cNvPr id="7" name="Group 6"/>
            <p:cNvGrpSpPr/>
            <p:nvPr/>
          </p:nvGrpSpPr>
          <p:grpSpPr>
            <a:xfrm>
              <a:off x="-180042" y="1654087"/>
              <a:ext cx="4343724" cy="2073593"/>
              <a:chOff x="-203827" y="1503259"/>
              <a:chExt cx="4304781" cy="2075579"/>
            </a:xfrm>
          </p:grpSpPr>
          <p:sp>
            <p:nvSpPr>
              <p:cNvPr id="9" name="Text Box 25"/>
              <p:cNvSpPr txBox="1"/>
              <p:nvPr/>
            </p:nvSpPr>
            <p:spPr>
              <a:xfrm>
                <a:off x="-203827" y="3512552"/>
                <a:ext cx="392546" cy="66286"/>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Puerto Rico</a:t>
                </a:r>
                <a:endParaRPr kumimoji="0" lang="en-US" sz="1200" b="0" i="0" u="none" strike="noStrike" kern="1200" cap="none" spc="0" normalizeH="0" baseline="0" noProof="0" dirty="0">
                  <a:ln>
                    <a:noFill/>
                  </a:ln>
                  <a:solidFill>
                    <a:srgbClr val="000000"/>
                  </a:solidFill>
                  <a:effectLst/>
                  <a:uLnTx/>
                  <a:uFillTx/>
                  <a:latin typeface="Helvetica"/>
                  <a:ea typeface="Calibri" panose="020F0502020204030204" pitchFamily="34" charset="0"/>
                  <a:cs typeface="Times New Roman" panose="02020603050405020304" pitchFamily="18" charset="0"/>
                </a:endParaRPr>
              </a:p>
            </p:txBody>
          </p:sp>
          <p:sp>
            <p:nvSpPr>
              <p:cNvPr id="10" name="Text Box 27"/>
              <p:cNvSpPr txBox="1"/>
              <p:nvPr/>
            </p:nvSpPr>
            <p:spPr>
              <a:xfrm>
                <a:off x="1986325" y="1503259"/>
                <a:ext cx="2114629" cy="1546949"/>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Alliance + HCN + MWCN</a:t>
                </a:r>
                <a:endParaRPr kumimoji="0" lang="en-US" sz="2400" b="0" i="0" u="none" strike="noStrike" kern="1200" cap="none" spc="0" normalizeH="0" baseline="0" noProof="0" dirty="0">
                  <a:ln>
                    <a:noFill/>
                  </a:ln>
                  <a:solidFill>
                    <a:srgbClr val="000000"/>
                  </a:solidFill>
                  <a:effectLst/>
                  <a:uLnTx/>
                  <a:uFillTx/>
                  <a:latin typeface="Helvetica"/>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Alliance + HCN</a:t>
                </a:r>
                <a:endParaRPr kumimoji="0" lang="en-US" sz="2400" b="0" i="0" u="none" strike="noStrike" kern="1200" cap="none" spc="0" normalizeH="0" baseline="0" noProof="0" dirty="0">
                  <a:ln>
                    <a:noFill/>
                  </a:ln>
                  <a:solidFill>
                    <a:srgbClr val="000000"/>
                  </a:solidFill>
                  <a:effectLst/>
                  <a:uLnTx/>
                  <a:uFillTx/>
                  <a:latin typeface="Helvetica"/>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Alliance + MWCN</a:t>
                </a:r>
                <a:endParaRPr kumimoji="0" lang="en-US" sz="2400" b="0" i="0" u="none" strike="noStrike" kern="1200" cap="none" spc="0" normalizeH="0" baseline="0" noProof="0" dirty="0">
                  <a:ln>
                    <a:noFill/>
                  </a:ln>
                  <a:solidFill>
                    <a:srgbClr val="000000"/>
                  </a:solidFill>
                  <a:effectLst/>
                  <a:uLnTx/>
                  <a:uFillTx/>
                  <a:latin typeface="Helvetica"/>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HCN + MWCN</a:t>
                </a:r>
                <a:endParaRPr kumimoji="0" lang="en-US" sz="2400" b="0" i="0" u="none" strike="noStrike" kern="1200" cap="none" spc="0" normalizeH="0" baseline="0" noProof="0" dirty="0">
                  <a:ln>
                    <a:noFill/>
                  </a:ln>
                  <a:solidFill>
                    <a:srgbClr val="000000"/>
                  </a:solidFill>
                  <a:effectLst/>
                  <a:uLnTx/>
                  <a:uFillTx/>
                  <a:latin typeface="Helvetica"/>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Alliance only</a:t>
                </a:r>
                <a:endParaRPr kumimoji="0" lang="en-US" sz="2400" b="0" i="0" u="none" strike="noStrike" kern="1200" cap="none" spc="0" normalizeH="0" baseline="0" noProof="0" dirty="0">
                  <a:ln>
                    <a:noFill/>
                  </a:ln>
                  <a:solidFill>
                    <a:srgbClr val="000000"/>
                  </a:solidFill>
                  <a:effectLst/>
                  <a:uLnTx/>
                  <a:uFillTx/>
                  <a:latin typeface="Helvetica"/>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HCN only</a:t>
                </a:r>
                <a:endParaRPr kumimoji="0" lang="en-US" sz="2400" b="0" i="0" u="none" strike="noStrike" kern="1200" cap="none" spc="0" normalizeH="0" baseline="0" noProof="0" dirty="0">
                  <a:ln>
                    <a:noFill/>
                  </a:ln>
                  <a:solidFill>
                    <a:srgbClr val="000000"/>
                  </a:solidFill>
                  <a:effectLst/>
                  <a:uLnTx/>
                  <a:uFillTx/>
                  <a:latin typeface="Helvetica"/>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MWCN only</a:t>
                </a:r>
                <a:endParaRPr kumimoji="0" lang="en-US" sz="2400" b="0" i="0" u="none" strike="noStrike" kern="1200" cap="none" spc="0" normalizeH="0" baseline="0" noProof="0" dirty="0">
                  <a:ln>
                    <a:noFill/>
                  </a:ln>
                  <a:solidFill>
                    <a:srgbClr val="000000"/>
                  </a:solidFill>
                  <a:effectLst/>
                  <a:uLnTx/>
                  <a:uFillTx/>
                  <a:latin typeface="Helvetica"/>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235" y="1503259"/>
                <a:ext cx="227085" cy="1474980"/>
              </a:xfrm>
              <a:prstGeom prst="rect">
                <a:avLst/>
              </a:prstGeom>
              <a:noFill/>
              <a:ln>
                <a:noFill/>
              </a:ln>
            </p:spPr>
          </p:pic>
        </p:grpSp>
        <p:pic>
          <p:nvPicPr>
            <p:cNvPr id="8" name="Picture 7" descr="Map&#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2453" y="153618"/>
              <a:ext cx="4883854" cy="3625209"/>
            </a:xfrm>
            <a:prstGeom prst="rect">
              <a:avLst/>
            </a:prstGeom>
          </p:spPr>
        </p:pic>
      </p:grpSp>
    </p:spTree>
    <p:extLst>
      <p:ext uri="{BB962C8B-B14F-4D97-AF65-F5344CB8AC3E}">
        <p14:creationId xmlns:p14="http://schemas.microsoft.com/office/powerpoint/2010/main" val="2378016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8EB95-EDEB-D69F-984E-A71E350C6337}"/>
              </a:ext>
            </a:extLst>
          </p:cNvPr>
          <p:cNvSpPr>
            <a:spLocks noGrp="1"/>
          </p:cNvSpPr>
          <p:nvPr>
            <p:ph type="title"/>
          </p:nvPr>
        </p:nvSpPr>
        <p:spPr>
          <a:xfrm>
            <a:off x="788627" y="5908940"/>
            <a:ext cx="7059090" cy="714730"/>
          </a:xfrm>
        </p:spPr>
        <p:txBody>
          <a:bodyPr/>
          <a:lstStyle/>
          <a:p>
            <a:r>
              <a:rPr lang="en-US" sz="3200" dirty="0" err="1"/>
              <a:t>voices.uchicago.edu</a:t>
            </a:r>
            <a:r>
              <a:rPr lang="en-US" sz="3200" dirty="0"/>
              <a:t>/</a:t>
            </a:r>
            <a:r>
              <a:rPr lang="en-US" sz="3200" dirty="0" err="1"/>
              <a:t>diabetesgvtoolkit</a:t>
            </a:r>
            <a:endParaRPr lang="en-US" dirty="0"/>
          </a:p>
        </p:txBody>
      </p:sp>
      <p:pic>
        <p:nvPicPr>
          <p:cNvPr id="9" name="Picture 8" descr="Graphical user interface, website&#10;&#10;Description automatically generated">
            <a:extLst>
              <a:ext uri="{FF2B5EF4-FFF2-40B4-BE49-F238E27FC236}">
                <a16:creationId xmlns:a16="http://schemas.microsoft.com/office/drawing/2014/main" id="{4F9F6C78-18C3-B227-E85F-1D4F7D2465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272" y="1210029"/>
            <a:ext cx="7543800" cy="4730952"/>
          </a:xfrm>
          <a:prstGeom prst="rect">
            <a:avLst/>
          </a:prstGeom>
        </p:spPr>
      </p:pic>
      <p:sp>
        <p:nvSpPr>
          <p:cNvPr id="3" name="Title 1">
            <a:extLst>
              <a:ext uri="{FF2B5EF4-FFF2-40B4-BE49-F238E27FC236}">
                <a16:creationId xmlns:a16="http://schemas.microsoft.com/office/drawing/2014/main" id="{1096EEEE-60D1-D330-237B-897550C676F6}"/>
              </a:ext>
            </a:extLst>
          </p:cNvPr>
          <p:cNvSpPr txBox="1">
            <a:spLocks/>
          </p:cNvSpPr>
          <p:nvPr/>
        </p:nvSpPr>
        <p:spPr>
          <a:xfrm>
            <a:off x="465839" y="524230"/>
            <a:ext cx="7704667" cy="685799"/>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w="3175" cmpd="sng">
                  <a:noFill/>
                </a:ln>
                <a:solidFill>
                  <a:prstClr val="black"/>
                </a:solidFill>
                <a:effectLst/>
                <a:uLnTx/>
                <a:uFillTx/>
                <a:latin typeface="Corbel" panose="020B0503020204020204"/>
                <a:ea typeface="+mj-ea"/>
                <a:cs typeface="+mj-cs"/>
              </a:rPr>
              <a:t>Diabetes Group Visit Toolkit</a:t>
            </a:r>
          </a:p>
        </p:txBody>
      </p:sp>
    </p:spTree>
    <p:extLst>
      <p:ext uri="{BB962C8B-B14F-4D97-AF65-F5344CB8AC3E}">
        <p14:creationId xmlns:p14="http://schemas.microsoft.com/office/powerpoint/2010/main" val="31577562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7CA40-F0C8-052F-4087-FDBEC65F2395}"/>
              </a:ext>
            </a:extLst>
          </p:cNvPr>
          <p:cNvSpPr>
            <a:spLocks noGrp="1"/>
          </p:cNvSpPr>
          <p:nvPr>
            <p:ph type="title"/>
          </p:nvPr>
        </p:nvSpPr>
        <p:spPr/>
        <p:txBody>
          <a:bodyPr/>
          <a:lstStyle/>
          <a:p>
            <a:r>
              <a:rPr lang="en-US" dirty="0"/>
              <a:t>Contact Info</a:t>
            </a:r>
          </a:p>
        </p:txBody>
      </p:sp>
      <p:sp>
        <p:nvSpPr>
          <p:cNvPr id="3" name="Content Placeholder 2">
            <a:extLst>
              <a:ext uri="{FF2B5EF4-FFF2-40B4-BE49-F238E27FC236}">
                <a16:creationId xmlns:a16="http://schemas.microsoft.com/office/drawing/2014/main" id="{9267CEDF-BC90-E73E-4DEB-AB6CCE531824}"/>
              </a:ext>
            </a:extLst>
          </p:cNvPr>
          <p:cNvSpPr>
            <a:spLocks noGrp="1"/>
          </p:cNvSpPr>
          <p:nvPr>
            <p:ph idx="1"/>
          </p:nvPr>
        </p:nvSpPr>
        <p:spPr/>
        <p:txBody>
          <a:bodyPr>
            <a:normAutofit fontScale="85000" lnSpcReduction="20000"/>
          </a:bodyPr>
          <a:lstStyle/>
          <a:p>
            <a:pPr marL="0" indent="0" algn="ctr">
              <a:buNone/>
            </a:pPr>
            <a:endParaRPr lang="en-US" dirty="0"/>
          </a:p>
          <a:p>
            <a:pPr marL="0" indent="0" algn="ctr">
              <a:buNone/>
            </a:pPr>
            <a:r>
              <a:rPr lang="en-US" dirty="0" err="1"/>
              <a:t>Arshiya</a:t>
            </a:r>
            <a:r>
              <a:rPr lang="en-US" dirty="0"/>
              <a:t> A. </a:t>
            </a:r>
            <a:r>
              <a:rPr lang="en-US" dirty="0" err="1"/>
              <a:t>Baig</a:t>
            </a:r>
            <a:r>
              <a:rPr lang="en-US" dirty="0"/>
              <a:t>, MD, MPH</a:t>
            </a:r>
          </a:p>
          <a:p>
            <a:pPr marL="0" indent="0" algn="ctr">
              <a:buNone/>
            </a:pPr>
            <a:r>
              <a:rPr lang="en-US" dirty="0"/>
              <a:t>Associate Professor of Medicine </a:t>
            </a:r>
            <a:r>
              <a:rPr lang="en-US" dirty="0">
                <a:hlinkClick r:id="rId2"/>
              </a:rPr>
              <a:t>abaig@medicine.bsd.uchicago.edu</a:t>
            </a:r>
            <a:endParaRPr lang="en-US" dirty="0"/>
          </a:p>
          <a:p>
            <a:pPr marL="0" indent="0" algn="ctr">
              <a:buNone/>
            </a:pPr>
            <a:endParaRPr lang="en-US" dirty="0"/>
          </a:p>
          <a:p>
            <a:pPr marL="0" indent="0" algn="ctr">
              <a:buNone/>
            </a:pPr>
            <a:r>
              <a:rPr lang="en-US" dirty="0"/>
              <a:t>Amanda Campbell, Executive Director </a:t>
            </a:r>
            <a:r>
              <a:rPr lang="en-US" dirty="0">
                <a:hlinkClick r:id="rId3"/>
              </a:rPr>
              <a:t>acampbell@midwestclinicians.org</a:t>
            </a:r>
            <a:r>
              <a:rPr lang="en-US" dirty="0"/>
              <a:t> </a:t>
            </a:r>
          </a:p>
          <a:p>
            <a:pPr marL="0" indent="0" algn="ctr">
              <a:buNone/>
            </a:pPr>
            <a:endParaRPr lang="en-US" dirty="0"/>
          </a:p>
          <a:p>
            <a:pPr marL="0" indent="0" algn="ctr">
              <a:buNone/>
            </a:pPr>
            <a:r>
              <a:rPr lang="en-US" dirty="0"/>
              <a:t>Cindy Schaefer PhD, RN, Chair Research Committee </a:t>
            </a:r>
          </a:p>
          <a:p>
            <a:pPr marL="0" indent="0" algn="ctr">
              <a:buNone/>
            </a:pPr>
            <a:r>
              <a:rPr lang="en-US" dirty="0">
                <a:hlinkClick r:id="rId4"/>
              </a:rPr>
              <a:t>cs101@evansville.edu</a:t>
            </a:r>
            <a:r>
              <a:rPr lang="en-US" dirty="0"/>
              <a:t> </a:t>
            </a:r>
          </a:p>
        </p:txBody>
      </p:sp>
    </p:spTree>
    <p:extLst>
      <p:ext uri="{BB962C8B-B14F-4D97-AF65-F5344CB8AC3E}">
        <p14:creationId xmlns:p14="http://schemas.microsoft.com/office/powerpoint/2010/main" val="2093063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DD9E21-0224-1C6A-F343-CC1063A30127}"/>
              </a:ext>
            </a:extLst>
          </p:cNvPr>
          <p:cNvPicPr>
            <a:picLocks noChangeAspect="1"/>
          </p:cNvPicPr>
          <p:nvPr/>
        </p:nvPicPr>
        <p:blipFill>
          <a:blip r:embed="rId3"/>
          <a:stretch>
            <a:fillRect/>
          </a:stretch>
        </p:blipFill>
        <p:spPr>
          <a:xfrm>
            <a:off x="2007007" y="4919156"/>
            <a:ext cx="1711957" cy="756319"/>
          </a:xfrm>
          <a:prstGeom prst="rect">
            <a:avLst/>
          </a:prstGeom>
        </p:spPr>
      </p:pic>
      <p:sp>
        <p:nvSpPr>
          <p:cNvPr id="2" name="Title 1"/>
          <p:cNvSpPr>
            <a:spLocks noGrp="1"/>
          </p:cNvSpPr>
          <p:nvPr>
            <p:ph type="ctrTitle"/>
          </p:nvPr>
        </p:nvSpPr>
        <p:spPr>
          <a:xfrm>
            <a:off x="1040729" y="1020897"/>
            <a:ext cx="6858000" cy="1790700"/>
          </a:xfrm>
        </p:spPr>
        <p:txBody>
          <a:bodyPr>
            <a:normAutofit/>
          </a:bodyPr>
          <a:lstStyle/>
          <a:p>
            <a:r>
              <a:rPr lang="en-US" sz="3300" dirty="0"/>
              <a:t>Preventing “Tipping Points” in </a:t>
            </a:r>
            <a:br>
              <a:rPr lang="en-US" sz="3300" dirty="0"/>
            </a:br>
            <a:r>
              <a:rPr lang="en-US" sz="3300" dirty="0"/>
              <a:t>High Comorbidity Patients: </a:t>
            </a:r>
            <a:br>
              <a:rPr lang="en-US" sz="3300" dirty="0"/>
            </a:br>
            <a:r>
              <a:rPr lang="en-US" sz="3300" dirty="0"/>
              <a:t>A Lifeline from Health Coaches</a:t>
            </a:r>
            <a:endParaRPr lang="en-US" sz="3300" i="1" dirty="0"/>
          </a:p>
        </p:txBody>
      </p:sp>
      <p:sp>
        <p:nvSpPr>
          <p:cNvPr id="3" name="Subtitle 2"/>
          <p:cNvSpPr>
            <a:spLocks noGrp="1"/>
          </p:cNvSpPr>
          <p:nvPr>
            <p:ph type="subTitle" idx="1"/>
          </p:nvPr>
        </p:nvSpPr>
        <p:spPr>
          <a:xfrm>
            <a:off x="994096" y="2949649"/>
            <a:ext cx="7155809" cy="895304"/>
          </a:xfrm>
        </p:spPr>
        <p:txBody>
          <a:bodyPr>
            <a:noAutofit/>
          </a:bodyPr>
          <a:lstStyle/>
          <a:p>
            <a:r>
              <a:rPr lang="en-US" sz="1350" dirty="0"/>
              <a:t>PI: Jonathan N. Tobin, PhD (CDN/The Rockefeller University)</a:t>
            </a:r>
          </a:p>
          <a:p>
            <a:r>
              <a:rPr lang="en-US" sz="1350" dirty="0"/>
              <a:t>Co-PI: Mary Charlson, MD (Weill Cornell Medicine)</a:t>
            </a:r>
          </a:p>
          <a:p>
            <a:r>
              <a:rPr lang="en-US" sz="1350" dirty="0"/>
              <a:t>Co-I: Nivedita Mohanty, MD (</a:t>
            </a:r>
            <a:r>
              <a:rPr lang="en-US" sz="1350" dirty="0" err="1"/>
              <a:t>AllianceChicago</a:t>
            </a:r>
            <a:r>
              <a:rPr lang="en-US" sz="1350" dirty="0"/>
              <a:t>)</a:t>
            </a:r>
          </a:p>
          <a:p>
            <a:r>
              <a:rPr lang="en-US" sz="1050" b="1" u="sng" dirty="0"/>
              <a:t>Funding:</a:t>
            </a:r>
          </a:p>
          <a:p>
            <a:r>
              <a:rPr lang="en-US" sz="1050" dirty="0"/>
              <a:t>PCORI Award #IHS-2017C3-8923</a:t>
            </a:r>
          </a:p>
          <a:p>
            <a:r>
              <a:rPr lang="en-US" sz="1050" dirty="0"/>
              <a:t>With support from:</a:t>
            </a:r>
          </a:p>
          <a:p>
            <a:pPr marL="6028" defTabSz="385763" hangingPunct="0">
              <a:defRPr/>
            </a:pPr>
            <a:r>
              <a:rPr lang="en-US" altLang="en-US" sz="1050" kern="0" dirty="0"/>
              <a:t>AHRQ Grant #P30-HS-021667</a:t>
            </a:r>
          </a:p>
          <a:p>
            <a:pPr marL="6028" defTabSz="385763" hangingPunct="0">
              <a:defRPr/>
            </a:pPr>
            <a:r>
              <a:rPr lang="en-US" altLang="en-US" sz="1050" kern="0" dirty="0"/>
              <a:t>NYC-CDRN (INSIGHT) PCRF Award #20171205</a:t>
            </a:r>
            <a:endParaRPr lang="en-US" altLang="en-US" sz="1050" kern="0" dirty="0">
              <a:highlight>
                <a:srgbClr val="FFFF00"/>
              </a:highlight>
            </a:endParaRPr>
          </a:p>
          <a:p>
            <a:pPr marL="6028" defTabSz="385763" hangingPunct="0">
              <a:defRPr/>
            </a:pPr>
            <a:r>
              <a:rPr lang="en-US" altLang="en-US" sz="1050" kern="0" dirty="0"/>
              <a:t>CAPriCORN PCRF Award #20171205</a:t>
            </a:r>
            <a:endParaRPr lang="en-US" altLang="en-US" sz="1350" kern="0" dirty="0">
              <a:highlight>
                <a:srgbClr val="FFFF00"/>
              </a:highlight>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3704" y="5204970"/>
            <a:ext cx="924352" cy="470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4011" y="5257029"/>
            <a:ext cx="1663789" cy="3913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820" y="5221316"/>
            <a:ext cx="1359140" cy="4344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ssital\AppData\Local\Microsoft\Windows\Temporary Internet Files\Content.Outlook\5YQN4ZSB\Capricorn-logo-Color (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87895" y="5149124"/>
            <a:ext cx="1372547" cy="526351"/>
          </a:xfrm>
          <a:prstGeom prst="rect">
            <a:avLst/>
          </a:prstGeom>
          <a:noFill/>
          <a:ln>
            <a:noFill/>
          </a:ln>
        </p:spPr>
      </p:pic>
      <p:pic>
        <p:nvPicPr>
          <p:cNvPr id="5" name="Picture 4" descr="Logo&#10;&#10;Description automatically generated">
            <a:extLst>
              <a:ext uri="{FF2B5EF4-FFF2-40B4-BE49-F238E27FC236}">
                <a16:creationId xmlns:a16="http://schemas.microsoft.com/office/drawing/2014/main" id="{529FBC02-D553-83AE-BEBC-72ED207CFA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80094" y="2853169"/>
            <a:ext cx="1021030" cy="550556"/>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778849A0-A277-A9B9-67B4-3203227C0B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20238" y="3622043"/>
            <a:ext cx="1059332" cy="416385"/>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52220896-5D09-BFA1-2FEA-A2A0493A91D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8027" y="4814675"/>
            <a:ext cx="823754" cy="217422"/>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3D1B3C40-0B55-AED3-24B9-6C549E7A38A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5307" y="4168671"/>
            <a:ext cx="1059332" cy="425625"/>
          </a:xfrm>
          <a:prstGeom prst="rect">
            <a:avLst/>
          </a:prstGeom>
        </p:spPr>
      </p:pic>
      <p:pic>
        <p:nvPicPr>
          <p:cNvPr id="15" name="Picture 14" descr="Logo&#10;&#10;Description automatically generated">
            <a:extLst>
              <a:ext uri="{FF2B5EF4-FFF2-40B4-BE49-F238E27FC236}">
                <a16:creationId xmlns:a16="http://schemas.microsoft.com/office/drawing/2014/main" id="{1C2B38F1-88D1-8803-0F67-4FDF6F1DE31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8594" y="4662091"/>
            <a:ext cx="1450181" cy="401114"/>
          </a:xfrm>
          <a:prstGeom prst="rect">
            <a:avLst/>
          </a:prstGeom>
        </p:spPr>
      </p:pic>
      <p:pic>
        <p:nvPicPr>
          <p:cNvPr id="17" name="Picture 16" descr="Text&#10;&#10;Description automatically generated with medium confidence">
            <a:extLst>
              <a:ext uri="{FF2B5EF4-FFF2-40B4-BE49-F238E27FC236}">
                <a16:creationId xmlns:a16="http://schemas.microsoft.com/office/drawing/2014/main" id="{2627CB11-3693-7EB2-7ED8-C8109D8AB89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0417" y="3898554"/>
            <a:ext cx="1707356" cy="497573"/>
          </a:xfrm>
          <a:prstGeom prst="rect">
            <a:avLst/>
          </a:prstGeom>
        </p:spPr>
      </p:pic>
    </p:spTree>
    <p:extLst>
      <p:ext uri="{BB962C8B-B14F-4D97-AF65-F5344CB8AC3E}">
        <p14:creationId xmlns:p14="http://schemas.microsoft.com/office/powerpoint/2010/main" val="26302415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C1F2F-C73F-C998-3A0B-99C4E53759BC}"/>
              </a:ext>
            </a:extLst>
          </p:cNvPr>
          <p:cNvSpPr>
            <a:spLocks noGrp="1"/>
          </p:cNvSpPr>
          <p:nvPr>
            <p:ph type="title"/>
          </p:nvPr>
        </p:nvSpPr>
        <p:spPr/>
        <p:txBody>
          <a:bodyPr/>
          <a:lstStyle/>
          <a:p>
            <a:pPr algn="ctr"/>
            <a:r>
              <a:rPr lang="en-US" b="1" dirty="0"/>
              <a:t>Presentation Overview</a:t>
            </a:r>
          </a:p>
        </p:txBody>
      </p:sp>
      <p:sp>
        <p:nvSpPr>
          <p:cNvPr id="3" name="Content Placeholder 2">
            <a:extLst>
              <a:ext uri="{FF2B5EF4-FFF2-40B4-BE49-F238E27FC236}">
                <a16:creationId xmlns:a16="http://schemas.microsoft.com/office/drawing/2014/main" id="{65A1C390-BC23-4390-F2A5-51A33CDC2D14}"/>
              </a:ext>
            </a:extLst>
          </p:cNvPr>
          <p:cNvSpPr>
            <a:spLocks noGrp="1"/>
          </p:cNvSpPr>
          <p:nvPr>
            <p:ph idx="1"/>
          </p:nvPr>
        </p:nvSpPr>
        <p:spPr>
          <a:xfrm>
            <a:off x="184150" y="2226469"/>
            <a:ext cx="8331200" cy="3263504"/>
          </a:xfrm>
        </p:spPr>
        <p:txBody>
          <a:bodyPr/>
          <a:lstStyle/>
          <a:p>
            <a:pPr marL="0" indent="0">
              <a:buNone/>
            </a:pPr>
            <a:r>
              <a:rPr lang="en-US" dirty="0"/>
              <a:t>This presentation will discuss: </a:t>
            </a:r>
          </a:p>
          <a:p>
            <a:pPr marL="0" indent="0">
              <a:buNone/>
            </a:pPr>
            <a:endParaRPr lang="en-US" dirty="0"/>
          </a:p>
          <a:p>
            <a:r>
              <a:rPr lang="en-US" dirty="0"/>
              <a:t>Community-Academic Partnerships and Networks of Networks</a:t>
            </a:r>
          </a:p>
          <a:p>
            <a:endParaRPr lang="en-US" dirty="0"/>
          </a:p>
          <a:p>
            <a:r>
              <a:rPr lang="en-US" dirty="0"/>
              <a:t>Design of a Cluster-Randomized Pragmatic Multi-level Intervention Trial</a:t>
            </a:r>
          </a:p>
          <a:p>
            <a:endParaRPr lang="en-US" dirty="0"/>
          </a:p>
          <a:p>
            <a:r>
              <a:rPr lang="en-US" dirty="0"/>
              <a:t>Intervention Targeted at Patients with High Comorbidity</a:t>
            </a:r>
          </a:p>
          <a:p>
            <a:endParaRPr lang="en-US" dirty="0"/>
          </a:p>
          <a:p>
            <a:endParaRPr lang="en-US" dirty="0"/>
          </a:p>
        </p:txBody>
      </p:sp>
    </p:spTree>
    <p:extLst>
      <p:ext uri="{BB962C8B-B14F-4D97-AF65-F5344CB8AC3E}">
        <p14:creationId xmlns:p14="http://schemas.microsoft.com/office/powerpoint/2010/main" val="8101720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808C7-7BAD-23B1-6397-920A736C387D}"/>
              </a:ext>
            </a:extLst>
          </p:cNvPr>
          <p:cNvSpPr>
            <a:spLocks noGrp="1"/>
          </p:cNvSpPr>
          <p:nvPr>
            <p:ph type="title"/>
          </p:nvPr>
        </p:nvSpPr>
        <p:spPr/>
        <p:txBody>
          <a:bodyPr/>
          <a:lstStyle/>
          <a:p>
            <a:pPr algn="ctr"/>
            <a:r>
              <a:rPr lang="en-US" b="1" dirty="0"/>
              <a:t>Acknowledgements</a:t>
            </a:r>
          </a:p>
        </p:txBody>
      </p:sp>
      <p:sp>
        <p:nvSpPr>
          <p:cNvPr id="4" name="Content Placeholder 5">
            <a:extLst>
              <a:ext uri="{FF2B5EF4-FFF2-40B4-BE49-F238E27FC236}">
                <a16:creationId xmlns:a16="http://schemas.microsoft.com/office/drawing/2014/main" id="{58F8F64A-D6D4-8842-10B7-0F6120E760FC}"/>
              </a:ext>
            </a:extLst>
          </p:cNvPr>
          <p:cNvSpPr txBox="1">
            <a:spLocks/>
          </p:cNvSpPr>
          <p:nvPr/>
        </p:nvSpPr>
        <p:spPr>
          <a:xfrm>
            <a:off x="210244" y="2125267"/>
            <a:ext cx="8723513" cy="1897829"/>
          </a:xfrm>
          <a:prstGeom prst="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numCol="3"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pPr>
            <a:r>
              <a:rPr lang="en-US" sz="1500" b="1" i="1" dirty="0">
                <a:solidFill>
                  <a:prstClr val="black"/>
                </a:solidFill>
                <a:latin typeface="Calibri" panose="020F0502020204030204"/>
              </a:rPr>
              <a:t>Clinical Directors Network (CDN): </a:t>
            </a:r>
            <a:endParaRPr lang="en-US" sz="1500" dirty="0">
              <a:solidFill>
                <a:prstClr val="black"/>
              </a:solidFill>
              <a:latin typeface="Calibri" panose="020F0502020204030204"/>
            </a:endParaRPr>
          </a:p>
          <a:p>
            <a:pPr marL="0" indent="0" algn="ctr" defTabSz="685800">
              <a:spcBef>
                <a:spcPts val="750"/>
              </a:spcBef>
              <a:buNone/>
            </a:pPr>
            <a:r>
              <a:rPr lang="en-US" sz="1500" dirty="0">
                <a:solidFill>
                  <a:prstClr val="black"/>
                </a:solidFill>
                <a:latin typeface="Calibri" panose="020F0502020204030204"/>
              </a:rPr>
              <a:t>Jonathan N. Tobin, PhD </a:t>
            </a:r>
          </a:p>
          <a:p>
            <a:pPr marL="0" indent="0" algn="ctr" defTabSz="685800">
              <a:spcBef>
                <a:spcPts val="750"/>
              </a:spcBef>
              <a:buNone/>
            </a:pPr>
            <a:r>
              <a:rPr lang="en-US" sz="1500" dirty="0">
                <a:solidFill>
                  <a:prstClr val="black"/>
                </a:solidFill>
                <a:latin typeface="Calibri" panose="020F0502020204030204"/>
              </a:rPr>
              <a:t>Andrea Cassells, MPH</a:t>
            </a:r>
          </a:p>
          <a:p>
            <a:pPr marL="0" indent="0" algn="ctr" defTabSz="685800">
              <a:spcBef>
                <a:spcPts val="750"/>
              </a:spcBef>
              <a:buNone/>
            </a:pPr>
            <a:r>
              <a:rPr lang="en-US" sz="1500" dirty="0">
                <a:solidFill>
                  <a:prstClr val="black"/>
                </a:solidFill>
                <a:latin typeface="Calibri" panose="020F0502020204030204"/>
              </a:rPr>
              <a:t>Ilana Mittleman, MPH</a:t>
            </a:r>
          </a:p>
          <a:p>
            <a:pPr marL="0" indent="0" algn="ctr" defTabSz="685800">
              <a:spcBef>
                <a:spcPts val="750"/>
              </a:spcBef>
              <a:buNone/>
            </a:pPr>
            <a:r>
              <a:rPr lang="en-US" sz="1500" dirty="0">
                <a:solidFill>
                  <a:prstClr val="black"/>
                </a:solidFill>
                <a:latin typeface="Calibri" panose="020F0502020204030204"/>
              </a:rPr>
              <a:t>TJ Lin, MPH</a:t>
            </a:r>
          </a:p>
          <a:p>
            <a:pPr marL="0" indent="0" algn="ctr" defTabSz="685800">
              <a:spcBef>
                <a:spcPts val="750"/>
              </a:spcBef>
              <a:buNone/>
            </a:pPr>
            <a:endParaRPr lang="en-US" sz="1500" b="1" i="1" dirty="0">
              <a:solidFill>
                <a:prstClr val="black"/>
              </a:solidFill>
              <a:latin typeface="Calibri" panose="020F0502020204030204"/>
            </a:endParaRPr>
          </a:p>
          <a:p>
            <a:pPr marL="0" indent="0" algn="ctr" defTabSz="685800">
              <a:spcBef>
                <a:spcPts val="750"/>
              </a:spcBef>
              <a:buNone/>
            </a:pPr>
            <a:r>
              <a:rPr lang="en-US" sz="1500" b="1" i="1" dirty="0">
                <a:solidFill>
                  <a:prstClr val="black"/>
                </a:solidFill>
                <a:latin typeface="Calibri" panose="020F0502020204030204"/>
              </a:rPr>
              <a:t>Weill-Cornell Medicine: </a:t>
            </a:r>
            <a:endParaRPr lang="en-US" sz="1500" dirty="0">
              <a:solidFill>
                <a:prstClr val="black"/>
              </a:solidFill>
              <a:latin typeface="Calibri" panose="020F0502020204030204"/>
            </a:endParaRPr>
          </a:p>
          <a:p>
            <a:pPr marL="0" indent="0" algn="ctr" defTabSz="685800">
              <a:spcBef>
                <a:spcPts val="750"/>
              </a:spcBef>
              <a:buNone/>
            </a:pPr>
            <a:r>
              <a:rPr lang="en-US" sz="1500" dirty="0">
                <a:solidFill>
                  <a:prstClr val="black"/>
                </a:solidFill>
                <a:latin typeface="Calibri" panose="020F0502020204030204"/>
              </a:rPr>
              <a:t>Mary E. Charlson, MD</a:t>
            </a:r>
          </a:p>
          <a:p>
            <a:pPr marL="0" indent="0" algn="ctr" defTabSz="685800">
              <a:spcBef>
                <a:spcPts val="750"/>
              </a:spcBef>
              <a:buNone/>
            </a:pPr>
            <a:r>
              <a:rPr lang="en-US" sz="1500" dirty="0">
                <a:solidFill>
                  <a:prstClr val="black"/>
                </a:solidFill>
                <a:latin typeface="Calibri" panose="020F0502020204030204"/>
              </a:rPr>
              <a:t>Erica Phillips, MD</a:t>
            </a:r>
          </a:p>
          <a:p>
            <a:pPr marL="0" indent="0" algn="ctr" defTabSz="685800">
              <a:spcBef>
                <a:spcPts val="750"/>
              </a:spcBef>
              <a:buNone/>
            </a:pPr>
            <a:r>
              <a:rPr lang="en-US" sz="1500" dirty="0">
                <a:solidFill>
                  <a:prstClr val="black"/>
                </a:solidFill>
                <a:latin typeface="Calibri" panose="020F0502020204030204"/>
              </a:rPr>
              <a:t>James P. Hollenberg, MD</a:t>
            </a:r>
          </a:p>
          <a:p>
            <a:pPr marL="0" indent="0" algn="ctr" defTabSz="685800">
              <a:spcBef>
                <a:spcPts val="750"/>
              </a:spcBef>
              <a:buNone/>
            </a:pPr>
            <a:r>
              <a:rPr lang="en-US" sz="1500" dirty="0">
                <a:solidFill>
                  <a:prstClr val="black"/>
                </a:solidFill>
                <a:latin typeface="Calibri" panose="020F0502020204030204"/>
              </a:rPr>
              <a:t>Rosio Ramos, BA</a:t>
            </a:r>
          </a:p>
          <a:p>
            <a:pPr marL="0" indent="0" algn="ctr" defTabSz="685800">
              <a:spcBef>
                <a:spcPts val="750"/>
              </a:spcBef>
              <a:buNone/>
            </a:pPr>
            <a:r>
              <a:rPr lang="en-US" sz="1500" dirty="0">
                <a:solidFill>
                  <a:prstClr val="black"/>
                </a:solidFill>
                <a:latin typeface="Calibri" panose="020F0502020204030204"/>
              </a:rPr>
              <a:t>Martin Wells, PhD</a:t>
            </a:r>
            <a:r>
              <a:rPr lang="en-US" sz="1500" b="1" i="1" dirty="0">
                <a:solidFill>
                  <a:prstClr val="black"/>
                </a:solidFill>
                <a:latin typeface="Calibri" panose="020F0502020204030204"/>
              </a:rPr>
              <a:t>    </a:t>
            </a:r>
          </a:p>
          <a:p>
            <a:pPr marL="0" indent="0" algn="ctr" defTabSz="685800">
              <a:spcBef>
                <a:spcPts val="750"/>
              </a:spcBef>
              <a:buNone/>
            </a:pPr>
            <a:r>
              <a:rPr lang="en-US" sz="1500" b="1" i="1" dirty="0">
                <a:solidFill>
                  <a:prstClr val="black"/>
                </a:solidFill>
                <a:latin typeface="Calibri" panose="020F0502020204030204"/>
              </a:rPr>
              <a:t>        </a:t>
            </a:r>
            <a:r>
              <a:rPr lang="en-US" sz="1500" b="1" i="1" dirty="0" err="1">
                <a:solidFill>
                  <a:prstClr val="black"/>
                </a:solidFill>
                <a:latin typeface="Calibri" panose="020F0502020204030204"/>
              </a:rPr>
              <a:t>AllianceChicago</a:t>
            </a:r>
            <a:r>
              <a:rPr lang="en-US" sz="1500" b="1" i="1" dirty="0">
                <a:solidFill>
                  <a:prstClr val="black"/>
                </a:solidFill>
                <a:latin typeface="Calibri" panose="020F0502020204030204"/>
              </a:rPr>
              <a:t>:</a:t>
            </a:r>
          </a:p>
          <a:p>
            <a:pPr marL="342900" lvl="1" indent="0" algn="ctr" defTabSz="685800">
              <a:spcBef>
                <a:spcPts val="375"/>
              </a:spcBef>
              <a:buNone/>
            </a:pPr>
            <a:r>
              <a:rPr lang="en-US" sz="1500" dirty="0">
                <a:solidFill>
                  <a:prstClr val="black"/>
                </a:solidFill>
                <a:latin typeface="Calibri" panose="020F0502020204030204"/>
              </a:rPr>
              <a:t>Fred Rachman, MD</a:t>
            </a:r>
          </a:p>
          <a:p>
            <a:pPr marL="342900" lvl="1" indent="0" algn="ctr" defTabSz="685800">
              <a:spcBef>
                <a:spcPts val="375"/>
              </a:spcBef>
              <a:buNone/>
            </a:pPr>
            <a:r>
              <a:rPr lang="en-US" sz="1500" dirty="0">
                <a:solidFill>
                  <a:prstClr val="black"/>
                </a:solidFill>
                <a:latin typeface="Calibri" panose="020F0502020204030204"/>
              </a:rPr>
              <a:t>Nivedita Mohanty, MD</a:t>
            </a:r>
          </a:p>
          <a:p>
            <a:pPr marL="342900" lvl="1" indent="0" algn="ctr" defTabSz="685800">
              <a:spcBef>
                <a:spcPts val="375"/>
              </a:spcBef>
              <a:buNone/>
            </a:pPr>
            <a:r>
              <a:rPr lang="en-US" sz="1500" dirty="0">
                <a:solidFill>
                  <a:prstClr val="black"/>
                </a:solidFill>
                <a:latin typeface="Calibri" panose="020F0502020204030204"/>
              </a:rPr>
              <a:t>Alice Eggleston, PA-C, MPH</a:t>
            </a:r>
          </a:p>
          <a:p>
            <a:pPr marL="171450" indent="-171450" defTabSz="685800">
              <a:spcBef>
                <a:spcPts val="750"/>
              </a:spcBef>
            </a:pPr>
            <a:endParaRPr lang="en-US" sz="1800" dirty="0">
              <a:solidFill>
                <a:prstClr val="black"/>
              </a:solidFill>
              <a:latin typeface="Calibri" panose="020F0502020204030204"/>
            </a:endParaRPr>
          </a:p>
        </p:txBody>
      </p:sp>
      <p:sp>
        <p:nvSpPr>
          <p:cNvPr id="6" name="TextBox 5">
            <a:extLst>
              <a:ext uri="{FF2B5EF4-FFF2-40B4-BE49-F238E27FC236}">
                <a16:creationId xmlns:a16="http://schemas.microsoft.com/office/drawing/2014/main" id="{F8300C8A-5CE8-26C2-CE2A-C20C9F08DECB}"/>
              </a:ext>
            </a:extLst>
          </p:cNvPr>
          <p:cNvSpPr txBox="1"/>
          <p:nvPr/>
        </p:nvSpPr>
        <p:spPr>
          <a:xfrm>
            <a:off x="559494" y="5361430"/>
            <a:ext cx="8127307" cy="784830"/>
          </a:xfrm>
          <a:prstGeom prst="rect">
            <a:avLst/>
          </a:prstGeom>
          <a:noFill/>
        </p:spPr>
        <p:txBody>
          <a:bodyPr wrap="square" rtlCol="0">
            <a:spAutoFit/>
          </a:bodyPr>
          <a:lstStyle/>
          <a:p>
            <a:pPr algn="just" defTabSz="685800"/>
            <a:r>
              <a:rPr lang="en-US" sz="1050" dirty="0">
                <a:solidFill>
                  <a:srgbClr val="222222"/>
                </a:solidFill>
                <a:latin typeface="Calibri" panose="020F0502020204030204"/>
              </a:rPr>
              <a:t>Research reported in this presentation was funded through a Patient-Centered Outcomes Research Institute (PCORI) Award (IHS-2017C3-8923). </a:t>
            </a:r>
          </a:p>
          <a:p>
            <a:pPr algn="just" defTabSz="685800"/>
            <a:r>
              <a:rPr lang="en-US" sz="1050" dirty="0">
                <a:solidFill>
                  <a:srgbClr val="222222"/>
                </a:solidFill>
                <a:latin typeface="Calibri" panose="020F0502020204030204"/>
              </a:rPr>
              <a:t>The views, statements, opinions in this presentation are solely the responsibility of the authors and do not necessarily represent the views of the </a:t>
            </a:r>
          </a:p>
          <a:p>
            <a:pPr algn="just" defTabSz="685800"/>
            <a:r>
              <a:rPr lang="en-US" sz="1050" dirty="0">
                <a:solidFill>
                  <a:srgbClr val="222222"/>
                </a:solidFill>
                <a:latin typeface="Calibri" panose="020F0502020204030204"/>
              </a:rPr>
              <a:t>Patient-Centered Outcomes Research Institute (PCORI), its Board of Governors or Methodology Committee.</a:t>
            </a:r>
            <a:endParaRPr lang="en-US" sz="1050" dirty="0">
              <a:solidFill>
                <a:prstClr val="black"/>
              </a:solidFill>
              <a:latin typeface="Calibri" panose="020F0502020204030204"/>
            </a:endParaRPr>
          </a:p>
          <a:p>
            <a:pPr defTabSz="685800"/>
            <a:endParaRPr lang="en-US" sz="1350" dirty="0">
              <a:solidFill>
                <a:prstClr val="black"/>
              </a:solidFill>
              <a:latin typeface="Calibri" panose="020F0502020204030204"/>
            </a:endParaRPr>
          </a:p>
        </p:txBody>
      </p:sp>
      <p:sp>
        <p:nvSpPr>
          <p:cNvPr id="8" name="TextBox 7">
            <a:extLst>
              <a:ext uri="{FF2B5EF4-FFF2-40B4-BE49-F238E27FC236}">
                <a16:creationId xmlns:a16="http://schemas.microsoft.com/office/drawing/2014/main" id="{801EE1E9-5F8C-CF76-8EC9-02B823B125DC}"/>
              </a:ext>
            </a:extLst>
          </p:cNvPr>
          <p:cNvSpPr txBox="1"/>
          <p:nvPr/>
        </p:nvSpPr>
        <p:spPr>
          <a:xfrm>
            <a:off x="270769" y="4138018"/>
            <a:ext cx="4126319"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685800"/>
            <a:r>
              <a:rPr lang="en-US" sz="1500" b="1" i="1" dirty="0">
                <a:solidFill>
                  <a:srgbClr val="222222"/>
                </a:solidFill>
                <a:latin typeface="Calibri" panose="020F0502020204030204"/>
              </a:rPr>
              <a:t>Health Coaches:</a:t>
            </a:r>
            <a:endParaRPr lang="en-US" sz="1500" b="1" i="1" dirty="0">
              <a:solidFill>
                <a:srgbClr val="222222"/>
              </a:solidFill>
              <a:highlight>
                <a:srgbClr val="FFFF00"/>
              </a:highlight>
              <a:latin typeface="Calibri" panose="020F0502020204030204"/>
            </a:endParaRPr>
          </a:p>
          <a:p>
            <a:pPr algn="ctr" defTabSz="685800"/>
            <a:r>
              <a:rPr lang="en-US" sz="1500" dirty="0">
                <a:solidFill>
                  <a:srgbClr val="222222"/>
                </a:solidFill>
                <a:latin typeface="Calibri" panose="020F0502020204030204"/>
              </a:rPr>
              <a:t> Andy Cruz, Jackie Cruz, Azalia Garcia, Cynthia Mofunanya, Ariana Perdomo, Annette Rueda, Maria Ruiz, Stephanie Vasquez</a:t>
            </a:r>
            <a:endParaRPr lang="en-US" sz="1500" dirty="0">
              <a:solidFill>
                <a:prstClr val="black"/>
              </a:solidFill>
              <a:latin typeface="Calibri" panose="020F0502020204030204"/>
            </a:endParaRPr>
          </a:p>
        </p:txBody>
      </p:sp>
      <p:sp>
        <p:nvSpPr>
          <p:cNvPr id="5" name="TextBox 4">
            <a:extLst>
              <a:ext uri="{FF2B5EF4-FFF2-40B4-BE49-F238E27FC236}">
                <a16:creationId xmlns:a16="http://schemas.microsoft.com/office/drawing/2014/main" id="{5BDE3524-28B3-1764-16FC-F8B11EB6B7B3}"/>
              </a:ext>
            </a:extLst>
          </p:cNvPr>
          <p:cNvSpPr txBox="1"/>
          <p:nvPr/>
        </p:nvSpPr>
        <p:spPr>
          <a:xfrm>
            <a:off x="4462767" y="4138019"/>
            <a:ext cx="4470991" cy="12464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685800"/>
            <a:r>
              <a:rPr lang="en-US" sz="1500" b="1" i="1" dirty="0">
                <a:solidFill>
                  <a:srgbClr val="222222"/>
                </a:solidFill>
                <a:latin typeface="Calibri" panose="020F0502020204030204"/>
              </a:rPr>
              <a:t>Health Center Partners:</a:t>
            </a:r>
            <a:endParaRPr lang="en-US" sz="1500" b="1" i="1" dirty="0">
              <a:solidFill>
                <a:srgbClr val="222222"/>
              </a:solidFill>
              <a:highlight>
                <a:srgbClr val="FFFF00"/>
              </a:highlight>
              <a:latin typeface="Calibri" panose="020F0502020204030204"/>
            </a:endParaRPr>
          </a:p>
          <a:p>
            <a:pPr algn="ctr" defTabSz="685800"/>
            <a:r>
              <a:rPr lang="en-US" sz="1500" dirty="0">
                <a:solidFill>
                  <a:srgbClr val="222222"/>
                </a:solidFill>
                <a:latin typeface="Calibri" panose="020F0502020204030204"/>
              </a:rPr>
              <a:t> CHN: Crown Heights, Harlem, Long Island City, Sutphin</a:t>
            </a:r>
          </a:p>
          <a:p>
            <a:pPr algn="ctr" defTabSz="685800"/>
            <a:r>
              <a:rPr lang="en-US" sz="1500" dirty="0">
                <a:solidFill>
                  <a:srgbClr val="222222"/>
                </a:solidFill>
                <a:latin typeface="Calibri" panose="020F0502020204030204"/>
              </a:rPr>
              <a:t>NYU: Flatbush, Park Ridge, Park Slope, Sunset Park</a:t>
            </a:r>
          </a:p>
          <a:p>
            <a:pPr algn="ctr" defTabSz="685800"/>
            <a:r>
              <a:rPr lang="en-US" sz="1500" dirty="0">
                <a:solidFill>
                  <a:srgbClr val="222222"/>
                </a:solidFill>
                <a:latin typeface="Calibri" panose="020F0502020204030204"/>
              </a:rPr>
              <a:t>Erie: Division Foster, Waukegan, West Town</a:t>
            </a:r>
          </a:p>
          <a:p>
            <a:pPr algn="ctr" defTabSz="685800"/>
            <a:r>
              <a:rPr lang="en-US" sz="1500" dirty="0">
                <a:solidFill>
                  <a:srgbClr val="222222"/>
                </a:solidFill>
                <a:latin typeface="Calibri" panose="020F0502020204030204"/>
              </a:rPr>
              <a:t>Friend: Ashland, Cottage Grove, Pulaski, Western</a:t>
            </a:r>
            <a:endParaRPr lang="en-US" sz="1500" dirty="0">
              <a:solidFill>
                <a:prstClr val="black"/>
              </a:solidFill>
              <a:latin typeface="Calibri" panose="020F0502020204030204"/>
            </a:endParaRPr>
          </a:p>
        </p:txBody>
      </p:sp>
    </p:spTree>
    <p:extLst>
      <p:ext uri="{BB962C8B-B14F-4D97-AF65-F5344CB8AC3E}">
        <p14:creationId xmlns:p14="http://schemas.microsoft.com/office/powerpoint/2010/main" val="30039099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685800"/>
            <a:fld id="{968105AF-CB5E-4C7D-8BCD-8BE5939BAD4D}" type="slidenum">
              <a:rPr lang="en-US">
                <a:solidFill>
                  <a:prstClr val="black">
                    <a:tint val="75000"/>
                  </a:prstClr>
                </a:solidFill>
                <a:latin typeface="Calibri" panose="020F0502020204030204"/>
              </a:rPr>
              <a:pPr defTabSz="685800"/>
              <a:t>55</a:t>
            </a:fld>
            <a:endParaRPr lang="en-US" dirty="0">
              <a:solidFill>
                <a:prstClr val="black">
                  <a:tint val="75000"/>
                </a:prstClr>
              </a:solidFill>
              <a:latin typeface="Calibri" panose="020F0502020204030204"/>
            </a:endParaRPr>
          </a:p>
        </p:txBody>
      </p:sp>
      <p:sp>
        <p:nvSpPr>
          <p:cNvPr id="5" name="Title 1"/>
          <p:cNvSpPr txBox="1">
            <a:spLocks/>
          </p:cNvSpPr>
          <p:nvPr/>
        </p:nvSpPr>
        <p:spPr bwMode="auto">
          <a:xfrm>
            <a:off x="1484081" y="887047"/>
            <a:ext cx="6468696" cy="465584"/>
          </a:xfrm>
          <a:prstGeom prst="rect">
            <a:avLst/>
          </a:prstGeom>
          <a:solidFill>
            <a:srgbClr val="1F497D"/>
          </a:solidFill>
          <a:ln>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38576" tIns="19289" rIns="38576" bIns="19289" numCol="1" anchor="ctr" anchorCtr="0" compatLnSpc="1">
            <a:prstTxWarp prst="textNoShape">
              <a:avLst/>
            </a:prstTxWarp>
            <a:noAutofit/>
          </a:bodyPr>
          <a:lstStyle>
            <a:lvl1pPr algn="l" defTabSz="457200" rtl="0" eaLnBrk="0" fontAlgn="base" hangingPunct="0">
              <a:spcBef>
                <a:spcPct val="0"/>
              </a:spcBef>
              <a:spcAft>
                <a:spcPct val="0"/>
              </a:spcAft>
              <a:defRPr sz="3200" b="1" kern="1200">
                <a:solidFill>
                  <a:srgbClr val="1F497D"/>
                </a:solidFill>
                <a:latin typeface="Arial"/>
                <a:ea typeface="+mj-ea"/>
                <a:cs typeface="Arial"/>
              </a:defRPr>
            </a:lvl1pPr>
            <a:lvl2pPr algn="l" defTabSz="457200" rtl="0" eaLnBrk="0" fontAlgn="base" hangingPunct="0">
              <a:spcBef>
                <a:spcPct val="0"/>
              </a:spcBef>
              <a:spcAft>
                <a:spcPct val="0"/>
              </a:spcAft>
              <a:defRPr sz="3200" b="1">
                <a:solidFill>
                  <a:srgbClr val="1F497D"/>
                </a:solidFill>
                <a:latin typeface="Arial" panose="020B0604020202020204" pitchFamily="34" charset="0"/>
                <a:cs typeface="Arial" panose="020B0604020202020204" pitchFamily="34" charset="0"/>
              </a:defRPr>
            </a:lvl2pPr>
            <a:lvl3pPr algn="l" defTabSz="457200" rtl="0" eaLnBrk="0" fontAlgn="base" hangingPunct="0">
              <a:spcBef>
                <a:spcPct val="0"/>
              </a:spcBef>
              <a:spcAft>
                <a:spcPct val="0"/>
              </a:spcAft>
              <a:defRPr sz="3200" b="1">
                <a:solidFill>
                  <a:srgbClr val="1F497D"/>
                </a:solidFill>
                <a:latin typeface="Arial" panose="020B0604020202020204" pitchFamily="34" charset="0"/>
                <a:cs typeface="Arial" panose="020B0604020202020204" pitchFamily="34" charset="0"/>
              </a:defRPr>
            </a:lvl3pPr>
            <a:lvl4pPr algn="l" defTabSz="457200" rtl="0" eaLnBrk="0" fontAlgn="base" hangingPunct="0">
              <a:spcBef>
                <a:spcPct val="0"/>
              </a:spcBef>
              <a:spcAft>
                <a:spcPct val="0"/>
              </a:spcAft>
              <a:defRPr sz="3200" b="1">
                <a:solidFill>
                  <a:srgbClr val="1F497D"/>
                </a:solidFill>
                <a:latin typeface="Arial" panose="020B0604020202020204" pitchFamily="34" charset="0"/>
                <a:cs typeface="Arial" panose="020B0604020202020204" pitchFamily="34" charset="0"/>
              </a:defRPr>
            </a:lvl4pPr>
            <a:lvl5pPr algn="l" defTabSz="457200" rtl="0" eaLnBrk="0" fontAlgn="base" hangingPunct="0">
              <a:spcBef>
                <a:spcPct val="0"/>
              </a:spcBef>
              <a:spcAft>
                <a:spcPct val="0"/>
              </a:spcAft>
              <a:defRPr sz="3200" b="1">
                <a:solidFill>
                  <a:srgbClr val="1F497D"/>
                </a:solidFill>
                <a:latin typeface="Arial" panose="020B0604020202020204" pitchFamily="34" charset="0"/>
                <a:cs typeface="Arial" panose="020B0604020202020204" pitchFamily="34" charset="0"/>
              </a:defRPr>
            </a:lvl5pPr>
            <a:lvl6pPr marL="457200" algn="l" defTabSz="457200" rtl="0" fontAlgn="base">
              <a:spcBef>
                <a:spcPct val="0"/>
              </a:spcBef>
              <a:spcAft>
                <a:spcPct val="0"/>
              </a:spcAft>
              <a:defRPr sz="3200" b="1">
                <a:solidFill>
                  <a:srgbClr val="1F497D"/>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3200" b="1">
                <a:solidFill>
                  <a:srgbClr val="1F497D"/>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3200" b="1">
                <a:solidFill>
                  <a:srgbClr val="1F497D"/>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3200" b="1">
                <a:solidFill>
                  <a:srgbClr val="1F497D"/>
                </a:solidFill>
                <a:latin typeface="Arial" panose="020B0604020202020204" pitchFamily="34" charset="0"/>
                <a:cs typeface="Arial" panose="020B0604020202020204" pitchFamily="34" charset="0"/>
              </a:defRPr>
            </a:lvl9pPr>
          </a:lstStyle>
          <a:p>
            <a:pPr marL="125239" lvl="1" indent="-28799" defTabSz="192881" eaLnBrk="1" hangingPunct="1">
              <a:defRPr/>
            </a:pPr>
            <a:r>
              <a:rPr lang="en-US" altLang="en-US" sz="2100" dirty="0">
                <a:solidFill>
                  <a:srgbClr val="FEE34E">
                    <a:lumMod val="75000"/>
                  </a:srgbClr>
                </a:solidFill>
                <a:effectLst>
                  <a:outerShdw blurRad="38100" dist="38100" dir="2700000" algn="tl">
                    <a:srgbClr val="000000"/>
                  </a:outerShdw>
                </a:effectLst>
                <a:latin typeface="Calibri" panose="020F0502020204030204" pitchFamily="34" charset="0"/>
              </a:rPr>
              <a:t>CDN N</a:t>
            </a:r>
            <a:r>
              <a:rPr lang="en-US" altLang="en-US" sz="2100" baseline="30000" dirty="0">
                <a:solidFill>
                  <a:srgbClr val="FEE34E">
                    <a:lumMod val="75000"/>
                  </a:srgbClr>
                </a:solidFill>
                <a:effectLst>
                  <a:outerShdw blurRad="38100" dist="38100" dir="2700000" algn="tl">
                    <a:srgbClr val="000000"/>
                  </a:outerShdw>
                </a:effectLst>
                <a:latin typeface="Calibri" panose="020F0502020204030204" pitchFamily="34" charset="0"/>
              </a:rPr>
              <a:t>2 </a:t>
            </a:r>
            <a:r>
              <a:rPr lang="en-US" altLang="en-US" sz="2100" dirty="0">
                <a:solidFill>
                  <a:srgbClr val="FEE34E">
                    <a:lumMod val="75000"/>
                  </a:srgbClr>
                </a:solidFill>
                <a:effectLst>
                  <a:outerShdw blurRad="38100" dist="38100" dir="2700000" algn="tl">
                    <a:srgbClr val="000000"/>
                  </a:outerShdw>
                </a:effectLst>
                <a:latin typeface="Calibri" panose="020F0502020204030204" pitchFamily="34" charset="0"/>
              </a:rPr>
              <a:t>–PBRN</a:t>
            </a:r>
            <a:r>
              <a:rPr lang="en-US" altLang="en-US" sz="2100" dirty="0">
                <a:solidFill>
                  <a:srgbClr val="DDD9C3"/>
                </a:solidFill>
                <a:effectLst>
                  <a:outerShdw blurRad="38100" dist="38100" dir="2700000" algn="tl">
                    <a:srgbClr val="000000"/>
                  </a:outerShdw>
                </a:effectLst>
                <a:latin typeface="Calibri" panose="020F0502020204030204" pitchFamily="34" charset="0"/>
              </a:rPr>
              <a:t>: Building a Network of Safety Net PBRNs </a:t>
            </a:r>
          </a:p>
        </p:txBody>
      </p:sp>
      <p:pic>
        <p:nvPicPr>
          <p:cNvPr id="6" name="Picture 5"/>
          <p:cNvPicPr>
            <a:picLocks noChangeAspect="1"/>
          </p:cNvPicPr>
          <p:nvPr/>
        </p:nvPicPr>
        <p:blipFill>
          <a:blip r:embed="rId3"/>
          <a:stretch>
            <a:fillRect/>
          </a:stretch>
        </p:blipFill>
        <p:spPr>
          <a:xfrm>
            <a:off x="8437747" y="887047"/>
            <a:ext cx="640815" cy="4510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itle 1"/>
          <p:cNvSpPr txBox="1">
            <a:spLocks/>
          </p:cNvSpPr>
          <p:nvPr/>
        </p:nvSpPr>
        <p:spPr>
          <a:xfrm>
            <a:off x="858698" y="1609220"/>
            <a:ext cx="7390189" cy="884794"/>
          </a:xfrm>
          <a:prstGeom prst="rect">
            <a:avLst/>
          </a:prstGeom>
          <a:solidFill>
            <a:srgbClr val="FFFFFF"/>
          </a:solidFill>
          <a:ln w="31750" cap="sq">
            <a:solidFill>
              <a:srgbClr val="000000">
                <a:lumMod val="75000"/>
                <a:lumOff val="25000"/>
              </a:srgbClr>
            </a:solidFill>
            <a:miter lim="800000"/>
          </a:ln>
        </p:spPr>
        <p:txBody>
          <a:bodyPr vert="horz" lIns="0" tIns="0" rIns="0" bIns="0" rtlCol="0" anchor="ctr">
            <a:no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pPr defTabSz="385763">
              <a:lnSpc>
                <a:spcPct val="100000"/>
              </a:lnSpc>
              <a:defRPr/>
            </a:pPr>
            <a:r>
              <a:rPr lang="en-US" altLang="en-US" sz="1800" b="1" cap="none" spc="85" dirty="0">
                <a:solidFill>
                  <a:srgbClr val="0070C0"/>
                </a:solidFill>
                <a:latin typeface="Calibri" panose="020F0502020204030204"/>
                <a:ea typeface="Helvetica Neue Condensed" charset="0"/>
                <a:cs typeface="Helvetica Neue Condensed" charset="0"/>
              </a:rPr>
              <a:t>CDN</a:t>
            </a:r>
            <a:r>
              <a:rPr lang="en-US" altLang="en-US" sz="1800" b="1" cap="none" spc="85" dirty="0">
                <a:solidFill>
                  <a:srgbClr val="4A452A"/>
                </a:solidFill>
                <a:latin typeface="Calibri" panose="020F0502020204030204"/>
                <a:ea typeface="Helvetica Neue Condensed" charset="0"/>
                <a:cs typeface="Helvetica Neue Condensed" charset="0"/>
              </a:rPr>
              <a:t> is a </a:t>
            </a:r>
            <a:r>
              <a:rPr lang="en-US" altLang="en-US" sz="1800" b="1" cap="none" spc="85" dirty="0">
                <a:solidFill>
                  <a:srgbClr val="4472C4"/>
                </a:solidFill>
                <a:latin typeface="Calibri" panose="020F0502020204030204"/>
                <a:ea typeface="Helvetica Neue Condensed" charset="0"/>
                <a:cs typeface="Helvetica Neue Condensed" charset="0"/>
              </a:rPr>
              <a:t>Practice-Based Research Network (PBRN) that </a:t>
            </a:r>
            <a:r>
              <a:rPr lang="en-US" altLang="en-US" sz="1800" b="1" cap="none" spc="85" dirty="0">
                <a:solidFill>
                  <a:srgbClr val="4A452A"/>
                </a:solidFill>
                <a:latin typeface="Calibri" panose="020F0502020204030204"/>
                <a:ea typeface="Helvetica Neue Condensed" charset="0"/>
                <a:cs typeface="Helvetica Neue Condensed" charset="0"/>
              </a:rPr>
              <a:t>works with Federally Qualified Health Centers </a:t>
            </a:r>
            <a:r>
              <a:rPr lang="en-US" altLang="en-US" sz="1800" b="1" cap="none" spc="85" dirty="0">
                <a:solidFill>
                  <a:srgbClr val="0070C0"/>
                </a:solidFill>
                <a:latin typeface="Calibri" panose="020F0502020204030204"/>
                <a:ea typeface="Helvetica Neue Condensed" charset="0"/>
                <a:cs typeface="Helvetica Neue Condensed" charset="0"/>
              </a:rPr>
              <a:t>(FQHCs) </a:t>
            </a:r>
            <a:r>
              <a:rPr lang="en-US" altLang="en-US" sz="1800" b="1" cap="none" spc="85" dirty="0">
                <a:solidFill>
                  <a:srgbClr val="4A452A"/>
                </a:solidFill>
                <a:latin typeface="Calibri" panose="020F0502020204030204"/>
                <a:ea typeface="Helvetica Neue Condensed" charset="0"/>
                <a:cs typeface="Helvetica Neue Condensed" charset="0"/>
              </a:rPr>
              <a:t>and other </a:t>
            </a:r>
          </a:p>
          <a:p>
            <a:pPr defTabSz="385763">
              <a:lnSpc>
                <a:spcPct val="100000"/>
              </a:lnSpc>
              <a:defRPr/>
            </a:pPr>
            <a:r>
              <a:rPr lang="en-US" altLang="en-US" sz="1800" b="1" cap="none" spc="85" dirty="0">
                <a:solidFill>
                  <a:srgbClr val="4A452A"/>
                </a:solidFill>
                <a:latin typeface="Calibri" panose="020F0502020204030204"/>
                <a:ea typeface="Helvetica Neue Condensed" charset="0"/>
                <a:cs typeface="Helvetica Neue Condensed" charset="0"/>
              </a:rPr>
              <a:t>primary health care </a:t>
            </a:r>
            <a:r>
              <a:rPr lang="en-US" altLang="en-US" sz="1800" b="1" cap="none" spc="85" dirty="0">
                <a:solidFill>
                  <a:srgbClr val="0070C0"/>
                </a:solidFill>
                <a:latin typeface="Calibri" panose="020F0502020204030204"/>
                <a:ea typeface="Helvetica Neue Condensed" charset="0"/>
                <a:cs typeface="Helvetica Neue Condensed" charset="0"/>
              </a:rPr>
              <a:t>safety-net practices</a:t>
            </a:r>
            <a:endParaRPr lang="en-US" sz="1800" b="1" cap="none" spc="85" dirty="0">
              <a:solidFill>
                <a:srgbClr val="0070C0"/>
              </a:solidFill>
              <a:latin typeface="Calibri" panose="020F0502020204030204"/>
              <a:ea typeface="Helvetica Neue Condensed" charset="0"/>
              <a:cs typeface="Helvetica Neue Condensed" charset="0"/>
            </a:endParaRPr>
          </a:p>
        </p:txBody>
      </p:sp>
      <p:grpSp>
        <p:nvGrpSpPr>
          <p:cNvPr id="2" name="Group 1">
            <a:extLst>
              <a:ext uri="{FF2B5EF4-FFF2-40B4-BE49-F238E27FC236}">
                <a16:creationId xmlns:a16="http://schemas.microsoft.com/office/drawing/2014/main" id="{45BC1224-ECEF-4CB3-A4CA-2E612C101FCD}"/>
              </a:ext>
            </a:extLst>
          </p:cNvPr>
          <p:cNvGrpSpPr/>
          <p:nvPr/>
        </p:nvGrpSpPr>
        <p:grpSpPr>
          <a:xfrm>
            <a:off x="1735721" y="2599377"/>
            <a:ext cx="3005718" cy="2193857"/>
            <a:chOff x="2461036" y="2227952"/>
            <a:chExt cx="3365429" cy="2314556"/>
          </a:xfrm>
        </p:grpSpPr>
        <p:sp>
          <p:nvSpPr>
            <p:cNvPr id="10" name="Rectangle 9"/>
            <p:cNvSpPr/>
            <p:nvPr/>
          </p:nvSpPr>
          <p:spPr>
            <a:xfrm>
              <a:off x="2462975" y="2227952"/>
              <a:ext cx="3110982" cy="323826"/>
            </a:xfrm>
            <a:prstGeom prst="rect">
              <a:avLst/>
            </a:prstGeom>
            <a:solidFill>
              <a:srgbClr val="1B6AC5"/>
            </a:solidFill>
            <a:ln>
              <a:solidFill>
                <a:srgbClr val="000000">
                  <a:lumMod val="75000"/>
                  <a:lumOff val="25000"/>
                </a:srgbClr>
              </a:solidFill>
            </a:ln>
          </p:spPr>
          <p:txBody>
            <a:bodyPr wrap="square" lIns="0" tIns="0" rIns="0" bIns="0" anchor="ctr">
              <a:noAutofit/>
            </a:bodyPr>
            <a:lstStyle/>
            <a:p>
              <a:pPr algn="ctr" defTabSz="385763">
                <a:defRPr/>
              </a:pPr>
              <a:r>
                <a:rPr lang="en-US" sz="675" b="1" kern="0" dirty="0">
                  <a:solidFill>
                    <a:srgbClr val="FFFFFF">
                      <a:lumMod val="95000"/>
                    </a:srgbClr>
                  </a:solidFill>
                  <a:latin typeface="Helvetica Neue Condensed"/>
                  <a:ea typeface="Abadi MT Condensed Extra Bold" charset="0"/>
                  <a:cs typeface="Abadi MT Condensed Extra Bold" charset="0"/>
                </a:rPr>
                <a:t>DHHS – HRSA: The Primary Health Care Safety-Net</a:t>
              </a:r>
            </a:p>
          </p:txBody>
        </p:sp>
        <p:pic>
          <p:nvPicPr>
            <p:cNvPr id="11" name="Picture 2"/>
            <p:cNvPicPr>
              <a:picLocks noChangeArrowheads="1"/>
            </p:cNvPicPr>
            <p:nvPr/>
          </p:nvPicPr>
          <p:blipFill rotWithShape="1">
            <a:blip r:embed="rId4" cstate="print">
              <a:extLst>
                <a:ext uri="{28A0092B-C50C-407E-A947-70E740481C1C}">
                  <a14:useLocalDpi xmlns:a14="http://schemas.microsoft.com/office/drawing/2010/main" val="0"/>
                </a:ext>
              </a:extLst>
            </a:blip>
            <a:srcRect l="4661" t="11830" r="11712" b="20470"/>
            <a:stretch/>
          </p:blipFill>
          <p:spPr>
            <a:xfrm>
              <a:off x="2468038" y="2508648"/>
              <a:ext cx="3110982" cy="2032526"/>
            </a:xfrm>
            <a:prstGeom prst="rect">
              <a:avLst/>
            </a:prstGeom>
          </p:spPr>
        </p:pic>
        <p:sp>
          <p:nvSpPr>
            <p:cNvPr id="12" name="Rectangle 11"/>
            <p:cNvSpPr/>
            <p:nvPr/>
          </p:nvSpPr>
          <p:spPr>
            <a:xfrm>
              <a:off x="2461036" y="4021042"/>
              <a:ext cx="718821" cy="521466"/>
            </a:xfrm>
            <a:prstGeom prst="rect">
              <a:avLst/>
            </a:prstGeom>
            <a:solidFill>
              <a:srgbClr val="FFFFFF"/>
            </a:solidFill>
            <a:ln w="12700" cap="flat" cmpd="sng" algn="ctr">
              <a:noFill/>
              <a:prstDash val="solid"/>
            </a:ln>
            <a:effectLst/>
          </p:spPr>
          <p:txBody>
            <a:bodyPr rtlCol="0" anchor="ctr"/>
            <a:lstStyle/>
            <a:p>
              <a:pPr algn="ctr" defTabSz="385763">
                <a:defRPr/>
              </a:pPr>
              <a:endParaRPr lang="en-US" sz="760" kern="0" dirty="0">
                <a:solidFill>
                  <a:srgbClr val="FFFFFF"/>
                </a:solidFill>
                <a:latin typeface="Gill Sans MT" panose="020B0502020104020203"/>
              </a:endParaRPr>
            </a:p>
          </p:txBody>
        </p:sp>
        <p:sp>
          <p:nvSpPr>
            <p:cNvPr id="14" name="Arc 13"/>
            <p:cNvSpPr/>
            <p:nvPr/>
          </p:nvSpPr>
          <p:spPr>
            <a:xfrm rot="5822009">
              <a:off x="4086557" y="2918680"/>
              <a:ext cx="2030204" cy="1047747"/>
            </a:xfrm>
            <a:prstGeom prst="arc">
              <a:avLst>
                <a:gd name="adj1" fmla="val 12225100"/>
                <a:gd name="adj2" fmla="val 18199808"/>
              </a:avLst>
            </a:prstGeom>
            <a:noFill/>
            <a:ln w="57150" cap="flat" cmpd="sng" algn="ctr">
              <a:solidFill>
                <a:srgbClr val="FFE939"/>
              </a:solidFill>
              <a:prstDash val="sysDash"/>
              <a:miter lim="800000"/>
            </a:ln>
            <a:effectLst/>
          </p:spPr>
          <p:txBody>
            <a:bodyPr rtlCol="0" anchor="ctr"/>
            <a:lstStyle/>
            <a:p>
              <a:pPr algn="ctr" defTabSz="385763">
                <a:defRPr/>
              </a:pPr>
              <a:endParaRPr lang="en-US" sz="464" kern="0" dirty="0">
                <a:solidFill>
                  <a:srgbClr val="FEE34E">
                    <a:lumMod val="75000"/>
                  </a:srgbClr>
                </a:solidFill>
                <a:latin typeface="Calibri" panose="020F0502020204030204"/>
              </a:endParaRPr>
            </a:p>
          </p:txBody>
        </p:sp>
        <p:sp>
          <p:nvSpPr>
            <p:cNvPr id="13" name="AutoShape 5"/>
            <p:cNvSpPr>
              <a:spLocks/>
            </p:cNvSpPr>
            <p:nvPr/>
          </p:nvSpPr>
          <p:spPr bwMode="auto">
            <a:xfrm>
              <a:off x="4982749" y="3581340"/>
              <a:ext cx="843716" cy="75305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70C0"/>
            </a:solidFill>
            <a:ln w="12700" cap="flat" cmpd="sng">
              <a:noFill/>
              <a:prstDash val="solid"/>
              <a:miter lim="0"/>
              <a:headEnd type="none" w="med" len="med"/>
              <a:tailEnd type="none" w="med" len="med"/>
            </a:ln>
            <a:effectLst/>
          </p:spPr>
          <p:txBody>
            <a:bodyPr lIns="19289" tIns="19289" rIns="0" bIns="0" anchor="ctr" anchorCtr="0"/>
            <a:lstStyle/>
            <a:p>
              <a:pPr algn="ctr" defTabSz="385763"/>
              <a:r>
                <a:rPr lang="en-US" sz="713" b="1" dirty="0">
                  <a:ln w="0"/>
                  <a:solidFill>
                    <a:srgbClr val="FEE34E">
                      <a:lumMod val="75000"/>
                    </a:srgbClr>
                  </a:solidFill>
                  <a:effectLst>
                    <a:outerShdw blurRad="38100" dist="25400" dir="5400000" algn="ctr" rotWithShape="0">
                      <a:srgbClr val="6E747A">
                        <a:alpha val="43000"/>
                      </a:srgbClr>
                    </a:outerShdw>
                  </a:effectLst>
                  <a:latin typeface="Helvetica Neue Condensed" charset="0"/>
                  <a:ea typeface="Helvetica Neue Condensed" charset="0"/>
                  <a:cs typeface="Helvetica Neue Condensed" charset="0"/>
                </a:rPr>
                <a:t>1373 Grantees, 9,000 sites, </a:t>
              </a:r>
              <a:br>
                <a:rPr lang="en-US" sz="713" b="1" dirty="0">
                  <a:ln w="0"/>
                  <a:solidFill>
                    <a:srgbClr val="FEE34E">
                      <a:lumMod val="75000"/>
                    </a:srgbClr>
                  </a:solidFill>
                  <a:effectLst>
                    <a:outerShdw blurRad="38100" dist="25400" dir="5400000" algn="ctr" rotWithShape="0">
                      <a:srgbClr val="6E747A">
                        <a:alpha val="43000"/>
                      </a:srgbClr>
                    </a:outerShdw>
                  </a:effectLst>
                  <a:latin typeface="Helvetica Neue Condensed" charset="0"/>
                  <a:ea typeface="Helvetica Neue Condensed" charset="0"/>
                  <a:cs typeface="Helvetica Neue Condensed" charset="0"/>
                </a:rPr>
              </a:br>
              <a:r>
                <a:rPr lang="en-US" sz="713" b="1" dirty="0">
                  <a:ln w="0"/>
                  <a:solidFill>
                    <a:srgbClr val="FEE34E">
                      <a:lumMod val="75000"/>
                    </a:srgbClr>
                  </a:solidFill>
                  <a:effectLst>
                    <a:outerShdw blurRad="38100" dist="25400" dir="5400000" algn="ctr" rotWithShape="0">
                      <a:srgbClr val="6E747A">
                        <a:alpha val="43000"/>
                      </a:srgbClr>
                    </a:outerShdw>
                  </a:effectLst>
                  <a:latin typeface="Helvetica Neue Condensed" charset="0"/>
                  <a:ea typeface="Helvetica Neue Condensed" charset="0"/>
                  <a:cs typeface="Helvetica Neue Condensed" charset="0"/>
                </a:rPr>
                <a:t>27 million patients </a:t>
              </a:r>
            </a:p>
          </p:txBody>
        </p:sp>
      </p:grpSp>
      <p:grpSp>
        <p:nvGrpSpPr>
          <p:cNvPr id="15" name="Group 14"/>
          <p:cNvGrpSpPr/>
          <p:nvPr/>
        </p:nvGrpSpPr>
        <p:grpSpPr>
          <a:xfrm>
            <a:off x="4762824" y="2599377"/>
            <a:ext cx="3234348" cy="2147143"/>
            <a:chOff x="2508623" y="2218463"/>
            <a:chExt cx="2521380" cy="2046290"/>
          </a:xfrm>
        </p:grpSpPr>
        <p:pic>
          <p:nvPicPr>
            <p:cNvPr id="16"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l="37041" t="24806" r="22475" b="20604"/>
            <a:stretch>
              <a:fillRect/>
            </a:stretch>
          </p:blipFill>
          <p:spPr bwMode="auto">
            <a:xfrm>
              <a:off x="2512933" y="2478406"/>
              <a:ext cx="2260314" cy="1786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2508623" y="2218463"/>
              <a:ext cx="2264624" cy="283643"/>
            </a:xfrm>
            <a:prstGeom prst="rect">
              <a:avLst/>
            </a:prstGeom>
            <a:solidFill>
              <a:srgbClr val="1B6AC5"/>
            </a:solidFill>
            <a:ln>
              <a:solidFill>
                <a:srgbClr val="FFFFFF"/>
              </a:solidFill>
            </a:ln>
          </p:spPr>
          <p:txBody>
            <a:bodyPr wrap="square" lIns="0" tIns="0" rIns="0" bIns="0" anchor="ctr">
              <a:noAutofit/>
            </a:bodyPr>
            <a:lstStyle/>
            <a:p>
              <a:pPr algn="ctr" defTabSz="385763">
                <a:defRPr/>
              </a:pPr>
              <a:r>
                <a:rPr lang="en-US" sz="825" b="1" kern="0" dirty="0">
                  <a:solidFill>
                    <a:srgbClr val="FFFFFF">
                      <a:lumMod val="95000"/>
                    </a:srgbClr>
                  </a:solidFill>
                  <a:latin typeface="Abadi MT Condensed Extra Bold" charset="0"/>
                  <a:ea typeface="Abadi MT Condensed Extra Bold" charset="0"/>
                  <a:cs typeface="Abadi MT Condensed Extra Bold" charset="0"/>
                </a:rPr>
                <a:t>CDN N2-PBRN </a:t>
              </a:r>
            </a:p>
          </p:txBody>
        </p:sp>
        <p:sp>
          <p:nvSpPr>
            <p:cNvPr id="18" name="Arc 17"/>
            <p:cNvSpPr/>
            <p:nvPr/>
          </p:nvSpPr>
          <p:spPr>
            <a:xfrm rot="5400000">
              <a:off x="3624297" y="2651729"/>
              <a:ext cx="1363795" cy="961099"/>
            </a:xfrm>
            <a:prstGeom prst="arc">
              <a:avLst>
                <a:gd name="adj1" fmla="val 12597829"/>
                <a:gd name="adj2" fmla="val 18675550"/>
              </a:avLst>
            </a:prstGeom>
            <a:noFill/>
            <a:ln w="57150" cap="flat" cmpd="sng" algn="ctr">
              <a:solidFill>
                <a:srgbClr val="FEE34E"/>
              </a:solidFill>
              <a:prstDash val="sysDash"/>
              <a:miter lim="800000"/>
            </a:ln>
            <a:effectLst/>
          </p:spPr>
          <p:txBody>
            <a:bodyPr rtlCol="0" anchor="ctr"/>
            <a:lstStyle/>
            <a:p>
              <a:pPr algn="ctr" defTabSz="385763">
                <a:defRPr/>
              </a:pPr>
              <a:endParaRPr lang="en-US" sz="464" kern="0" dirty="0">
                <a:solidFill>
                  <a:srgbClr val="FEE34E">
                    <a:lumMod val="75000"/>
                  </a:srgbClr>
                </a:solidFill>
                <a:latin typeface="Calibri" panose="020F0502020204030204"/>
              </a:endParaRPr>
            </a:p>
          </p:txBody>
        </p:sp>
        <p:sp>
          <p:nvSpPr>
            <p:cNvPr id="19" name="AutoShape 5"/>
            <p:cNvSpPr>
              <a:spLocks/>
            </p:cNvSpPr>
            <p:nvPr/>
          </p:nvSpPr>
          <p:spPr bwMode="auto">
            <a:xfrm>
              <a:off x="4413153" y="3461060"/>
              <a:ext cx="616850" cy="65960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70C0"/>
            </a:solidFill>
            <a:ln w="12700" cap="flat" cmpd="sng">
              <a:solidFill>
                <a:srgbClr val="0070C0"/>
              </a:solidFill>
              <a:prstDash val="solid"/>
              <a:miter lim="0"/>
              <a:headEnd type="none" w="med" len="med"/>
              <a:tailEnd type="none" w="med" len="med"/>
            </a:ln>
            <a:effectLst/>
          </p:spPr>
          <p:txBody>
            <a:bodyPr lIns="19289" tIns="19289" rIns="0" bIns="0" anchor="ctr" anchorCtr="0"/>
            <a:lstStyle/>
            <a:p>
              <a:pPr algn="ctr" defTabSz="385763">
                <a:defRPr/>
              </a:pPr>
              <a:r>
                <a:rPr lang="en-US" sz="675" b="1" kern="0" dirty="0">
                  <a:ln w="0"/>
                  <a:solidFill>
                    <a:srgbClr val="FEE34E">
                      <a:lumMod val="75000"/>
                    </a:srgbClr>
                  </a:solidFill>
                  <a:effectLst>
                    <a:outerShdw blurRad="38100" dist="25400" dir="5400000" algn="ctr" rotWithShape="0">
                      <a:srgbClr val="6E747A">
                        <a:alpha val="43000"/>
                      </a:srgbClr>
                    </a:outerShdw>
                  </a:effectLst>
                  <a:latin typeface="Helvetica Neue Condensed" charset="0"/>
                  <a:ea typeface="Helvetica Neue Condensed" charset="0"/>
                  <a:cs typeface="Helvetica Neue Condensed" charset="0"/>
                </a:rPr>
                <a:t>9 PBRNs, </a:t>
              </a:r>
            </a:p>
            <a:p>
              <a:pPr algn="ctr" defTabSz="385763">
                <a:defRPr/>
              </a:pPr>
              <a:r>
                <a:rPr lang="en-US" sz="675" b="1" kern="0" dirty="0">
                  <a:ln w="0"/>
                  <a:solidFill>
                    <a:srgbClr val="FEE34E">
                      <a:lumMod val="75000"/>
                    </a:srgbClr>
                  </a:solidFill>
                  <a:effectLst>
                    <a:outerShdw blurRad="38100" dist="25400" dir="5400000" algn="ctr" rotWithShape="0">
                      <a:srgbClr val="6E747A">
                        <a:alpha val="43000"/>
                      </a:srgbClr>
                    </a:outerShdw>
                  </a:effectLst>
                  <a:latin typeface="Helvetica Neue Condensed" charset="0"/>
                  <a:ea typeface="Helvetica Neue Condensed" charset="0"/>
                  <a:cs typeface="Helvetica Neue Condensed" charset="0"/>
                </a:rPr>
                <a:t>600 sites, </a:t>
              </a:r>
            </a:p>
            <a:p>
              <a:pPr algn="ctr" defTabSz="385763">
                <a:defRPr/>
              </a:pPr>
              <a:r>
                <a:rPr lang="en-US" sz="675" b="1" kern="0" dirty="0">
                  <a:ln w="0"/>
                  <a:solidFill>
                    <a:srgbClr val="FEE34E">
                      <a:lumMod val="75000"/>
                    </a:srgbClr>
                  </a:solidFill>
                  <a:effectLst>
                    <a:outerShdw blurRad="38100" dist="25400" dir="5400000" algn="ctr" rotWithShape="0">
                      <a:srgbClr val="6E747A">
                        <a:alpha val="43000"/>
                      </a:srgbClr>
                    </a:outerShdw>
                  </a:effectLst>
                  <a:latin typeface="Helvetica Neue Condensed" charset="0"/>
                  <a:ea typeface="Helvetica Neue Condensed" charset="0"/>
                  <a:cs typeface="Helvetica Neue Condensed" charset="0"/>
                </a:rPr>
                <a:t>4.5 million patients </a:t>
              </a:r>
            </a:p>
          </p:txBody>
        </p:sp>
      </p:grpSp>
      <p:grpSp>
        <p:nvGrpSpPr>
          <p:cNvPr id="21" name="Group 20"/>
          <p:cNvGrpSpPr>
            <a:grpSpLocks noChangeAspect="1"/>
          </p:cNvGrpSpPr>
          <p:nvPr/>
        </p:nvGrpSpPr>
        <p:grpSpPr>
          <a:xfrm>
            <a:off x="7789211" y="4393200"/>
            <a:ext cx="1269230" cy="1257179"/>
            <a:chOff x="3028952" y="4560509"/>
            <a:chExt cx="1620335" cy="1575987"/>
          </a:xfrm>
        </p:grpSpPr>
        <p:sp>
          <p:nvSpPr>
            <p:cNvPr id="22" name="AutoShape 5"/>
            <p:cNvSpPr>
              <a:spLocks noChangeAspect="1"/>
            </p:cNvSpPr>
            <p:nvPr/>
          </p:nvSpPr>
          <p:spPr bwMode="auto">
            <a:xfrm>
              <a:off x="3028952" y="4560509"/>
              <a:ext cx="1620335" cy="157598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70C0"/>
            </a:solidFill>
            <a:ln w="12700" cap="flat" cmpd="sng">
              <a:noFill/>
              <a:prstDash val="solid"/>
              <a:miter lim="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nchorCtr="0"/>
            <a:lstStyle/>
            <a:p>
              <a:pPr algn="ctr" defTabSz="385763"/>
              <a:endParaRPr lang="en-US" altLang="en-US" sz="788" b="1" dirty="0">
                <a:solidFill>
                  <a:srgbClr val="FEE34E">
                    <a:lumMod val="75000"/>
                  </a:srgbClr>
                </a:solidFill>
                <a:effectLst>
                  <a:outerShdw blurRad="38100" dist="38100" dir="2700000" algn="tl">
                    <a:srgbClr val="000000"/>
                  </a:outerShdw>
                </a:effectLst>
                <a:latin typeface="Helvetica Neue Condensed" charset="0"/>
                <a:ea typeface="Helvetica Neue Condensed" charset="0"/>
                <a:cs typeface="Helvetica Neue Condensed" charset="0"/>
              </a:endParaRPr>
            </a:p>
            <a:p>
              <a:pPr algn="ctr" defTabSz="385763"/>
              <a:endParaRPr lang="en-US" altLang="en-US" sz="825" b="1" dirty="0">
                <a:solidFill>
                  <a:srgbClr val="FEE34E">
                    <a:lumMod val="75000"/>
                  </a:srgbClr>
                </a:solidFill>
                <a:effectLst>
                  <a:outerShdw blurRad="38100" dist="38100" dir="2700000" algn="tl">
                    <a:srgbClr val="000000"/>
                  </a:outerShdw>
                </a:effectLst>
                <a:latin typeface="Helvetica Neue Condensed" charset="0"/>
                <a:ea typeface="Helvetica Neue Condensed" charset="0"/>
                <a:cs typeface="Helvetica Neue Condensed" charset="0"/>
              </a:endParaRPr>
            </a:p>
            <a:p>
              <a:pPr algn="ctr" defTabSz="385763"/>
              <a:r>
                <a:rPr lang="en-US" altLang="en-US" sz="825" b="1" dirty="0">
                  <a:solidFill>
                    <a:srgbClr val="FEE34E">
                      <a:lumMod val="75000"/>
                    </a:srgbClr>
                  </a:solidFill>
                  <a:effectLst>
                    <a:outerShdw blurRad="38100" dist="38100" dir="2700000" algn="tl">
                      <a:srgbClr val="000000"/>
                    </a:outerShdw>
                  </a:effectLst>
                  <a:latin typeface="Helvetica Neue Condensed" charset="0"/>
                  <a:ea typeface="Helvetica Neue Condensed" charset="0"/>
                  <a:cs typeface="Helvetica Neue Condensed" charset="0"/>
                </a:rPr>
                <a:t>CDN is an </a:t>
              </a:r>
            </a:p>
            <a:p>
              <a:pPr algn="ctr" defTabSz="385763"/>
              <a:r>
                <a:rPr lang="en-US" altLang="en-US" sz="825" b="1" dirty="0">
                  <a:solidFill>
                    <a:srgbClr val="FEE34E">
                      <a:lumMod val="75000"/>
                    </a:srgbClr>
                  </a:solidFill>
                  <a:effectLst>
                    <a:outerShdw blurRad="38100" dist="38100" dir="2700000" algn="tl">
                      <a:srgbClr val="000000"/>
                    </a:outerShdw>
                  </a:effectLst>
                  <a:latin typeface="Helvetica Neue Condensed" charset="0"/>
                  <a:ea typeface="Helvetica Neue Condensed" charset="0"/>
                  <a:cs typeface="Helvetica Neue Condensed" charset="0"/>
                </a:rPr>
                <a:t>AHRQ-designated</a:t>
              </a:r>
            </a:p>
            <a:p>
              <a:pPr algn="ctr" defTabSz="385763"/>
              <a:r>
                <a:rPr lang="en-US" altLang="en-US" sz="825" b="1" dirty="0">
                  <a:solidFill>
                    <a:srgbClr val="FEE34E">
                      <a:lumMod val="75000"/>
                    </a:srgbClr>
                  </a:solidFill>
                  <a:effectLst>
                    <a:outerShdw blurRad="38100" dist="38100" dir="2700000" algn="tl">
                      <a:srgbClr val="000000"/>
                    </a:outerShdw>
                  </a:effectLst>
                  <a:latin typeface="Helvetica Neue Condensed" charset="0"/>
                  <a:ea typeface="Helvetica Neue Condensed" charset="0"/>
                  <a:cs typeface="Helvetica Neue Condensed" charset="0"/>
                </a:rPr>
                <a:t>Center of Excellence for </a:t>
              </a:r>
            </a:p>
            <a:p>
              <a:pPr algn="ctr" defTabSz="385763"/>
              <a:r>
                <a:rPr lang="en-US" altLang="en-US" sz="825" b="1" dirty="0">
                  <a:solidFill>
                    <a:srgbClr val="FEE34E">
                      <a:lumMod val="75000"/>
                    </a:srgbClr>
                  </a:solidFill>
                  <a:effectLst>
                    <a:outerShdw blurRad="38100" dist="38100" dir="2700000" algn="tl">
                      <a:srgbClr val="000000"/>
                    </a:outerShdw>
                  </a:effectLst>
                  <a:latin typeface="Helvetica Neue Condensed" charset="0"/>
                  <a:ea typeface="Helvetica Neue Condensed" charset="0"/>
                  <a:cs typeface="Helvetica Neue Condensed" charset="0"/>
                </a:rPr>
                <a:t>Practice-based </a:t>
              </a:r>
            </a:p>
            <a:p>
              <a:pPr algn="ctr" defTabSz="385763"/>
              <a:r>
                <a:rPr lang="en-US" altLang="en-US" sz="788" b="1" dirty="0">
                  <a:solidFill>
                    <a:srgbClr val="FEE34E">
                      <a:lumMod val="75000"/>
                    </a:srgbClr>
                  </a:solidFill>
                  <a:effectLst>
                    <a:outerShdw blurRad="38100" dist="38100" dir="2700000" algn="tl">
                      <a:srgbClr val="000000"/>
                    </a:outerShdw>
                  </a:effectLst>
                  <a:latin typeface="Helvetica Neue Condensed" charset="0"/>
                  <a:ea typeface="Helvetica Neue Condensed" charset="0"/>
                  <a:cs typeface="Helvetica Neue Condensed" charset="0"/>
                </a:rPr>
                <a:t>Research</a:t>
              </a:r>
              <a:r>
                <a:rPr lang="en-US" altLang="en-US" sz="825" b="1" dirty="0">
                  <a:solidFill>
                    <a:srgbClr val="FEE34E">
                      <a:lumMod val="75000"/>
                    </a:srgbClr>
                  </a:solidFill>
                  <a:effectLst>
                    <a:outerShdw blurRad="38100" dist="38100" dir="2700000" algn="tl">
                      <a:srgbClr val="000000"/>
                    </a:outerShdw>
                  </a:effectLst>
                  <a:latin typeface="Helvetica Neue Condensed" charset="0"/>
                  <a:ea typeface="Helvetica Neue Condensed" charset="0"/>
                  <a:cs typeface="Helvetica Neue Condensed" charset="0"/>
                </a:rPr>
                <a:t> </a:t>
              </a:r>
              <a:br>
                <a:rPr lang="en-US" altLang="en-US" sz="825" b="1" dirty="0">
                  <a:solidFill>
                    <a:srgbClr val="FEE34E">
                      <a:lumMod val="75000"/>
                    </a:srgbClr>
                  </a:solidFill>
                  <a:effectLst>
                    <a:outerShdw blurRad="38100" dist="38100" dir="2700000" algn="tl">
                      <a:srgbClr val="000000"/>
                    </a:outerShdw>
                  </a:effectLst>
                  <a:latin typeface="Helvetica Neue Condensed" charset="0"/>
                  <a:ea typeface="Helvetica Neue Condensed" charset="0"/>
                  <a:cs typeface="Helvetica Neue Condensed" charset="0"/>
                </a:rPr>
              </a:br>
              <a:r>
                <a:rPr lang="en-US" altLang="en-US" sz="825" b="1" dirty="0">
                  <a:solidFill>
                    <a:srgbClr val="FEE34E">
                      <a:lumMod val="75000"/>
                    </a:srgbClr>
                  </a:solidFill>
                  <a:effectLst>
                    <a:outerShdw blurRad="38100" dist="38100" dir="2700000" algn="tl">
                      <a:srgbClr val="000000"/>
                    </a:outerShdw>
                  </a:effectLst>
                  <a:latin typeface="Helvetica Neue Condensed" charset="0"/>
                  <a:ea typeface="Helvetica Neue Condensed" charset="0"/>
                  <a:cs typeface="Helvetica Neue Condensed" charset="0"/>
                </a:rPr>
                <a:t>and Learning</a:t>
              </a:r>
              <a:endParaRPr lang="en-US" altLang="en-US" sz="825" b="1" dirty="0">
                <a:ln w="0">
                  <a:noFill/>
                </a:ln>
                <a:solidFill>
                  <a:srgbClr val="FEE34E">
                    <a:lumMod val="75000"/>
                  </a:srgbClr>
                </a:solidFill>
                <a:effectLst>
                  <a:outerShdw blurRad="38100" dist="19050" dir="2700000" algn="tl" rotWithShape="0">
                    <a:srgbClr val="000000">
                      <a:alpha val="40000"/>
                    </a:srgbClr>
                  </a:outerShdw>
                </a:effectLst>
                <a:latin typeface="Helvetica Neue Condensed" charset="0"/>
                <a:ea typeface="Helvetica Neue Condensed" charset="0"/>
                <a:cs typeface="Helvetica Neue Condensed" charset="0"/>
              </a:endParaRPr>
            </a:p>
          </p:txBody>
        </p:sp>
        <p:pic>
          <p:nvPicPr>
            <p:cNvPr id="23" name="Picture 9">
              <a:extLst>
                <a:ext uri="{FF2B5EF4-FFF2-40B4-BE49-F238E27FC236}">
                  <a16:creationId xmlns:a16="http://schemas.microsoft.com/office/drawing/2014/main" id="{18F6DFCA-D009-8B4A-9EC7-1D19A28F8242}"/>
                </a:ext>
              </a:extLst>
            </p:cNvPr>
            <p:cNvPicPr>
              <a:picLocks noChangeAspect="1"/>
            </p:cNvPicPr>
            <p:nvPr/>
          </p:nvPicPr>
          <p:blipFill>
            <a:blip r:embed="rId6">
              <a:extLst>
                <a:ext uri="{28A0092B-C50C-407E-A947-70E740481C1C}">
                  <a14:useLocalDpi xmlns:a14="http://schemas.microsoft.com/office/drawing/2010/main" val="0"/>
                </a:ext>
              </a:extLst>
            </a:blip>
            <a:srcRect l="4301" t="10643" r="75916" b="30186"/>
            <a:stretch>
              <a:fillRect/>
            </a:stretch>
          </p:blipFill>
          <p:spPr bwMode="auto">
            <a:xfrm>
              <a:off x="3470062" y="4707192"/>
              <a:ext cx="646615" cy="2161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grpSp>
      <p:sp>
        <p:nvSpPr>
          <p:cNvPr id="27" name="TextBox 26"/>
          <p:cNvSpPr txBox="1"/>
          <p:nvPr/>
        </p:nvSpPr>
        <p:spPr>
          <a:xfrm>
            <a:off x="5384570" y="4793233"/>
            <a:ext cx="1719584" cy="300082"/>
          </a:xfrm>
          <a:prstGeom prst="rect">
            <a:avLst/>
          </a:prstGeom>
          <a:solidFill>
            <a:schemeClr val="bg1"/>
          </a:solidFill>
        </p:spPr>
        <p:txBody>
          <a:bodyPr wrap="square" rtlCol="0">
            <a:spAutoFit/>
          </a:bodyPr>
          <a:lstStyle/>
          <a:p>
            <a:pPr marL="6028" algn="ctr" defTabSz="385763" hangingPunct="0">
              <a:defRPr/>
            </a:pPr>
            <a:r>
              <a:rPr lang="en-US" altLang="en-US" sz="675" b="1" kern="0" dirty="0">
                <a:solidFill>
                  <a:prstClr val="black"/>
                </a:solidFill>
                <a:latin typeface="Calibri" panose="020F0502020204030204"/>
              </a:rPr>
              <a:t>Funded by AHRQ Grant: P30-HS-021667</a:t>
            </a:r>
          </a:p>
          <a:p>
            <a:pPr marL="6028" algn="ctr" defTabSz="385763" hangingPunct="0">
              <a:defRPr/>
            </a:pPr>
            <a:r>
              <a:rPr lang="en-US" altLang="en-US" sz="675" b="1" kern="0" dirty="0">
                <a:solidFill>
                  <a:prstClr val="black"/>
                </a:solidFill>
                <a:latin typeface="Calibri" panose="020F0502020204030204"/>
              </a:rPr>
              <a:t>PI:  Jonathan N. Tobin, PhD (CDN)</a:t>
            </a:r>
          </a:p>
        </p:txBody>
      </p:sp>
      <p:sp>
        <p:nvSpPr>
          <p:cNvPr id="24" name="Footer Placeholder 11">
            <a:extLst>
              <a:ext uri="{FF2B5EF4-FFF2-40B4-BE49-F238E27FC236}">
                <a16:creationId xmlns:a16="http://schemas.microsoft.com/office/drawing/2014/main" id="{905EEBA0-7804-304D-BE8B-1215B888389E}"/>
              </a:ext>
            </a:extLst>
          </p:cNvPr>
          <p:cNvSpPr txBox="1">
            <a:spLocks/>
          </p:cNvSpPr>
          <p:nvPr/>
        </p:nvSpPr>
        <p:spPr>
          <a:xfrm>
            <a:off x="3531535" y="5488996"/>
            <a:ext cx="2712827" cy="273844"/>
          </a:xfrm>
          <a:prstGeom prst="rect">
            <a:avLst/>
          </a:prstGeom>
        </p:spPr>
        <p:txBody>
          <a:bodyPr vert="horz" lIns="68580" tIns="34290" rIns="68580" bIns="34290" rtlCol="0" anchor="ctr"/>
          <a:lstStyle>
            <a:defPPr>
              <a:defRPr lang="en-US"/>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1800" b="1" cap="none" dirty="0">
                <a:solidFill>
                  <a:prstClr val="black"/>
                </a:solidFill>
                <a:latin typeface="Calibri" panose="020F0502020204030204"/>
                <a:hlinkClick r:id="rId7"/>
              </a:rPr>
              <a:t>www.CDNetwork.org</a:t>
            </a:r>
            <a:r>
              <a:rPr lang="en-US" sz="1800" b="1" cap="none" dirty="0">
                <a:solidFill>
                  <a:prstClr val="black"/>
                </a:solidFill>
                <a:latin typeface="Calibri" panose="020F0502020204030204"/>
              </a:rPr>
              <a:t> </a:t>
            </a:r>
          </a:p>
        </p:txBody>
      </p:sp>
      <p:pic>
        <p:nvPicPr>
          <p:cNvPr id="26" name="Picture 25" descr="Table&#10;&#10;Description automatically generated">
            <a:extLst>
              <a:ext uri="{FF2B5EF4-FFF2-40B4-BE49-F238E27FC236}">
                <a16:creationId xmlns:a16="http://schemas.microsoft.com/office/drawing/2014/main" id="{43CCE3DE-C9B2-8941-50AD-D83B38BEDA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088" y="4602670"/>
            <a:ext cx="2697402" cy="1400490"/>
          </a:xfrm>
          <a:prstGeom prst="rect">
            <a:avLst/>
          </a:prstGeom>
        </p:spPr>
      </p:pic>
      <p:sp>
        <p:nvSpPr>
          <p:cNvPr id="3" name="TextBox 2">
            <a:extLst>
              <a:ext uri="{FF2B5EF4-FFF2-40B4-BE49-F238E27FC236}">
                <a16:creationId xmlns:a16="http://schemas.microsoft.com/office/drawing/2014/main" id="{E8B41239-15AA-0D5A-4115-EDB6F87403AA}"/>
              </a:ext>
            </a:extLst>
          </p:cNvPr>
          <p:cNvSpPr txBox="1"/>
          <p:nvPr/>
        </p:nvSpPr>
        <p:spPr>
          <a:xfrm>
            <a:off x="55087" y="4377103"/>
            <a:ext cx="1890671" cy="300082"/>
          </a:xfrm>
          <a:prstGeom prst="rect">
            <a:avLst/>
          </a:prstGeom>
          <a:noFill/>
        </p:spPr>
        <p:txBody>
          <a:bodyPr wrap="square" rtlCol="0">
            <a:spAutoFit/>
          </a:bodyPr>
          <a:lstStyle/>
          <a:p>
            <a:pPr defTabSz="685800"/>
            <a:r>
              <a:rPr lang="en-US" sz="1350" dirty="0">
                <a:solidFill>
                  <a:prstClr val="black"/>
                </a:solidFill>
                <a:latin typeface="Calibri" panose="020F0502020204030204"/>
              </a:rPr>
              <a:t>HRSA UDS 2021 Data</a:t>
            </a:r>
          </a:p>
        </p:txBody>
      </p:sp>
    </p:spTree>
    <p:extLst>
      <p:ext uri="{BB962C8B-B14F-4D97-AF65-F5344CB8AC3E}">
        <p14:creationId xmlns:p14="http://schemas.microsoft.com/office/powerpoint/2010/main" val="32313909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4124974" y="2114550"/>
          <a:ext cx="4800600" cy="3600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p:cNvSpPr txBox="1">
            <a:spLocks/>
          </p:cNvSpPr>
          <p:nvPr/>
        </p:nvSpPr>
        <p:spPr>
          <a:xfrm>
            <a:off x="245660" y="2510790"/>
            <a:ext cx="3886200" cy="3002280"/>
          </a:xfrm>
          <a:prstGeom prst="rect">
            <a:avLst/>
          </a:prstGeom>
        </p:spPr>
        <p:style>
          <a:lnRef idx="2">
            <a:schemeClr val="dk1"/>
          </a:lnRef>
          <a:fillRef idx="1">
            <a:schemeClr val="lt1"/>
          </a:fillRef>
          <a:effectRef idx="0">
            <a:schemeClr val="dk1"/>
          </a:effectRef>
          <a:fontRef idx="minor">
            <a:schemeClr val="dk1"/>
          </a:fontRef>
        </p:style>
        <p:txBody>
          <a:bodyPr lIns="0" tIns="0" rIns="0" bIns="0" anchor="ctr">
            <a:no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pPr defTabSz="685800">
              <a:defRPr/>
            </a:pPr>
            <a:r>
              <a:rPr lang="en-US" sz="1800" b="1" cap="none" spc="150" dirty="0">
                <a:solidFill>
                  <a:srgbClr val="000000">
                    <a:lumMod val="85000"/>
                    <a:lumOff val="15000"/>
                  </a:srgbClr>
                </a:solidFill>
                <a:latin typeface="Calibri" panose="020F0502020204030204"/>
                <a:ea typeface="Helvetica Neue Condensed" charset="0"/>
                <a:cs typeface="Helvetica Neue Condensed" charset="0"/>
              </a:rPr>
              <a:t>CDN N²-PBRN has built a </a:t>
            </a:r>
            <a:r>
              <a:rPr lang="en-US" sz="1800" b="1" cap="none" spc="150" dirty="0">
                <a:solidFill>
                  <a:srgbClr val="0070C0"/>
                </a:solidFill>
                <a:latin typeface="Calibri" panose="020F0502020204030204"/>
                <a:ea typeface="Helvetica Neue Condensed" charset="0"/>
                <a:cs typeface="Helvetica Neue Condensed" charset="0"/>
              </a:rPr>
              <a:t>scalable research infrastructure </a:t>
            </a:r>
          </a:p>
          <a:p>
            <a:pPr defTabSz="685800">
              <a:defRPr/>
            </a:pPr>
            <a:r>
              <a:rPr lang="en-US" sz="1800" b="1" cap="none" spc="150" dirty="0">
                <a:solidFill>
                  <a:srgbClr val="000000">
                    <a:lumMod val="85000"/>
                    <a:lumOff val="15000"/>
                  </a:srgbClr>
                </a:solidFill>
                <a:latin typeface="Calibri" panose="020F0502020204030204"/>
                <a:ea typeface="Helvetica Neue Condensed" charset="0"/>
                <a:cs typeface="Helvetica Neue Condensed" charset="0"/>
              </a:rPr>
              <a:t>to serve the needs </a:t>
            </a:r>
            <a:br>
              <a:rPr lang="en-US" sz="1800" b="1" cap="none" spc="150" dirty="0">
                <a:solidFill>
                  <a:srgbClr val="000000">
                    <a:lumMod val="85000"/>
                    <a:lumOff val="15000"/>
                  </a:srgbClr>
                </a:solidFill>
                <a:latin typeface="Calibri" panose="020F0502020204030204"/>
                <a:ea typeface="Helvetica Neue Condensed" charset="0"/>
                <a:cs typeface="Helvetica Neue Condensed" charset="0"/>
              </a:rPr>
            </a:br>
            <a:r>
              <a:rPr lang="en-US" sz="1800" b="1" cap="none" spc="150" dirty="0">
                <a:solidFill>
                  <a:srgbClr val="000000">
                    <a:lumMod val="85000"/>
                    <a:lumOff val="15000"/>
                  </a:srgbClr>
                </a:solidFill>
                <a:latin typeface="Calibri" panose="020F0502020204030204"/>
                <a:ea typeface="Helvetica Neue Condensed" charset="0"/>
                <a:cs typeface="Helvetica Neue Condensed" charset="0"/>
              </a:rPr>
              <a:t>of clinicians who practice </a:t>
            </a:r>
          </a:p>
          <a:p>
            <a:pPr defTabSz="685800">
              <a:defRPr/>
            </a:pPr>
            <a:r>
              <a:rPr lang="en-US" sz="1800" b="1" cap="none" spc="150" dirty="0">
                <a:solidFill>
                  <a:srgbClr val="000000">
                    <a:lumMod val="85000"/>
                    <a:lumOff val="15000"/>
                  </a:srgbClr>
                </a:solidFill>
                <a:latin typeface="Calibri" panose="020F0502020204030204"/>
                <a:ea typeface="Helvetica Neue Condensed" charset="0"/>
                <a:cs typeface="Helvetica Neue Condensed" charset="0"/>
              </a:rPr>
              <a:t>in the health care </a:t>
            </a:r>
            <a:r>
              <a:rPr lang="en-US" sz="1800" b="1" cap="none" spc="150" dirty="0">
                <a:solidFill>
                  <a:srgbClr val="0070C0"/>
                </a:solidFill>
                <a:latin typeface="Calibri" panose="020F0502020204030204"/>
                <a:ea typeface="Helvetica Neue Condensed" charset="0"/>
                <a:cs typeface="Helvetica Neue Condensed" charset="0"/>
              </a:rPr>
              <a:t>safety-net</a:t>
            </a:r>
            <a:r>
              <a:rPr lang="en-US" sz="1800" b="1" cap="none" spc="150" dirty="0">
                <a:solidFill>
                  <a:srgbClr val="000000">
                    <a:lumMod val="85000"/>
                    <a:lumOff val="15000"/>
                  </a:srgbClr>
                </a:solidFill>
                <a:latin typeface="Calibri" panose="020F0502020204030204"/>
                <a:ea typeface="Helvetica Neue Condensed" charset="0"/>
                <a:cs typeface="Helvetica Neue Condensed" charset="0"/>
              </a:rPr>
              <a:t> </a:t>
            </a:r>
            <a:br>
              <a:rPr lang="en-US" sz="1800" b="1" cap="none" spc="150" dirty="0">
                <a:solidFill>
                  <a:srgbClr val="000000">
                    <a:lumMod val="85000"/>
                    <a:lumOff val="15000"/>
                  </a:srgbClr>
                </a:solidFill>
                <a:latin typeface="Calibri" panose="020F0502020204030204"/>
                <a:ea typeface="Helvetica Neue Condensed" charset="0"/>
                <a:cs typeface="Helvetica Neue Condensed" charset="0"/>
              </a:rPr>
            </a:br>
            <a:endParaRPr lang="en-US" sz="1800" b="1" cap="none" spc="150" dirty="0">
              <a:solidFill>
                <a:srgbClr val="000000">
                  <a:lumMod val="85000"/>
                  <a:lumOff val="15000"/>
                </a:srgbClr>
              </a:solidFill>
              <a:latin typeface="Calibri" panose="020F0502020204030204"/>
              <a:ea typeface="Helvetica Neue Condensed" charset="0"/>
              <a:cs typeface="Helvetica Neue Condensed" charset="0"/>
            </a:endParaRPr>
          </a:p>
          <a:p>
            <a:pPr defTabSz="685800">
              <a:defRPr/>
            </a:pPr>
            <a:r>
              <a:rPr lang="en-US" sz="1800" b="1" cap="none" spc="150" dirty="0">
                <a:solidFill>
                  <a:srgbClr val="000000">
                    <a:lumMod val="85000"/>
                    <a:lumOff val="15000"/>
                  </a:srgbClr>
                </a:solidFill>
                <a:latin typeface="Calibri" panose="020F0502020204030204"/>
                <a:ea typeface="Helvetica Neue Condensed" charset="0"/>
                <a:cs typeface="Helvetica Neue Condensed" charset="0"/>
              </a:rPr>
              <a:t>By building on existing infrastructure, </a:t>
            </a:r>
          </a:p>
          <a:p>
            <a:pPr defTabSz="685800">
              <a:defRPr/>
            </a:pPr>
            <a:r>
              <a:rPr lang="en-US" sz="1800" b="1" cap="none" spc="150" dirty="0">
                <a:solidFill>
                  <a:srgbClr val="000000">
                    <a:lumMod val="85000"/>
                    <a:lumOff val="15000"/>
                  </a:srgbClr>
                </a:solidFill>
                <a:latin typeface="Calibri" panose="020F0502020204030204"/>
                <a:ea typeface="Helvetica Neue Condensed" charset="0"/>
                <a:cs typeface="Helvetica Neue Condensed" charset="0"/>
              </a:rPr>
              <a:t>c</a:t>
            </a:r>
            <a:r>
              <a:rPr lang="en-US" sz="1800" b="1" cap="none" spc="150" dirty="0" err="1">
                <a:solidFill>
                  <a:srgbClr val="000000">
                    <a:lumMod val="85000"/>
                    <a:lumOff val="15000"/>
                  </a:srgbClr>
                </a:solidFill>
                <a:latin typeface="Calibri" panose="020F0502020204030204"/>
                <a:ea typeface="Helvetica Neue Condensed" charset="0"/>
                <a:cs typeface="Helvetica Neue Condensed" charset="0"/>
              </a:rPr>
              <a:t>reating</a:t>
            </a:r>
            <a:r>
              <a:rPr lang="en-US" sz="1800" b="1" cap="none" spc="150" dirty="0">
                <a:solidFill>
                  <a:srgbClr val="000000">
                    <a:lumMod val="85000"/>
                    <a:lumOff val="15000"/>
                  </a:srgbClr>
                </a:solidFill>
                <a:latin typeface="Calibri" panose="020F0502020204030204"/>
                <a:ea typeface="Helvetica Neue Condensed" charset="0"/>
                <a:cs typeface="Helvetica Neue Condensed" charset="0"/>
              </a:rPr>
              <a:t> new </a:t>
            </a:r>
            <a:r>
              <a:rPr lang="en-US" sz="1800" b="1" cap="none" spc="150" dirty="0">
                <a:solidFill>
                  <a:srgbClr val="0070C0"/>
                </a:solidFill>
                <a:latin typeface="Calibri" panose="020F0502020204030204"/>
                <a:ea typeface="Helvetica Neue Condensed" charset="0"/>
                <a:cs typeface="Helvetica Neue Condensed" charset="0"/>
              </a:rPr>
              <a:t>relationships </a:t>
            </a:r>
            <a:r>
              <a:rPr lang="en-US" sz="1800" b="1" cap="none" spc="0" dirty="0">
                <a:solidFill>
                  <a:srgbClr val="1B6AC5"/>
                </a:solidFill>
                <a:latin typeface="Calibri" panose="020F0502020204030204"/>
                <a:ea typeface="Helvetica Neue Condensed" charset="0"/>
                <a:cs typeface="Helvetica Neue Condensed" charset="0"/>
              </a:rPr>
              <a:t>p</a:t>
            </a:r>
            <a:r>
              <a:rPr lang="en-US" sz="1800" b="1" cap="none" spc="0" dirty="0" err="1">
                <a:solidFill>
                  <a:srgbClr val="1B6AC5"/>
                </a:solidFill>
                <a:latin typeface="Calibri" panose="020F0502020204030204"/>
                <a:ea typeface="Helvetica Neue Condensed" charset="0"/>
                <a:cs typeface="Helvetica Neue Condensed" charset="0"/>
              </a:rPr>
              <a:t>roviding</a:t>
            </a:r>
            <a:r>
              <a:rPr lang="en-US" sz="1800" b="1" cap="none" spc="0" dirty="0">
                <a:solidFill>
                  <a:srgbClr val="1B6AC5"/>
                </a:solidFill>
                <a:latin typeface="Calibri" panose="020F0502020204030204"/>
                <a:ea typeface="Helvetica Neue Condensed" charset="0"/>
                <a:cs typeface="Helvetica Neue Condensed" charset="0"/>
              </a:rPr>
              <a:t> external practice facilitators  (online, remote) </a:t>
            </a:r>
          </a:p>
          <a:p>
            <a:pPr defTabSz="685800">
              <a:defRPr/>
            </a:pPr>
            <a:r>
              <a:rPr lang="en-US" sz="1800" b="1" cap="none" spc="150" dirty="0">
                <a:solidFill>
                  <a:srgbClr val="0070C0"/>
                </a:solidFill>
                <a:latin typeface="Calibri" panose="020F0502020204030204"/>
                <a:ea typeface="Helvetica Neue Condensed" charset="0"/>
                <a:cs typeface="Helvetica Neue Condensed" charset="0"/>
              </a:rPr>
              <a:t>and dissemination channels</a:t>
            </a:r>
          </a:p>
        </p:txBody>
      </p:sp>
      <p:sp>
        <p:nvSpPr>
          <p:cNvPr id="7" name="Rectangle 2"/>
          <p:cNvSpPr txBox="1">
            <a:spLocks noChangeArrowheads="1"/>
          </p:cNvSpPr>
          <p:nvPr/>
        </p:nvSpPr>
        <p:spPr>
          <a:xfrm>
            <a:off x="2079994" y="1059180"/>
            <a:ext cx="4984012" cy="857250"/>
          </a:xfrm>
          <a:prstGeom prst="rect">
            <a:avLst/>
          </a:prstGeom>
          <a:solidFill>
            <a:schemeClr val="bg1"/>
          </a:solidFill>
        </p:spPr>
        <p:txBody>
          <a:bodyPr>
            <a:no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pPr defTabSz="685800">
              <a:defRPr/>
            </a:pPr>
            <a:r>
              <a:rPr lang="en-US" sz="2700" b="1" spc="150" dirty="0">
                <a:solidFill>
                  <a:prstClr val="black"/>
                </a:solidFill>
                <a:latin typeface="Calibri" panose="020F0502020204030204"/>
                <a:ea typeface="Helvetica Neue Condensed" charset="0"/>
                <a:cs typeface="Helvetica Neue Condensed" charset="0"/>
              </a:rPr>
              <a:t>n²-pbrn </a:t>
            </a:r>
          </a:p>
          <a:p>
            <a:pPr defTabSz="685800">
              <a:defRPr/>
            </a:pPr>
            <a:r>
              <a:rPr lang="en-US" sz="2700" b="1" cap="none" spc="150" dirty="0">
                <a:solidFill>
                  <a:prstClr val="black"/>
                </a:solidFill>
                <a:latin typeface="Calibri" panose="020F0502020204030204"/>
                <a:ea typeface="Helvetica Neue Condensed" charset="0"/>
                <a:cs typeface="Helvetica Neue Condensed" charset="0"/>
              </a:rPr>
              <a:t>Scale-up Model</a:t>
            </a:r>
          </a:p>
        </p:txBody>
      </p:sp>
    </p:spTree>
    <p:extLst>
      <p:ext uri="{BB962C8B-B14F-4D97-AF65-F5344CB8AC3E}">
        <p14:creationId xmlns:p14="http://schemas.microsoft.com/office/powerpoint/2010/main" val="42806429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F3B58BA-6215-466B-A047-1291C1096965}"/>
              </a:ext>
            </a:extLst>
          </p:cNvPr>
          <p:cNvPicPr>
            <a:picLocks noChangeAspect="1"/>
          </p:cNvPicPr>
          <p:nvPr/>
        </p:nvPicPr>
        <p:blipFill rotWithShape="1">
          <a:blip r:embed="rId3"/>
          <a:srcRect l="18795" t="21745" r="68259" b="39588"/>
          <a:stretch/>
        </p:blipFill>
        <p:spPr>
          <a:xfrm>
            <a:off x="66306" y="713855"/>
            <a:ext cx="4322731" cy="3631157"/>
          </a:xfrm>
          <a:prstGeom prst="rect">
            <a:avLst/>
          </a:prstGeom>
        </p:spPr>
      </p:pic>
      <p:pic>
        <p:nvPicPr>
          <p:cNvPr id="10" name="Picture 9">
            <a:extLst>
              <a:ext uri="{FF2B5EF4-FFF2-40B4-BE49-F238E27FC236}">
                <a16:creationId xmlns:a16="http://schemas.microsoft.com/office/drawing/2014/main" id="{9031A0D3-4940-4725-A29A-120C60BEDAF5}"/>
              </a:ext>
            </a:extLst>
          </p:cNvPr>
          <p:cNvPicPr>
            <a:picLocks noChangeAspect="1"/>
          </p:cNvPicPr>
          <p:nvPr/>
        </p:nvPicPr>
        <p:blipFill rotWithShape="1">
          <a:blip r:embed="rId4"/>
          <a:srcRect l="18571" t="60476" r="68616" b="25238"/>
          <a:stretch/>
        </p:blipFill>
        <p:spPr>
          <a:xfrm>
            <a:off x="5842845" y="4955722"/>
            <a:ext cx="3296796" cy="1033841"/>
          </a:xfrm>
          <a:prstGeom prst="rect">
            <a:avLst/>
          </a:prstGeom>
        </p:spPr>
      </p:pic>
      <p:sp>
        <p:nvSpPr>
          <p:cNvPr id="22" name="Rectangle 21">
            <a:extLst>
              <a:ext uri="{FF2B5EF4-FFF2-40B4-BE49-F238E27FC236}">
                <a16:creationId xmlns:a16="http://schemas.microsoft.com/office/drawing/2014/main" id="{EAE26B78-5BEA-41BB-A28E-D098D0F76DE1}"/>
              </a:ext>
            </a:extLst>
          </p:cNvPr>
          <p:cNvSpPr/>
          <p:nvPr/>
        </p:nvSpPr>
        <p:spPr>
          <a:xfrm>
            <a:off x="224500" y="4164322"/>
            <a:ext cx="4347500" cy="1754326"/>
          </a:xfrm>
          <a:prstGeom prst="rect">
            <a:avLst/>
          </a:prstGeom>
        </p:spPr>
        <p:txBody>
          <a:bodyPr wrap="square">
            <a:spAutoFit/>
          </a:bodyPr>
          <a:lstStyle/>
          <a:p>
            <a:pPr marL="214313" indent="-214313" defTabSz="685800">
              <a:buFont typeface="Arial" panose="020B0604020202020204" pitchFamily="34" charset="0"/>
              <a:buChar char="•"/>
              <a:defRPr/>
            </a:pPr>
            <a:r>
              <a:rPr lang="en-US" sz="1050" dirty="0">
                <a:solidFill>
                  <a:srgbClr val="51575A"/>
                </a:solidFill>
                <a:latin typeface="intro-reg"/>
              </a:rPr>
              <a:t>A centrally-hosted electronic health record solution for Community Health Centers</a:t>
            </a:r>
          </a:p>
          <a:p>
            <a:pPr marL="214313" indent="-214313" defTabSz="685800">
              <a:buFont typeface="Arial" panose="020B0604020202020204" pitchFamily="34" charset="0"/>
              <a:buChar char="•"/>
              <a:defRPr/>
            </a:pPr>
            <a:endParaRPr lang="en-US" sz="1050" dirty="0">
              <a:solidFill>
                <a:srgbClr val="51575A"/>
              </a:solidFill>
              <a:latin typeface="intro-reg"/>
            </a:endParaRPr>
          </a:p>
          <a:p>
            <a:pPr marL="214313" indent="-214313" defTabSz="685800">
              <a:buFont typeface="Arial" panose="020B0604020202020204" pitchFamily="34" charset="0"/>
              <a:buChar char="•"/>
              <a:defRPr/>
            </a:pPr>
            <a:r>
              <a:rPr lang="en-US" sz="1350" b="1" dirty="0">
                <a:solidFill>
                  <a:prstClr val="black"/>
                </a:solidFill>
                <a:latin typeface="Calibri" panose="020F0502020204030204"/>
              </a:rPr>
              <a:t>&gt;2.6 Million: </a:t>
            </a:r>
            <a:r>
              <a:rPr lang="en-US" sz="1050" dirty="0">
                <a:solidFill>
                  <a:prstClr val="black"/>
                </a:solidFill>
                <a:latin typeface="Calibri" panose="020F0502020204030204"/>
              </a:rPr>
              <a:t>Unique, Active, Patients in Enterprise Data Warehouse (24% 18 and under)</a:t>
            </a:r>
          </a:p>
          <a:p>
            <a:pPr marL="214313" indent="-214313" defTabSz="685800">
              <a:buFont typeface="Arial" panose="020B0604020202020204" pitchFamily="34" charset="0"/>
              <a:buChar char="•"/>
              <a:defRPr/>
            </a:pPr>
            <a:endParaRPr lang="en-US" sz="1050" dirty="0">
              <a:solidFill>
                <a:srgbClr val="51575A"/>
              </a:solidFill>
              <a:latin typeface="intro-reg"/>
            </a:endParaRPr>
          </a:p>
          <a:p>
            <a:pPr marL="214313" indent="-214313" defTabSz="685800">
              <a:buFont typeface="Arial" panose="020B0604020202020204" pitchFamily="34" charset="0"/>
              <a:buChar char="•"/>
              <a:defRPr/>
            </a:pPr>
            <a:r>
              <a:rPr lang="en-US" sz="1050" dirty="0">
                <a:solidFill>
                  <a:srgbClr val="51575A"/>
                </a:solidFill>
                <a:latin typeface="intro-reg"/>
              </a:rPr>
              <a:t>Access to tools and services through subscription for other health centers who have alternative arrangements for hosting their EHR.</a:t>
            </a:r>
          </a:p>
          <a:p>
            <a:pPr marL="214313" indent="-214313" defTabSz="685800">
              <a:buFont typeface="Arial" panose="020B0604020202020204" pitchFamily="34" charset="0"/>
              <a:buChar char="•"/>
              <a:defRPr/>
            </a:pPr>
            <a:endParaRPr lang="en-US" sz="1050" dirty="0">
              <a:solidFill>
                <a:srgbClr val="51575A"/>
              </a:solidFill>
              <a:latin typeface="intro-reg"/>
            </a:endParaRPr>
          </a:p>
          <a:p>
            <a:pPr marL="214313" indent="-214313" defTabSz="685800">
              <a:buFont typeface="Arial" panose="020B0604020202020204" pitchFamily="34" charset="0"/>
              <a:buChar char="•"/>
              <a:defRPr/>
            </a:pPr>
            <a:r>
              <a:rPr lang="en-US" sz="1050" dirty="0">
                <a:solidFill>
                  <a:srgbClr val="51575A"/>
                </a:solidFill>
                <a:latin typeface="intro-reg"/>
              </a:rPr>
              <a:t>Quality Improvement, Strategic Planning, Research</a:t>
            </a:r>
            <a:endParaRPr lang="en-US" sz="1050" dirty="0">
              <a:solidFill>
                <a:prstClr val="black"/>
              </a:solidFill>
              <a:latin typeface="Calibri" panose="020F0502020204030204"/>
            </a:endParaRPr>
          </a:p>
        </p:txBody>
      </p:sp>
      <p:pic>
        <p:nvPicPr>
          <p:cNvPr id="3" name="Picture 2">
            <a:extLst>
              <a:ext uri="{FF2B5EF4-FFF2-40B4-BE49-F238E27FC236}">
                <a16:creationId xmlns:a16="http://schemas.microsoft.com/office/drawing/2014/main" id="{64154452-C1D2-4542-AA91-6FE785FA8242}"/>
              </a:ext>
            </a:extLst>
          </p:cNvPr>
          <p:cNvPicPr>
            <a:picLocks noChangeAspect="1"/>
          </p:cNvPicPr>
          <p:nvPr/>
        </p:nvPicPr>
        <p:blipFill>
          <a:blip r:embed="rId5"/>
          <a:stretch>
            <a:fillRect/>
          </a:stretch>
        </p:blipFill>
        <p:spPr>
          <a:xfrm>
            <a:off x="4821271" y="1111795"/>
            <a:ext cx="4256424" cy="3843927"/>
          </a:xfrm>
          <a:prstGeom prst="rect">
            <a:avLst/>
          </a:prstGeom>
        </p:spPr>
      </p:pic>
      <p:sp>
        <p:nvSpPr>
          <p:cNvPr id="2" name="Rectangle 1">
            <a:extLst>
              <a:ext uri="{FF2B5EF4-FFF2-40B4-BE49-F238E27FC236}">
                <a16:creationId xmlns:a16="http://schemas.microsoft.com/office/drawing/2014/main" id="{F78672C3-C9E9-487F-9201-A01019149938}"/>
              </a:ext>
            </a:extLst>
          </p:cNvPr>
          <p:cNvSpPr/>
          <p:nvPr/>
        </p:nvSpPr>
        <p:spPr>
          <a:xfrm>
            <a:off x="3950540" y="5654501"/>
            <a:ext cx="2566344" cy="369332"/>
          </a:xfrm>
          <a:prstGeom prst="rect">
            <a:avLst/>
          </a:prstGeom>
        </p:spPr>
        <p:txBody>
          <a:bodyPr wrap="none">
            <a:spAutoFit/>
          </a:bodyPr>
          <a:lstStyle/>
          <a:p>
            <a:pPr defTabSz="685800"/>
            <a:r>
              <a:rPr lang="en-US" dirty="0">
                <a:solidFill>
                  <a:prstClr val="black"/>
                </a:solidFill>
                <a:latin typeface="Calibri" panose="020F0502020204030204"/>
                <a:hlinkClick r:id="rId6"/>
              </a:rPr>
              <a:t>www.alliancechicago.org</a:t>
            </a:r>
            <a:r>
              <a:rPr lang="en-US" dirty="0">
                <a:solidFill>
                  <a:prstClr val="black"/>
                </a:solidFill>
                <a:latin typeface="Calibri" panose="020F0502020204030204"/>
              </a:rPr>
              <a:t> </a:t>
            </a:r>
          </a:p>
        </p:txBody>
      </p:sp>
    </p:spTree>
    <p:extLst>
      <p:ext uri="{BB962C8B-B14F-4D97-AF65-F5344CB8AC3E}">
        <p14:creationId xmlns:p14="http://schemas.microsoft.com/office/powerpoint/2010/main" val="35995626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Timeline&#10;&#10;Description automatically generated">
            <a:extLst>
              <a:ext uri="{FF2B5EF4-FFF2-40B4-BE49-F238E27FC236}">
                <a16:creationId xmlns:a16="http://schemas.microsoft.com/office/drawing/2014/main" id="{5E696AF9-90DE-B245-92A6-D6731F72B002}"/>
              </a:ext>
            </a:extLst>
          </p:cNvPr>
          <p:cNvPicPr>
            <a:picLocks noChangeAspect="1"/>
          </p:cNvPicPr>
          <p:nvPr/>
        </p:nvPicPr>
        <p:blipFill>
          <a:blip r:embed="rId3"/>
          <a:stretch>
            <a:fillRect/>
          </a:stretch>
        </p:blipFill>
        <p:spPr>
          <a:xfrm>
            <a:off x="0" y="732911"/>
            <a:ext cx="9144000" cy="5392178"/>
          </a:xfrm>
          <a:prstGeom prst="rect">
            <a:avLst/>
          </a:prstGeom>
        </p:spPr>
      </p:pic>
    </p:spTree>
    <p:extLst>
      <p:ext uri="{BB962C8B-B14F-4D97-AF65-F5344CB8AC3E}">
        <p14:creationId xmlns:p14="http://schemas.microsoft.com/office/powerpoint/2010/main" val="11908117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DC68867-CBA9-7616-D629-F5782A028883}"/>
              </a:ext>
            </a:extLst>
          </p:cNvPr>
          <p:cNvGraphicFramePr>
            <a:graphicFrameLocks noGrp="1"/>
          </p:cNvGraphicFramePr>
          <p:nvPr/>
        </p:nvGraphicFramePr>
        <p:xfrm>
          <a:off x="422090" y="1473235"/>
          <a:ext cx="8299822" cy="4218034"/>
        </p:xfrm>
        <a:graphic>
          <a:graphicData uri="http://schemas.openxmlformats.org/drawingml/2006/table">
            <a:tbl>
              <a:tblPr>
                <a:tableStyleId>{616DA210-FB5B-4158-B5E0-FEB733F419BA}</a:tableStyleId>
              </a:tblPr>
              <a:tblGrid>
                <a:gridCol w="1978210">
                  <a:extLst>
                    <a:ext uri="{9D8B030D-6E8A-4147-A177-3AD203B41FA5}">
                      <a16:colId xmlns:a16="http://schemas.microsoft.com/office/drawing/2014/main" val="1926639170"/>
                    </a:ext>
                  </a:extLst>
                </a:gridCol>
                <a:gridCol w="475960">
                  <a:extLst>
                    <a:ext uri="{9D8B030D-6E8A-4147-A177-3AD203B41FA5}">
                      <a16:colId xmlns:a16="http://schemas.microsoft.com/office/drawing/2014/main" val="4149342852"/>
                    </a:ext>
                  </a:extLst>
                </a:gridCol>
                <a:gridCol w="703637">
                  <a:extLst>
                    <a:ext uri="{9D8B030D-6E8A-4147-A177-3AD203B41FA5}">
                      <a16:colId xmlns:a16="http://schemas.microsoft.com/office/drawing/2014/main" val="2401782357"/>
                    </a:ext>
                  </a:extLst>
                </a:gridCol>
                <a:gridCol w="937267">
                  <a:extLst>
                    <a:ext uri="{9D8B030D-6E8A-4147-A177-3AD203B41FA5}">
                      <a16:colId xmlns:a16="http://schemas.microsoft.com/office/drawing/2014/main" val="1542754463"/>
                    </a:ext>
                  </a:extLst>
                </a:gridCol>
                <a:gridCol w="937340">
                  <a:extLst>
                    <a:ext uri="{9D8B030D-6E8A-4147-A177-3AD203B41FA5}">
                      <a16:colId xmlns:a16="http://schemas.microsoft.com/office/drawing/2014/main" val="1618243152"/>
                    </a:ext>
                  </a:extLst>
                </a:gridCol>
                <a:gridCol w="473462">
                  <a:extLst>
                    <a:ext uri="{9D8B030D-6E8A-4147-A177-3AD203B41FA5}">
                      <a16:colId xmlns:a16="http://schemas.microsoft.com/office/drawing/2014/main" val="1907867912"/>
                    </a:ext>
                  </a:extLst>
                </a:gridCol>
                <a:gridCol w="698882">
                  <a:extLst>
                    <a:ext uri="{9D8B030D-6E8A-4147-A177-3AD203B41FA5}">
                      <a16:colId xmlns:a16="http://schemas.microsoft.com/office/drawing/2014/main" val="1512372874"/>
                    </a:ext>
                  </a:extLst>
                </a:gridCol>
                <a:gridCol w="912780">
                  <a:extLst>
                    <a:ext uri="{9D8B030D-6E8A-4147-A177-3AD203B41FA5}">
                      <a16:colId xmlns:a16="http://schemas.microsoft.com/office/drawing/2014/main" val="1023280975"/>
                    </a:ext>
                  </a:extLst>
                </a:gridCol>
                <a:gridCol w="591142">
                  <a:extLst>
                    <a:ext uri="{9D8B030D-6E8A-4147-A177-3AD203B41FA5}">
                      <a16:colId xmlns:a16="http://schemas.microsoft.com/office/drawing/2014/main" val="2367805268"/>
                    </a:ext>
                  </a:extLst>
                </a:gridCol>
                <a:gridCol w="591142">
                  <a:extLst>
                    <a:ext uri="{9D8B030D-6E8A-4147-A177-3AD203B41FA5}">
                      <a16:colId xmlns:a16="http://schemas.microsoft.com/office/drawing/2014/main" val="1982942425"/>
                    </a:ext>
                  </a:extLst>
                </a:gridCol>
              </a:tblGrid>
              <a:tr h="540281">
                <a:tc>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tc>
                <a:tc gridSpan="2">
                  <a:txBody>
                    <a:bodyPr/>
                    <a:lstStyle/>
                    <a:p>
                      <a:pPr algn="ctr" rtl="0" fontAlgn="ctr"/>
                      <a:r>
                        <a:rPr lang="en-US" sz="1200" b="1" u="none" strike="noStrike" dirty="0">
                          <a:effectLst/>
                        </a:rPr>
                        <a:t>  N</a:t>
                      </a:r>
                      <a:r>
                        <a:rPr lang="en-US" sz="1200" b="1" u="none" strike="noStrike" baseline="30000" dirty="0">
                          <a:effectLst/>
                        </a:rPr>
                        <a:t>2</a:t>
                      </a:r>
                      <a:r>
                        <a:rPr lang="en-US" sz="1200" b="1" u="none" strike="noStrike" dirty="0">
                          <a:effectLst/>
                        </a:rPr>
                        <a:t>-PBRNs</a:t>
                      </a:r>
                      <a:endParaRPr lang="en-US" sz="1200" b="1" i="0" u="none" strike="noStrike" dirty="0">
                        <a:solidFill>
                          <a:srgbClr val="000000"/>
                        </a:solidFill>
                        <a:effectLst/>
                        <a:latin typeface="Calibri" panose="020F0502020204030204" pitchFamily="34" charset="0"/>
                      </a:endParaRPr>
                    </a:p>
                  </a:txBody>
                  <a:tcPr marL="4763" marR="4763" marT="4763" marB="0" anchor="ctr">
                    <a:solidFill>
                      <a:schemeClr val="bg2">
                        <a:lumMod val="90000"/>
                      </a:schemeClr>
                    </a:solidFill>
                  </a:tcPr>
                </a:tc>
                <a:tc hMerge="1">
                  <a:txBody>
                    <a:bodyPr/>
                    <a:lstStyle/>
                    <a:p>
                      <a:endParaRPr lang="en-US"/>
                    </a:p>
                  </a:txBody>
                  <a:tcPr/>
                </a:tc>
                <a:tc gridSpan="2">
                  <a:txBody>
                    <a:bodyPr/>
                    <a:lstStyle/>
                    <a:p>
                      <a:pPr algn="ctr" fontAlgn="b"/>
                      <a:r>
                        <a:rPr lang="en-US" sz="1200" b="1" u="none" strike="noStrike" dirty="0">
                          <a:effectLst/>
                        </a:rPr>
                        <a:t>FQHCs</a:t>
                      </a:r>
                      <a:endParaRPr lang="en-US" sz="1200" b="1" i="0" u="none" strike="noStrike" dirty="0">
                        <a:solidFill>
                          <a:srgbClr val="000000"/>
                        </a:solidFill>
                        <a:effectLst/>
                        <a:latin typeface="Calibri" panose="020F0502020204030204" pitchFamily="34" charset="0"/>
                      </a:endParaRPr>
                    </a:p>
                  </a:txBody>
                  <a:tcPr marL="4763" marR="4763" marT="4763" marB="0" anchor="ctr">
                    <a:solidFill>
                      <a:schemeClr val="bg2">
                        <a:lumMod val="90000"/>
                      </a:schemeClr>
                    </a:solidFill>
                  </a:tcPr>
                </a:tc>
                <a:tc hMerge="1">
                  <a:txBody>
                    <a:bodyPr/>
                    <a:lstStyle/>
                    <a:p>
                      <a:endParaRPr lang="en-US"/>
                    </a:p>
                  </a:txBody>
                  <a:tcPr/>
                </a:tc>
                <a:tc gridSpan="2">
                  <a:txBody>
                    <a:bodyPr/>
                    <a:lstStyle/>
                    <a:p>
                      <a:pPr algn="ctr" fontAlgn="b"/>
                      <a:r>
                        <a:rPr lang="en-US" sz="1200" b="1" u="none" strike="noStrike" dirty="0">
                          <a:effectLst/>
                        </a:rPr>
                        <a:t>CDRNs</a:t>
                      </a:r>
                      <a:endParaRPr lang="en-US" sz="1200" b="1" i="0" u="none" strike="noStrike" dirty="0">
                        <a:solidFill>
                          <a:srgbClr val="000000"/>
                        </a:solidFill>
                        <a:effectLst/>
                        <a:latin typeface="Calibri" panose="020F0502020204030204" pitchFamily="34" charset="0"/>
                      </a:endParaRPr>
                    </a:p>
                  </a:txBody>
                  <a:tcPr marL="4763" marR="4763" marT="4763" marB="0" anchor="ctr">
                    <a:solidFill>
                      <a:schemeClr val="bg2">
                        <a:lumMod val="90000"/>
                      </a:schemeClr>
                    </a:solidFill>
                  </a:tcPr>
                </a:tc>
                <a:tc hMerge="1">
                  <a:txBody>
                    <a:bodyPr/>
                    <a:lstStyle/>
                    <a:p>
                      <a:endParaRPr lang="en-US"/>
                    </a:p>
                  </a:txBody>
                  <a:tcPr/>
                </a:tc>
                <a:tc gridSpan="3">
                  <a:txBody>
                    <a:bodyPr/>
                    <a:lstStyle/>
                    <a:p>
                      <a:pPr algn="ctr" fontAlgn="b"/>
                      <a:r>
                        <a:rPr lang="en-US" sz="1200" b="1" u="none" strike="noStrike" dirty="0">
                          <a:effectLst/>
                        </a:rPr>
                        <a:t>HIEs &amp; HIT Companies</a:t>
                      </a:r>
                      <a:endParaRPr lang="en-US" sz="1200" b="1" i="0" u="none" strike="noStrike" dirty="0">
                        <a:solidFill>
                          <a:srgbClr val="000000"/>
                        </a:solidFill>
                        <a:effectLst/>
                        <a:latin typeface="Calibri" panose="020F0502020204030204" pitchFamily="34" charset="0"/>
                      </a:endParaRPr>
                    </a:p>
                  </a:txBody>
                  <a:tcPr marL="4763" marR="4763" marT="4763" marB="0" anchor="ctr">
                    <a:solidFill>
                      <a:schemeClr val="bg2">
                        <a:lumMod val="90000"/>
                      </a:schemeClr>
                    </a:solidFill>
                  </a:tcPr>
                </a:tc>
                <a:tc hMerge="1">
                  <a:txBody>
                    <a:bodyPr/>
                    <a:lstStyle/>
                    <a:p>
                      <a:endParaRPr lang="en-US"/>
                    </a:p>
                  </a:txBody>
                  <a:tcPr/>
                </a:tc>
                <a:tc hMerge="1">
                  <a:txBody>
                    <a:bodyPr/>
                    <a:lstStyle/>
                    <a:p>
                      <a:pPr algn="l" fontAlgn="b"/>
                      <a:r>
                        <a:rPr lang="en-US" sz="1800" u="none" strike="noStrike" dirty="0">
                          <a:effectLst/>
                        </a:rPr>
                        <a:t> </a:t>
                      </a:r>
                      <a:endParaRPr lang="en-US" sz="18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301616020"/>
                  </a:ext>
                </a:extLst>
              </a:tr>
              <a:tr h="502111">
                <a:tc>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tc>
                <a:tc>
                  <a:txBody>
                    <a:bodyPr/>
                    <a:lstStyle/>
                    <a:p>
                      <a:pPr algn="ctr" fontAlgn="b"/>
                      <a:r>
                        <a:rPr lang="en-US" sz="1200" b="1" u="none" strike="noStrike" dirty="0">
                          <a:effectLst/>
                        </a:rPr>
                        <a:t>CDN</a:t>
                      </a:r>
                      <a:endParaRPr lang="en-US" sz="1200" b="1"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rtl="0" fontAlgn="b"/>
                      <a:r>
                        <a:rPr lang="en-US" sz="1200" b="1" u="none" strike="noStrike" dirty="0">
                          <a:effectLst/>
                        </a:rPr>
                        <a:t>Alliance Chicago</a:t>
                      </a:r>
                      <a:endParaRPr lang="en-US" sz="1200" b="1"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b="1" u="none" strike="noStrike" dirty="0">
                          <a:effectLst/>
                        </a:rPr>
                        <a:t>NYU and </a:t>
                      </a:r>
                    </a:p>
                    <a:p>
                      <a:pPr algn="ctr" fontAlgn="b"/>
                      <a:r>
                        <a:rPr lang="en-US" sz="1200" b="1" u="none" strike="noStrike" dirty="0">
                          <a:effectLst/>
                        </a:rPr>
                        <a:t>CHN </a:t>
                      </a:r>
                      <a:endParaRPr lang="en-US" sz="1200" b="1"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rtl="0" fontAlgn="b"/>
                      <a:r>
                        <a:rPr lang="en-US" sz="1200" b="1" u="none" strike="noStrike" dirty="0">
                          <a:effectLst/>
                        </a:rPr>
                        <a:t>Erie and Friend </a:t>
                      </a:r>
                      <a:endParaRPr lang="en-US" sz="1200" b="1"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rtl="0" fontAlgn="b"/>
                      <a:r>
                        <a:rPr lang="en-US" sz="1200" b="1" u="none" strike="noStrike" dirty="0">
                          <a:effectLst/>
                        </a:rPr>
                        <a:t>Insight</a:t>
                      </a:r>
                      <a:endParaRPr lang="en-US" sz="1200" b="1"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rtl="0" fontAlgn="b"/>
                      <a:r>
                        <a:rPr lang="en-US" sz="1200" b="1" u="none" strike="noStrike" dirty="0">
                          <a:effectLst/>
                        </a:rPr>
                        <a:t>Capricorn</a:t>
                      </a:r>
                      <a:endParaRPr lang="en-US" sz="1200" b="1"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b="1" u="none" strike="noStrike" dirty="0">
                          <a:effectLst/>
                        </a:rPr>
                        <a:t>Healthix, Bronx RHIO</a:t>
                      </a:r>
                      <a:endParaRPr lang="en-US" sz="1200" b="1"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rtl="0" fontAlgn="b"/>
                      <a:r>
                        <a:rPr lang="en-US" sz="1200" b="1" i="0" u="none" strike="noStrike" dirty="0" err="1">
                          <a:solidFill>
                            <a:srgbClr val="000000"/>
                          </a:solidFill>
                          <a:effectLst/>
                          <a:latin typeface="Calibri" panose="020F0502020204030204" pitchFamily="34" charset="0"/>
                        </a:rPr>
                        <a:t>Azara</a:t>
                      </a:r>
                      <a:r>
                        <a:rPr lang="en-US" sz="1200" b="1" i="0" u="none" strike="noStrike" dirty="0">
                          <a:solidFill>
                            <a:srgbClr val="000000"/>
                          </a:solidFill>
                          <a:effectLst/>
                          <a:latin typeface="Calibri" panose="020F0502020204030204" pitchFamily="34" charset="0"/>
                        </a:rPr>
                        <a:t> &amp; Relevant</a:t>
                      </a:r>
                    </a:p>
                  </a:txBody>
                  <a:tcPr marL="4763" marR="4763" marT="4763" marB="0" anchor="b">
                    <a:solidFill>
                      <a:schemeClr val="accent1">
                        <a:lumMod val="20000"/>
                        <a:lumOff val="80000"/>
                      </a:schemeClr>
                    </a:solidFill>
                  </a:tcPr>
                </a:tc>
                <a:tc>
                  <a:txBody>
                    <a:bodyPr/>
                    <a:lstStyle/>
                    <a:p>
                      <a:pPr algn="ctr" rtl="0" fontAlgn="b"/>
                      <a:r>
                        <a:rPr lang="en-US" sz="1200" b="1" u="none" strike="noStrike" dirty="0">
                          <a:effectLst/>
                        </a:rPr>
                        <a:t>Bamboo Health</a:t>
                      </a:r>
                      <a:endParaRPr lang="en-US" sz="1200" b="1"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extLst>
                  <a:ext uri="{0D108BD9-81ED-4DB2-BD59-A6C34878D82A}">
                    <a16:rowId xmlns:a16="http://schemas.microsoft.com/office/drawing/2014/main" val="2177500881"/>
                  </a:ext>
                </a:extLst>
              </a:tr>
              <a:tr h="187643">
                <a:tc>
                  <a:txBody>
                    <a:bodyPr/>
                    <a:lstStyle/>
                    <a:p>
                      <a:pPr algn="l" fontAlgn="b"/>
                      <a:r>
                        <a:rPr lang="en-US" sz="1200" b="1" i="0" u="sng" strike="noStrike" dirty="0">
                          <a:solidFill>
                            <a:srgbClr val="000000"/>
                          </a:solidFill>
                          <a:effectLst/>
                          <a:latin typeface="Calibri" panose="020F0502020204030204" pitchFamily="34" charset="0"/>
                        </a:rPr>
                        <a:t>EHR</a:t>
                      </a:r>
                    </a:p>
                  </a:txBody>
                  <a:tcPr marL="4763" marR="4763" marT="4763" marB="0" anchor="b"/>
                </a:tc>
                <a:tc>
                  <a:txBody>
                    <a:bodyPr/>
                    <a:lstStyle/>
                    <a:p>
                      <a:pPr algn="ctr" fontAlgn="b"/>
                      <a:endParaRPr lang="en-US" sz="1200" b="1" i="0" u="sng"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EPIC &amp; eCW</a:t>
                      </a:r>
                    </a:p>
                  </a:txBody>
                  <a:tcPr marL="4763" marR="4763" marT="4763" marB="0" anchor="b">
                    <a:solidFill>
                      <a:schemeClr val="accent1">
                        <a:lumMod val="20000"/>
                        <a:lumOff val="80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EPIC &amp; Athena</a:t>
                      </a:r>
                    </a:p>
                  </a:txBody>
                  <a:tcPr marL="4763" marR="4763" marT="4763" marB="0" anchor="b">
                    <a:solidFill>
                      <a:schemeClr val="accent2">
                        <a:lumMod val="20000"/>
                        <a:lumOff val="80000"/>
                      </a:schemeClr>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extLst>
                  <a:ext uri="{0D108BD9-81ED-4DB2-BD59-A6C34878D82A}">
                    <a16:rowId xmlns:a16="http://schemas.microsoft.com/office/drawing/2014/main" val="3987998579"/>
                  </a:ext>
                </a:extLst>
              </a:tr>
              <a:tr h="187643">
                <a:tc>
                  <a:txBody>
                    <a:bodyPr/>
                    <a:lstStyle/>
                    <a:p>
                      <a:pPr algn="l" fontAlgn="b"/>
                      <a:r>
                        <a:rPr lang="en-US" sz="1200" b="1" u="sng" strike="noStrike" dirty="0">
                          <a:effectLst/>
                        </a:rPr>
                        <a:t>Determination of Eligibility</a:t>
                      </a:r>
                    </a:p>
                  </a:txBody>
                  <a:tcPr marL="4763" marR="4763" marT="4763" marB="0" anchor="b"/>
                </a:tc>
                <a:tc>
                  <a:txBody>
                    <a:bodyPr/>
                    <a:lstStyle/>
                    <a:p>
                      <a:pPr algn="ctr" fontAlgn="b"/>
                      <a:endParaRPr lang="en-US" sz="1200" b="1" i="0" u="sng"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extLst>
                  <a:ext uri="{0D108BD9-81ED-4DB2-BD59-A6C34878D82A}">
                    <a16:rowId xmlns:a16="http://schemas.microsoft.com/office/drawing/2014/main" val="3588883096"/>
                  </a:ext>
                </a:extLst>
              </a:tr>
              <a:tr h="187643">
                <a:tc>
                  <a:txBody>
                    <a:bodyPr/>
                    <a:lstStyle/>
                    <a:p>
                      <a:pPr algn="l" fontAlgn="b"/>
                      <a:r>
                        <a:rPr lang="en-US" sz="1200" u="none" strike="noStrike" dirty="0">
                          <a:effectLst/>
                        </a:rPr>
                        <a:t>Co-morbid diagnoses</a:t>
                      </a:r>
                      <a:endParaRPr lang="en-US" sz="1200" b="0" i="0" u="none" strike="noStrike" dirty="0">
                        <a:solidFill>
                          <a:srgbClr val="000000"/>
                        </a:solidFill>
                        <a:effectLst/>
                        <a:latin typeface="Calibri" panose="020F0502020204030204" pitchFamily="34" charset="0"/>
                      </a:endParaRPr>
                    </a:p>
                  </a:txBody>
                  <a:tcPr marL="4763" marR="4763" marT="4763"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 X</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u="none" strike="noStrike" dirty="0">
                          <a:effectLst/>
                        </a:rPr>
                        <a:t>X</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X</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X</a:t>
                      </a: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extLst>
                  <a:ext uri="{0D108BD9-81ED-4DB2-BD59-A6C34878D82A}">
                    <a16:rowId xmlns:a16="http://schemas.microsoft.com/office/drawing/2014/main" val="2550110828"/>
                  </a:ext>
                </a:extLst>
              </a:tr>
              <a:tr h="187643">
                <a:tc>
                  <a:txBody>
                    <a:bodyPr/>
                    <a:lstStyle/>
                    <a:p>
                      <a:pPr algn="l" fontAlgn="b"/>
                      <a:r>
                        <a:rPr lang="en-US" sz="1200" u="none" strike="noStrike" dirty="0">
                          <a:effectLst/>
                        </a:rPr>
                        <a:t>Confirm CCI </a:t>
                      </a:r>
                      <a:r>
                        <a:rPr lang="en-US" sz="1200" u="sng" strike="noStrike" dirty="0">
                          <a:effectLst/>
                        </a:rPr>
                        <a:t>&gt;</a:t>
                      </a:r>
                      <a:r>
                        <a:rPr lang="en-US" sz="1200" u="none" strike="noStrike" dirty="0">
                          <a:effectLst/>
                        </a:rPr>
                        <a:t> 4</a:t>
                      </a:r>
                      <a:endParaRPr lang="en-US" sz="1200" b="0" i="0" u="none" strike="noStrike" dirty="0">
                        <a:solidFill>
                          <a:srgbClr val="000000"/>
                        </a:solidFill>
                        <a:effectLst/>
                        <a:latin typeface="Calibri" panose="020F0502020204030204" pitchFamily="34" charset="0"/>
                      </a:endParaRPr>
                    </a:p>
                  </a:txBody>
                  <a:tcPr marL="4763" marR="4763" marT="4763" marB="0" anchor="b"/>
                </a:tc>
                <a:tc>
                  <a:txBody>
                    <a:bodyPr/>
                    <a:lstStyle/>
                    <a:p>
                      <a:pPr algn="ctr" fontAlgn="b"/>
                      <a:r>
                        <a:rPr lang="en-US" sz="1200" u="none" strike="noStrike" dirty="0">
                          <a:effectLst/>
                        </a:rPr>
                        <a:t> X</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 X</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u="none" strike="noStrike" dirty="0">
                          <a:effectLst/>
                        </a:rPr>
                        <a:t>X</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X</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X</a:t>
                      </a: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extLst>
                  <a:ext uri="{0D108BD9-81ED-4DB2-BD59-A6C34878D82A}">
                    <a16:rowId xmlns:a16="http://schemas.microsoft.com/office/drawing/2014/main" val="1939086219"/>
                  </a:ext>
                </a:extLst>
              </a:tr>
              <a:tr h="187643">
                <a:tc>
                  <a:txBody>
                    <a:bodyPr/>
                    <a:lstStyle/>
                    <a:p>
                      <a:pPr algn="l" fontAlgn="b"/>
                      <a:r>
                        <a:rPr lang="en-US" sz="1200" b="1" u="sng" strike="noStrike" dirty="0">
                          <a:effectLst/>
                        </a:rPr>
                        <a:t>Recruitment</a:t>
                      </a:r>
                      <a:endParaRPr lang="en-US" sz="1200" b="1" i="0" u="sng" strike="noStrike" dirty="0">
                        <a:solidFill>
                          <a:srgbClr val="000000"/>
                        </a:solidFill>
                        <a:effectLst/>
                        <a:latin typeface="Calibri" panose="020F0502020204030204" pitchFamily="34" charset="0"/>
                      </a:endParaRPr>
                    </a:p>
                  </a:txBody>
                  <a:tcPr marL="4763" marR="4763" marT="4763" marB="0" anchor="b"/>
                </a:tc>
                <a:tc>
                  <a:txBody>
                    <a:bodyPr/>
                    <a:lstStyle/>
                    <a:p>
                      <a:pPr algn="ctr" fontAlgn="b"/>
                      <a:endParaRPr lang="en-US" sz="1200" b="1" i="0" u="sng"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extLst>
                  <a:ext uri="{0D108BD9-81ED-4DB2-BD59-A6C34878D82A}">
                    <a16:rowId xmlns:a16="http://schemas.microsoft.com/office/drawing/2014/main" val="2907565007"/>
                  </a:ext>
                </a:extLst>
              </a:tr>
              <a:tr h="370523">
                <a:tc>
                  <a:txBody>
                    <a:bodyPr/>
                    <a:lstStyle/>
                    <a:p>
                      <a:pPr algn="l" fontAlgn="b"/>
                      <a:r>
                        <a:rPr lang="en-US" sz="1200" u="none" strike="noStrike" dirty="0">
                          <a:effectLst/>
                        </a:rPr>
                        <a:t>Contact information - phone, email, mail, text</a:t>
                      </a:r>
                      <a:endParaRPr lang="en-US" sz="1200" b="0" i="0" u="none" strike="noStrike" dirty="0">
                        <a:solidFill>
                          <a:srgbClr val="000000"/>
                        </a:solidFill>
                        <a:effectLst/>
                        <a:latin typeface="Calibri" panose="020F0502020204030204" pitchFamily="34" charset="0"/>
                      </a:endParaRPr>
                    </a:p>
                  </a:txBody>
                  <a:tcPr marL="4763" marR="4763" marT="4763" marB="0" anchor="b"/>
                </a:tc>
                <a:tc>
                  <a:txBody>
                    <a:bodyPr/>
                    <a:lstStyle/>
                    <a:p>
                      <a:pPr algn="ctr" fontAlgn="b"/>
                      <a:r>
                        <a:rPr lang="en-US" sz="1200" u="none" strike="noStrike" dirty="0">
                          <a:effectLst/>
                        </a:rPr>
                        <a:t>X</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X</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u="none" strike="noStrike" dirty="0">
                          <a:effectLst/>
                        </a:rPr>
                        <a:t>X</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X</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extLst>
                  <a:ext uri="{0D108BD9-81ED-4DB2-BD59-A6C34878D82A}">
                    <a16:rowId xmlns:a16="http://schemas.microsoft.com/office/drawing/2014/main" val="326659072"/>
                  </a:ext>
                </a:extLst>
              </a:tr>
              <a:tr h="187643">
                <a:tc>
                  <a:txBody>
                    <a:bodyPr/>
                    <a:lstStyle/>
                    <a:p>
                      <a:pPr algn="l" fontAlgn="b"/>
                      <a:r>
                        <a:rPr lang="en-US" sz="1200" b="1" u="sng" strike="noStrike" dirty="0">
                          <a:effectLst/>
                        </a:rPr>
                        <a:t>Intervention Delivery</a:t>
                      </a:r>
                      <a:endParaRPr lang="en-US" sz="1200" b="1" i="0" u="sng" strike="noStrike" dirty="0">
                        <a:solidFill>
                          <a:srgbClr val="000000"/>
                        </a:solidFill>
                        <a:effectLst/>
                        <a:latin typeface="Calibri" panose="020F0502020204030204" pitchFamily="34" charset="0"/>
                      </a:endParaRPr>
                    </a:p>
                  </a:txBody>
                  <a:tcPr marL="4763" marR="4763" marT="4763" marB="0" anchor="b"/>
                </a:tc>
                <a:tc>
                  <a:txBody>
                    <a:bodyPr/>
                    <a:lstStyle/>
                    <a:p>
                      <a:pPr algn="ctr" fontAlgn="b"/>
                      <a:endParaRPr lang="en-US" sz="1200" b="1" i="0" u="sng"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extLst>
                  <a:ext uri="{0D108BD9-81ED-4DB2-BD59-A6C34878D82A}">
                    <a16:rowId xmlns:a16="http://schemas.microsoft.com/office/drawing/2014/main" val="421104826"/>
                  </a:ext>
                </a:extLst>
              </a:tr>
              <a:tr h="370523">
                <a:tc>
                  <a:txBody>
                    <a:bodyPr/>
                    <a:lstStyle/>
                    <a:p>
                      <a:pPr algn="l" fontAlgn="b"/>
                      <a:r>
                        <a:rPr lang="en-US" sz="1200" u="none" strike="noStrike" dirty="0">
                          <a:effectLst/>
                        </a:rPr>
                        <a:t>Communication with primary care team via EMR</a:t>
                      </a:r>
                      <a:endParaRPr lang="en-US" sz="1200" b="0" i="0" u="none" strike="noStrike" dirty="0">
                        <a:solidFill>
                          <a:srgbClr val="000000"/>
                        </a:solidFill>
                        <a:effectLst/>
                        <a:latin typeface="Calibri" panose="020F0502020204030204" pitchFamily="34" charset="0"/>
                      </a:endParaRPr>
                    </a:p>
                  </a:txBody>
                  <a:tcPr marL="4763" marR="4763" marT="4763" marB="0" anchor="b"/>
                </a:tc>
                <a:tc>
                  <a:txBody>
                    <a:bodyPr/>
                    <a:lstStyle/>
                    <a:p>
                      <a:pPr algn="ctr" fontAlgn="b"/>
                      <a:r>
                        <a:rPr lang="en-US" sz="1200" u="none" strike="noStrike" dirty="0">
                          <a:effectLst/>
                        </a:rPr>
                        <a:t>X</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X</a:t>
                      </a:r>
                    </a:p>
                  </a:txBody>
                  <a:tcPr marL="4763" marR="4763" marT="4763" marB="0" anchor="b">
                    <a:solidFill>
                      <a:schemeClr val="accent2">
                        <a:lumMod val="20000"/>
                        <a:lumOff val="80000"/>
                      </a:schemeClr>
                    </a:solidFill>
                  </a:tcPr>
                </a:tc>
                <a:tc>
                  <a:txBody>
                    <a:bodyPr/>
                    <a:lstStyle/>
                    <a:p>
                      <a:pPr algn="ctr" fontAlgn="b"/>
                      <a:r>
                        <a:rPr lang="en-US" sz="1200" u="none" strike="noStrike" dirty="0">
                          <a:effectLst/>
                        </a:rPr>
                        <a:t>X</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X</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u="none" strike="noStrike" dirty="0">
                          <a:effectLst/>
                        </a:rPr>
                        <a:t>X</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X</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extLst>
                  <a:ext uri="{0D108BD9-81ED-4DB2-BD59-A6C34878D82A}">
                    <a16:rowId xmlns:a16="http://schemas.microsoft.com/office/drawing/2014/main" val="580744623"/>
                  </a:ext>
                </a:extLst>
              </a:tr>
              <a:tr h="187643">
                <a:tc>
                  <a:txBody>
                    <a:bodyPr/>
                    <a:lstStyle/>
                    <a:p>
                      <a:pPr algn="l" fontAlgn="b"/>
                      <a:r>
                        <a:rPr lang="en-US" sz="1200" u="none" strike="noStrike" dirty="0">
                          <a:effectLst/>
                        </a:rPr>
                        <a:t>Goal setting</a:t>
                      </a:r>
                      <a:endParaRPr lang="en-US" sz="1200" b="0" i="0" u="none" strike="noStrike" dirty="0">
                        <a:solidFill>
                          <a:srgbClr val="000000"/>
                        </a:solidFill>
                        <a:effectLst/>
                        <a:latin typeface="Calibri" panose="020F0502020204030204" pitchFamily="34" charset="0"/>
                      </a:endParaRPr>
                    </a:p>
                  </a:txBody>
                  <a:tcPr marL="4763" marR="4763" marT="4763" marB="0" anchor="b"/>
                </a:tc>
                <a:tc>
                  <a:txBody>
                    <a:bodyPr/>
                    <a:lstStyle/>
                    <a:p>
                      <a:pPr algn="ctr" fontAlgn="b"/>
                      <a:r>
                        <a:rPr lang="en-US" sz="1200" u="none" strike="noStrike" dirty="0">
                          <a:effectLst/>
                        </a:rPr>
                        <a:t>X</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X</a:t>
                      </a:r>
                    </a:p>
                  </a:txBody>
                  <a:tcPr marL="4763" marR="4763" marT="4763" marB="0" anchor="b">
                    <a:solidFill>
                      <a:schemeClr val="accent2">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extLst>
                  <a:ext uri="{0D108BD9-81ED-4DB2-BD59-A6C34878D82A}">
                    <a16:rowId xmlns:a16="http://schemas.microsoft.com/office/drawing/2014/main" val="2637783318"/>
                  </a:ext>
                </a:extLst>
              </a:tr>
              <a:tr h="187643">
                <a:tc>
                  <a:txBody>
                    <a:bodyPr/>
                    <a:lstStyle/>
                    <a:p>
                      <a:pPr algn="l" fontAlgn="b"/>
                      <a:r>
                        <a:rPr lang="en-US" sz="1200" b="1" u="sng" strike="noStrike" dirty="0">
                          <a:effectLst/>
                        </a:rPr>
                        <a:t>Participant Retention</a:t>
                      </a:r>
                      <a:endParaRPr lang="en-US" sz="1200" b="1" i="0" u="sng" strike="noStrike" dirty="0">
                        <a:solidFill>
                          <a:srgbClr val="000000"/>
                        </a:solidFill>
                        <a:effectLst/>
                        <a:latin typeface="Calibri" panose="020F0502020204030204" pitchFamily="34" charset="0"/>
                      </a:endParaRPr>
                    </a:p>
                  </a:txBody>
                  <a:tcPr marL="4763" marR="4763" marT="4763" marB="0" anchor="b"/>
                </a:tc>
                <a:tc>
                  <a:txBody>
                    <a:bodyPr/>
                    <a:lstStyle/>
                    <a:p>
                      <a:pPr algn="ctr" fontAlgn="b"/>
                      <a:endParaRPr lang="en-US" sz="1200" b="1" i="0" u="sng"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extLst>
                  <a:ext uri="{0D108BD9-81ED-4DB2-BD59-A6C34878D82A}">
                    <a16:rowId xmlns:a16="http://schemas.microsoft.com/office/drawing/2014/main" val="3269455005"/>
                  </a:ext>
                </a:extLst>
              </a:tr>
              <a:tr h="370523">
                <a:tc>
                  <a:txBody>
                    <a:bodyPr/>
                    <a:lstStyle/>
                    <a:p>
                      <a:pPr algn="l" fontAlgn="b"/>
                      <a:r>
                        <a:rPr lang="en-US" sz="1200" u="none" strike="noStrike" dirty="0">
                          <a:effectLst/>
                        </a:rPr>
                        <a:t>Contact information - phone, email, mail, text</a:t>
                      </a:r>
                      <a:endParaRPr lang="en-US" sz="1200" b="0" i="0" u="none" strike="noStrike" dirty="0">
                        <a:solidFill>
                          <a:srgbClr val="000000"/>
                        </a:solidFill>
                        <a:effectLst/>
                        <a:latin typeface="Calibri" panose="020F0502020204030204" pitchFamily="34" charset="0"/>
                      </a:endParaRPr>
                    </a:p>
                  </a:txBody>
                  <a:tcPr marL="4763" marR="4763" marT="4763" marB="0" anchor="b"/>
                </a:tc>
                <a:tc>
                  <a:txBody>
                    <a:bodyPr/>
                    <a:lstStyle/>
                    <a:p>
                      <a:pPr algn="ctr" fontAlgn="b"/>
                      <a:r>
                        <a:rPr lang="en-US" sz="1200" u="none" strike="noStrike" dirty="0">
                          <a:effectLst/>
                        </a:rPr>
                        <a:t>X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X</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u="none" strike="noStrike" dirty="0">
                          <a:effectLst/>
                        </a:rPr>
                        <a:t>X</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X</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extLst>
                  <a:ext uri="{0D108BD9-81ED-4DB2-BD59-A6C34878D82A}">
                    <a16:rowId xmlns:a16="http://schemas.microsoft.com/office/drawing/2014/main" val="2567401772"/>
                  </a:ext>
                </a:extLst>
              </a:tr>
              <a:tr h="187643">
                <a:tc>
                  <a:txBody>
                    <a:bodyPr/>
                    <a:lstStyle/>
                    <a:p>
                      <a:pPr algn="l" fontAlgn="b"/>
                      <a:r>
                        <a:rPr lang="en-US" sz="1200" b="1" u="sng" strike="noStrike" dirty="0">
                          <a:effectLst/>
                        </a:rPr>
                        <a:t>Outcome Ascertainment</a:t>
                      </a:r>
                      <a:endParaRPr lang="en-US" sz="1200" b="1" i="0" u="sng" strike="noStrike" dirty="0">
                        <a:solidFill>
                          <a:srgbClr val="000000"/>
                        </a:solidFill>
                        <a:effectLst/>
                        <a:latin typeface="Calibri" panose="020F0502020204030204" pitchFamily="34" charset="0"/>
                      </a:endParaRPr>
                    </a:p>
                  </a:txBody>
                  <a:tcPr marL="4763" marR="4763" marT="4763" marB="0" anchor="b"/>
                </a:tc>
                <a:tc>
                  <a:txBody>
                    <a:bodyPr/>
                    <a:lstStyle/>
                    <a:p>
                      <a:pPr algn="ctr" fontAlgn="b"/>
                      <a:endParaRPr lang="en-US" sz="1200" b="1" i="0" u="sng"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extLst>
                  <a:ext uri="{0D108BD9-81ED-4DB2-BD59-A6C34878D82A}">
                    <a16:rowId xmlns:a16="http://schemas.microsoft.com/office/drawing/2014/main" val="1669566005"/>
                  </a:ext>
                </a:extLst>
              </a:tr>
              <a:tr h="187643">
                <a:tc>
                  <a:txBody>
                    <a:bodyPr/>
                    <a:lstStyle/>
                    <a:p>
                      <a:pPr algn="l" fontAlgn="b"/>
                      <a:r>
                        <a:rPr lang="en-US" sz="1200" u="none" strike="noStrike" dirty="0">
                          <a:effectLst/>
                        </a:rPr>
                        <a:t>Hospital admissions</a:t>
                      </a:r>
                      <a:endParaRPr lang="en-US" sz="1200" b="0" i="0" u="none" strike="noStrike" dirty="0">
                        <a:solidFill>
                          <a:srgbClr val="000000"/>
                        </a:solidFill>
                        <a:effectLst/>
                        <a:latin typeface="Calibri" panose="020F0502020204030204" pitchFamily="34" charset="0"/>
                      </a:endParaRPr>
                    </a:p>
                  </a:txBody>
                  <a:tcPr marL="4763" marR="4763" marT="4763"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u="none" strike="noStrike" dirty="0">
                          <a:effectLst/>
                        </a:rPr>
                        <a:t>X</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X</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u="none" strike="noStrike" dirty="0">
                          <a:effectLst/>
                        </a:rPr>
                        <a:t>X</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X</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u="none" strike="noStrike" dirty="0">
                          <a:effectLst/>
                        </a:rPr>
                        <a:t>X</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X</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extLst>
                  <a:ext uri="{0D108BD9-81ED-4DB2-BD59-A6C34878D82A}">
                    <a16:rowId xmlns:a16="http://schemas.microsoft.com/office/drawing/2014/main" val="1288602556"/>
                  </a:ext>
                </a:extLst>
              </a:tr>
              <a:tr h="187643">
                <a:tc>
                  <a:txBody>
                    <a:bodyPr/>
                    <a:lstStyle/>
                    <a:p>
                      <a:pPr algn="l" fontAlgn="b"/>
                      <a:r>
                        <a:rPr lang="en-US" sz="1200" u="none" strike="noStrike" dirty="0">
                          <a:effectLst/>
                        </a:rPr>
                        <a:t>ED visits</a:t>
                      </a:r>
                      <a:endParaRPr lang="en-US" sz="1200" b="0" i="0" u="none" strike="noStrike" dirty="0">
                        <a:solidFill>
                          <a:srgbClr val="000000"/>
                        </a:solidFill>
                        <a:effectLst/>
                        <a:latin typeface="Calibri" panose="020F0502020204030204" pitchFamily="34" charset="0"/>
                      </a:endParaRPr>
                    </a:p>
                  </a:txBody>
                  <a:tcPr marL="4763" marR="4763" marT="4763"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u="none" strike="noStrike" dirty="0">
                          <a:effectLst/>
                        </a:rPr>
                        <a:t>X</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X</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u="none" strike="noStrike" dirty="0">
                          <a:effectLst/>
                        </a:rPr>
                        <a:t>X</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X</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tc>
                  <a:txBody>
                    <a:bodyPr/>
                    <a:lstStyle/>
                    <a:p>
                      <a:pPr algn="ctr" fontAlgn="b"/>
                      <a:r>
                        <a:rPr lang="en-US" sz="1200" u="none" strike="noStrike" dirty="0">
                          <a:effectLst/>
                        </a:rPr>
                        <a:t>X</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1">
                        <a:lumMod val="20000"/>
                        <a:lumOff val="80000"/>
                      </a:schemeClr>
                    </a:solidFill>
                  </a:tcPr>
                </a:tc>
                <a:tc>
                  <a:txBody>
                    <a:bodyPr/>
                    <a:lstStyle/>
                    <a:p>
                      <a:pPr algn="ctr" fontAlgn="b"/>
                      <a:r>
                        <a:rPr lang="en-US" sz="1200" u="none" strike="noStrike" dirty="0">
                          <a:effectLst/>
                        </a:rPr>
                        <a:t>X</a:t>
                      </a:r>
                      <a:endParaRPr lang="en-US" sz="1200" b="0" i="0" u="none" strike="noStrike" dirty="0">
                        <a:solidFill>
                          <a:srgbClr val="000000"/>
                        </a:solidFill>
                        <a:effectLst/>
                        <a:latin typeface="Calibri" panose="020F0502020204030204" pitchFamily="34" charset="0"/>
                      </a:endParaRPr>
                    </a:p>
                  </a:txBody>
                  <a:tcPr marL="4763" marR="4763" marT="4763" marB="0" anchor="b">
                    <a:solidFill>
                      <a:schemeClr val="accent2">
                        <a:lumMod val="20000"/>
                        <a:lumOff val="80000"/>
                      </a:schemeClr>
                    </a:solidFill>
                  </a:tcPr>
                </a:tc>
                <a:extLst>
                  <a:ext uri="{0D108BD9-81ED-4DB2-BD59-A6C34878D82A}">
                    <a16:rowId xmlns:a16="http://schemas.microsoft.com/office/drawing/2014/main" val="3307873836"/>
                  </a:ext>
                </a:extLst>
              </a:tr>
            </a:tbl>
          </a:graphicData>
        </a:graphic>
      </p:graphicFrame>
      <p:sp>
        <p:nvSpPr>
          <p:cNvPr id="2" name="TextBox 1">
            <a:extLst>
              <a:ext uri="{FF2B5EF4-FFF2-40B4-BE49-F238E27FC236}">
                <a16:creationId xmlns:a16="http://schemas.microsoft.com/office/drawing/2014/main" id="{CA14C161-0FA0-96F7-C3F4-3E2F512AAC35}"/>
              </a:ext>
            </a:extLst>
          </p:cNvPr>
          <p:cNvSpPr txBox="1"/>
          <p:nvPr/>
        </p:nvSpPr>
        <p:spPr>
          <a:xfrm>
            <a:off x="422090" y="1080819"/>
            <a:ext cx="8299820" cy="415498"/>
          </a:xfrm>
          <a:prstGeom prst="rect">
            <a:avLst/>
          </a:prstGeom>
          <a:noFill/>
        </p:spPr>
        <p:txBody>
          <a:bodyPr wrap="square" rtlCol="0">
            <a:spAutoFit/>
          </a:bodyPr>
          <a:lstStyle/>
          <a:p>
            <a:pPr algn="ctr" defTabSz="685800"/>
            <a:r>
              <a:rPr lang="en-US" sz="2100" b="1" dirty="0">
                <a:solidFill>
                  <a:prstClr val="black"/>
                </a:solidFill>
                <a:latin typeface="Calibri Light" panose="020F0302020204030204"/>
              </a:rPr>
              <a:t>Data Sources and Partnerships</a:t>
            </a:r>
          </a:p>
        </p:txBody>
      </p:sp>
    </p:spTree>
    <p:extLst>
      <p:ext uri="{BB962C8B-B14F-4D97-AF65-F5344CB8AC3E}">
        <p14:creationId xmlns:p14="http://schemas.microsoft.com/office/powerpoint/2010/main" val="2290050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713969" cy="762000"/>
          </a:xfrm>
        </p:spPr>
        <p:txBody>
          <a:bodyPr/>
          <a:lstStyle/>
          <a:p>
            <a:r>
              <a:rPr lang="en-US" sz="3200" b="1" dirty="0"/>
              <a:t>AHEAD Aim 1</a:t>
            </a:r>
          </a:p>
        </p:txBody>
      </p:sp>
      <p:sp>
        <p:nvSpPr>
          <p:cNvPr id="3" name="Content Placeholder 2"/>
          <p:cNvSpPr>
            <a:spLocks noGrp="1"/>
          </p:cNvSpPr>
          <p:nvPr>
            <p:ph idx="1"/>
          </p:nvPr>
        </p:nvSpPr>
        <p:spPr>
          <a:xfrm>
            <a:off x="524515" y="1295400"/>
            <a:ext cx="8094968" cy="4648200"/>
          </a:xfrm>
        </p:spPr>
        <p:txBody>
          <a:bodyPr/>
          <a:lstStyle/>
          <a:p>
            <a:r>
              <a:rPr lang="en-US" sz="2800" dirty="0"/>
              <a:t>To provide access to an existing national data repository of CHC patients that will accelerate collaborative, large-scale diabetes translation research</a:t>
            </a:r>
          </a:p>
          <a:p>
            <a:endParaRPr lang="en-US" sz="2800" dirty="0"/>
          </a:p>
          <a:p>
            <a:r>
              <a:rPr lang="en-US" sz="2800" dirty="0"/>
              <a:t>Current data repository includes:</a:t>
            </a:r>
          </a:p>
          <a:p>
            <a:pPr lvl="1"/>
            <a:r>
              <a:rPr lang="en-US" sz="2400" dirty="0"/>
              <a:t>1,081,492 patients aged ≥9 years old in </a:t>
            </a:r>
            <a:r>
              <a:rPr lang="en-US" sz="2400" dirty="0" err="1"/>
              <a:t>AllianceChicago</a:t>
            </a:r>
            <a:r>
              <a:rPr lang="en-US" sz="2400" dirty="0"/>
              <a:t> network</a:t>
            </a:r>
          </a:p>
          <a:p>
            <a:pPr lvl="1"/>
            <a:r>
              <a:rPr lang="en-US" sz="2400" dirty="0"/>
              <a:t>2,920 diagnosis codes</a:t>
            </a:r>
          </a:p>
          <a:p>
            <a:pPr lvl="1"/>
            <a:r>
              <a:rPr lang="en-US" sz="2400" dirty="0"/>
              <a:t>131 unique laboratory studies</a:t>
            </a:r>
          </a:p>
          <a:p>
            <a:pPr lvl="1"/>
            <a:r>
              <a:rPr lang="en-US" sz="2400" dirty="0"/>
              <a:t>12,601 unique medications</a:t>
            </a:r>
            <a:endParaRPr lang="en-US" dirty="0"/>
          </a:p>
          <a:p>
            <a:endParaRPr lang="en-US" sz="2800" dirty="0"/>
          </a:p>
          <a:p>
            <a:endParaRPr lang="en-US" sz="2800" dirty="0"/>
          </a:p>
          <a:p>
            <a:endParaRPr lang="en-US" sz="2400" dirty="0"/>
          </a:p>
        </p:txBody>
      </p:sp>
    </p:spTree>
    <p:extLst>
      <p:ext uri="{BB962C8B-B14F-4D97-AF65-F5344CB8AC3E}">
        <p14:creationId xmlns:p14="http://schemas.microsoft.com/office/powerpoint/2010/main" val="21775958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p:nvPr/>
        </p:nvPicPr>
        <p:blipFill>
          <a:blip r:embed="rId3"/>
          <a:stretch>
            <a:fillRect/>
          </a:stretch>
        </p:blipFill>
        <p:spPr>
          <a:xfrm>
            <a:off x="202623" y="968995"/>
            <a:ext cx="8760403" cy="4959521"/>
          </a:xfrm>
          <a:prstGeom prst="rect">
            <a:avLst/>
          </a:prstGeom>
        </p:spPr>
      </p:pic>
      <p:sp>
        <p:nvSpPr>
          <p:cNvPr id="2" name="TextBox 1">
            <a:extLst>
              <a:ext uri="{FF2B5EF4-FFF2-40B4-BE49-F238E27FC236}">
                <a16:creationId xmlns:a16="http://schemas.microsoft.com/office/drawing/2014/main" id="{819F33C9-221B-4449-ACFF-C68D68ED4FAD}"/>
              </a:ext>
            </a:extLst>
          </p:cNvPr>
          <p:cNvSpPr txBox="1"/>
          <p:nvPr/>
        </p:nvSpPr>
        <p:spPr>
          <a:xfrm>
            <a:off x="2084706" y="929484"/>
            <a:ext cx="5486837" cy="600164"/>
          </a:xfrm>
          <a:prstGeom prst="rect">
            <a:avLst/>
          </a:prstGeom>
          <a:noFill/>
        </p:spPr>
        <p:txBody>
          <a:bodyPr wrap="square" rtlCol="0">
            <a:spAutoFit/>
          </a:bodyPr>
          <a:lstStyle/>
          <a:p>
            <a:pPr defTabSz="685800"/>
            <a:r>
              <a:rPr lang="en-US" sz="3300" b="1" dirty="0">
                <a:solidFill>
                  <a:prstClr val="black"/>
                </a:solidFill>
                <a:latin typeface="Calibri Light" panose="020F0302020204030204"/>
              </a:rPr>
              <a:t>Tipping Points - Logic Model</a:t>
            </a:r>
          </a:p>
        </p:txBody>
      </p:sp>
    </p:spTree>
    <p:extLst>
      <p:ext uri="{BB962C8B-B14F-4D97-AF65-F5344CB8AC3E}">
        <p14:creationId xmlns:p14="http://schemas.microsoft.com/office/powerpoint/2010/main" val="39393500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23548"/>
            <a:ext cx="7886700" cy="773212"/>
          </a:xfrm>
        </p:spPr>
        <p:txBody>
          <a:bodyPr/>
          <a:lstStyle/>
          <a:p>
            <a:pPr algn="ctr"/>
            <a:r>
              <a:rPr lang="en-US" b="1" dirty="0">
                <a:solidFill>
                  <a:srgbClr val="0070C0"/>
                </a:solidFill>
              </a:rPr>
              <a:t>Tipping Points – Practice Settings</a:t>
            </a:r>
          </a:p>
        </p:txBody>
      </p:sp>
      <p:sp>
        <p:nvSpPr>
          <p:cNvPr id="3" name="Content Placeholder 2"/>
          <p:cNvSpPr>
            <a:spLocks noGrp="1"/>
          </p:cNvSpPr>
          <p:nvPr>
            <p:ph idx="1"/>
          </p:nvPr>
        </p:nvSpPr>
        <p:spPr>
          <a:xfrm>
            <a:off x="433137" y="1696759"/>
            <a:ext cx="8082213" cy="3425423"/>
          </a:xfrm>
        </p:spPr>
        <p:txBody>
          <a:bodyPr>
            <a:normAutofit/>
          </a:bodyPr>
          <a:lstStyle/>
          <a:p>
            <a:pPr algn="just"/>
            <a:r>
              <a:rPr lang="en-US" sz="2400" dirty="0"/>
              <a:t>Predominantly low-income, black and Latino/a adult patients with multiple chronic diseases defined by </a:t>
            </a:r>
            <a:r>
              <a:rPr lang="en-US" sz="2400" b="1" dirty="0"/>
              <a:t>Charlson Comorbidity Index of </a:t>
            </a:r>
            <a:r>
              <a:rPr lang="en-US" sz="2400" b="1" u="sng" dirty="0"/>
              <a:t>&gt;</a:t>
            </a:r>
            <a:r>
              <a:rPr lang="en-US" sz="2400" b="1" dirty="0"/>
              <a:t>4</a:t>
            </a:r>
            <a:endParaRPr lang="en-US" sz="2400" dirty="0"/>
          </a:p>
          <a:p>
            <a:pPr marL="171450" lvl="2" algn="just">
              <a:spcBef>
                <a:spcPts val="750"/>
              </a:spcBef>
            </a:pPr>
            <a:r>
              <a:rPr lang="en-US" sz="2400" dirty="0"/>
              <a:t>Trained Health Coaches conduct recruitment, assessment and intervention at 4 Federally Qualified Health Center networks</a:t>
            </a:r>
          </a:p>
          <a:p>
            <a:pPr marL="0" indent="0">
              <a:buNone/>
            </a:pPr>
            <a:endParaRPr lang="en-US" b="1" dirty="0"/>
          </a:p>
          <a:p>
            <a:pPr marL="0" indent="0">
              <a:buNone/>
            </a:pPr>
            <a:endParaRPr lang="en-US" dirty="0"/>
          </a:p>
          <a:p>
            <a:pPr marL="0" indent="0">
              <a:buNone/>
            </a:pPr>
            <a:endParaRPr lang="en-US" dirty="0"/>
          </a:p>
        </p:txBody>
      </p:sp>
      <p:graphicFrame>
        <p:nvGraphicFramePr>
          <p:cNvPr id="4" name="Table 4">
            <a:extLst>
              <a:ext uri="{FF2B5EF4-FFF2-40B4-BE49-F238E27FC236}">
                <a16:creationId xmlns:a16="http://schemas.microsoft.com/office/drawing/2014/main" id="{6965ACB1-6D0D-35BE-23CA-E2A505A3B040}"/>
              </a:ext>
            </a:extLst>
          </p:cNvPr>
          <p:cNvGraphicFramePr>
            <a:graphicFrameLocks noGrp="1"/>
          </p:cNvGraphicFramePr>
          <p:nvPr/>
        </p:nvGraphicFramePr>
        <p:xfrm>
          <a:off x="705394" y="3781350"/>
          <a:ext cx="7752806" cy="1303020"/>
        </p:xfrm>
        <a:graphic>
          <a:graphicData uri="http://schemas.openxmlformats.org/drawingml/2006/table">
            <a:tbl>
              <a:tblPr firstRow="1" bandCol="1">
                <a:tableStyleId>{69012ECD-51FC-41F1-AA8D-1B2483CD663E}</a:tableStyleId>
              </a:tblPr>
              <a:tblGrid>
                <a:gridCol w="3980906">
                  <a:extLst>
                    <a:ext uri="{9D8B030D-6E8A-4147-A177-3AD203B41FA5}">
                      <a16:colId xmlns:a16="http://schemas.microsoft.com/office/drawing/2014/main" val="930689271"/>
                    </a:ext>
                  </a:extLst>
                </a:gridCol>
                <a:gridCol w="3771900">
                  <a:extLst>
                    <a:ext uri="{9D8B030D-6E8A-4147-A177-3AD203B41FA5}">
                      <a16:colId xmlns:a16="http://schemas.microsoft.com/office/drawing/2014/main" val="698133570"/>
                    </a:ext>
                  </a:extLst>
                </a:gridCol>
              </a:tblGrid>
              <a:tr h="342900">
                <a:tc>
                  <a:txBody>
                    <a:bodyPr/>
                    <a:lstStyle/>
                    <a:p>
                      <a:pPr algn="ctr"/>
                      <a:r>
                        <a:rPr lang="en-US" sz="1800" dirty="0"/>
                        <a:t>NYC</a:t>
                      </a:r>
                    </a:p>
                  </a:txBody>
                  <a:tcPr marL="68580" marR="68580" marT="34290" marB="34290"/>
                </a:tc>
                <a:tc>
                  <a:txBody>
                    <a:bodyPr/>
                    <a:lstStyle/>
                    <a:p>
                      <a:pPr algn="ctr"/>
                      <a:r>
                        <a:rPr lang="en-US" sz="1800" dirty="0"/>
                        <a:t>Chicago</a:t>
                      </a:r>
                    </a:p>
                  </a:txBody>
                  <a:tcPr marL="68580" marR="68580" marT="34290" marB="34290"/>
                </a:tc>
                <a:extLst>
                  <a:ext uri="{0D108BD9-81ED-4DB2-BD59-A6C34878D82A}">
                    <a16:rowId xmlns:a16="http://schemas.microsoft.com/office/drawing/2014/main" val="2210453468"/>
                  </a:ext>
                </a:extLst>
              </a:tr>
              <a:tr h="342900">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Family Health Centers at NYU Langone</a:t>
                      </a:r>
                    </a:p>
                  </a:txBody>
                  <a:tcPr marL="68580" marR="68580" marT="34290" marB="34290"/>
                </a:tc>
                <a:tc>
                  <a:txBody>
                    <a:bodyPr/>
                    <a:lstStyle/>
                    <a:p>
                      <a:pPr marL="342900" indent="-342900" algn="l">
                        <a:buFont typeface="Arial" panose="020B0604020202020204" pitchFamily="34" charset="0"/>
                        <a:buChar char="•"/>
                      </a:pPr>
                      <a:r>
                        <a:rPr lang="en-US" sz="1800" dirty="0"/>
                        <a:t>Erie Family Health Center</a:t>
                      </a:r>
                    </a:p>
                  </a:txBody>
                  <a:tcPr marL="68580" marR="68580" marT="34290" marB="34290"/>
                </a:tc>
                <a:extLst>
                  <a:ext uri="{0D108BD9-81ED-4DB2-BD59-A6C34878D82A}">
                    <a16:rowId xmlns:a16="http://schemas.microsoft.com/office/drawing/2014/main" val="2342398449"/>
                  </a:ext>
                </a:extLst>
              </a:tr>
              <a:tr h="342900">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Community Healthcare Network</a:t>
                      </a:r>
                    </a:p>
                  </a:txBody>
                  <a:tcPr marL="68580" marR="68580" marT="34290" marB="34290"/>
                </a:tc>
                <a:tc>
                  <a:txBody>
                    <a:bodyPr/>
                    <a:lstStyle/>
                    <a:p>
                      <a:pPr marL="342900" indent="-342900" algn="l">
                        <a:buFont typeface="Arial" panose="020B0604020202020204" pitchFamily="34" charset="0"/>
                        <a:buChar char="•"/>
                      </a:pPr>
                      <a:r>
                        <a:rPr lang="en-US" sz="1800" dirty="0"/>
                        <a:t>Friend Family Health Center</a:t>
                      </a:r>
                    </a:p>
                  </a:txBody>
                  <a:tcPr marL="68580" marR="68580" marT="34290" marB="34290"/>
                </a:tc>
                <a:extLst>
                  <a:ext uri="{0D108BD9-81ED-4DB2-BD59-A6C34878D82A}">
                    <a16:rowId xmlns:a16="http://schemas.microsoft.com/office/drawing/2014/main" val="2523222172"/>
                  </a:ext>
                </a:extLst>
              </a:tr>
            </a:tbl>
          </a:graphicData>
        </a:graphic>
      </p:graphicFrame>
    </p:spTree>
    <p:extLst>
      <p:ext uri="{BB962C8B-B14F-4D97-AF65-F5344CB8AC3E}">
        <p14:creationId xmlns:p14="http://schemas.microsoft.com/office/powerpoint/2010/main" val="34492911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hronic Disease Infographics | CDC">
            <a:extLst>
              <a:ext uri="{FF2B5EF4-FFF2-40B4-BE49-F238E27FC236}">
                <a16:creationId xmlns:a16="http://schemas.microsoft.com/office/drawing/2014/main" id="{D4773BCD-0E89-E6B8-915E-B4DC7563B86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8864"/>
          <a:stretch/>
        </p:blipFill>
        <p:spPr bwMode="auto">
          <a:xfrm>
            <a:off x="628650" y="1244403"/>
            <a:ext cx="4897713" cy="23630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C4B4B91-8652-8213-B2CB-F7019A2E1DE4}"/>
              </a:ext>
            </a:extLst>
          </p:cNvPr>
          <p:cNvPicPr>
            <a:picLocks noChangeAspect="1"/>
          </p:cNvPicPr>
          <p:nvPr/>
        </p:nvPicPr>
        <p:blipFill>
          <a:blip r:embed="rId3"/>
          <a:stretch>
            <a:fillRect/>
          </a:stretch>
        </p:blipFill>
        <p:spPr>
          <a:xfrm>
            <a:off x="7189197" y="1100567"/>
            <a:ext cx="1427854" cy="1705304"/>
          </a:xfrm>
          <a:prstGeom prst="rect">
            <a:avLst/>
          </a:prstGeom>
        </p:spPr>
      </p:pic>
      <p:pic>
        <p:nvPicPr>
          <p:cNvPr id="9" name="Picture 8">
            <a:extLst>
              <a:ext uri="{FF2B5EF4-FFF2-40B4-BE49-F238E27FC236}">
                <a16:creationId xmlns:a16="http://schemas.microsoft.com/office/drawing/2014/main" id="{F4803311-3148-7CC8-B1BB-FC7C3D9798AC}"/>
              </a:ext>
            </a:extLst>
          </p:cNvPr>
          <p:cNvPicPr>
            <a:picLocks noChangeAspect="1"/>
          </p:cNvPicPr>
          <p:nvPr/>
        </p:nvPicPr>
        <p:blipFill rotWithShape="1">
          <a:blip r:embed="rId4"/>
          <a:srcRect t="4919"/>
          <a:stretch/>
        </p:blipFill>
        <p:spPr>
          <a:xfrm>
            <a:off x="6953346" y="2871056"/>
            <a:ext cx="2078831" cy="930551"/>
          </a:xfrm>
          <a:prstGeom prst="rect">
            <a:avLst/>
          </a:prstGeom>
        </p:spPr>
      </p:pic>
      <p:sp>
        <p:nvSpPr>
          <p:cNvPr id="11" name="TextBox 10">
            <a:extLst>
              <a:ext uri="{FF2B5EF4-FFF2-40B4-BE49-F238E27FC236}">
                <a16:creationId xmlns:a16="http://schemas.microsoft.com/office/drawing/2014/main" id="{44F5E62D-8B74-EAD1-6975-642A44805FD2}"/>
              </a:ext>
            </a:extLst>
          </p:cNvPr>
          <p:cNvSpPr txBox="1"/>
          <p:nvPr/>
        </p:nvSpPr>
        <p:spPr>
          <a:xfrm>
            <a:off x="408709" y="4359844"/>
            <a:ext cx="7241623" cy="1131079"/>
          </a:xfrm>
          <a:prstGeom prst="rect">
            <a:avLst/>
          </a:prstGeom>
          <a:noFill/>
        </p:spPr>
        <p:txBody>
          <a:bodyPr wrap="square" rtlCol="0">
            <a:spAutoFit/>
          </a:bodyPr>
          <a:lstStyle/>
          <a:p>
            <a:pPr marL="214313" indent="-214313" defTabSz="685800">
              <a:buFont typeface="Arial" panose="020B0604020202020204" pitchFamily="34" charset="0"/>
              <a:buChar char="•"/>
            </a:pPr>
            <a:r>
              <a:rPr lang="en-US" sz="1350" dirty="0">
                <a:solidFill>
                  <a:prstClr val="black"/>
                </a:solidFill>
                <a:latin typeface="Calibri" panose="020F0502020204030204"/>
              </a:rPr>
              <a:t>Chronic Disease Management including Diabetes Care is optimized by a team-based approach</a:t>
            </a:r>
          </a:p>
          <a:p>
            <a:pPr marL="214313" indent="-214313" defTabSz="685800">
              <a:buFont typeface="Arial" panose="020B0604020202020204" pitchFamily="34" charset="0"/>
              <a:buChar char="•"/>
            </a:pPr>
            <a:r>
              <a:rPr lang="en-US" sz="1350" dirty="0">
                <a:solidFill>
                  <a:prstClr val="black"/>
                </a:solidFill>
                <a:latin typeface="Calibri" panose="020F0502020204030204"/>
              </a:rPr>
              <a:t>Health Coaches can expand the reach and capacity of the Primary Care team</a:t>
            </a:r>
          </a:p>
          <a:p>
            <a:pPr marL="214313" indent="-214313" defTabSz="685800">
              <a:buFont typeface="Arial" panose="020B0604020202020204" pitchFamily="34" charset="0"/>
              <a:buChar char="•"/>
            </a:pPr>
            <a:r>
              <a:rPr lang="en-US" sz="1350" dirty="0">
                <a:solidFill>
                  <a:prstClr val="black"/>
                </a:solidFill>
                <a:latin typeface="Calibri" panose="020F0502020204030204"/>
              </a:rPr>
              <a:t>Tipping Points engages Clinical Champions, Health Center Operations, and Patients</a:t>
            </a:r>
          </a:p>
          <a:p>
            <a:pPr marL="214313" indent="-214313" defTabSz="685800">
              <a:buFont typeface="Arial" panose="020B0604020202020204" pitchFamily="34" charset="0"/>
              <a:buChar char="•"/>
            </a:pPr>
            <a:r>
              <a:rPr lang="en-US" sz="1350" dirty="0">
                <a:solidFill>
                  <a:prstClr val="black"/>
                </a:solidFill>
                <a:latin typeface="Calibri" panose="020F0502020204030204"/>
              </a:rPr>
              <a:t>A Patient and Clinician Advisory Board promotes continuous communication between the Research Teams and practice-level factors</a:t>
            </a:r>
          </a:p>
        </p:txBody>
      </p:sp>
      <p:sp>
        <p:nvSpPr>
          <p:cNvPr id="12" name="TextBox 11">
            <a:extLst>
              <a:ext uri="{FF2B5EF4-FFF2-40B4-BE49-F238E27FC236}">
                <a16:creationId xmlns:a16="http://schemas.microsoft.com/office/drawing/2014/main" id="{1BF6F978-CB07-D44B-347D-6287793DB2E2}"/>
              </a:ext>
            </a:extLst>
          </p:cNvPr>
          <p:cNvSpPr txBox="1"/>
          <p:nvPr/>
        </p:nvSpPr>
        <p:spPr>
          <a:xfrm>
            <a:off x="7286149" y="3728293"/>
            <a:ext cx="1048685" cy="230832"/>
          </a:xfrm>
          <a:prstGeom prst="rect">
            <a:avLst/>
          </a:prstGeom>
          <a:noFill/>
        </p:spPr>
        <p:txBody>
          <a:bodyPr wrap="none" rtlCol="0">
            <a:spAutoFit/>
          </a:bodyPr>
          <a:lstStyle/>
          <a:p>
            <a:pPr defTabSz="685800"/>
            <a:r>
              <a:rPr lang="en-US" sz="900" i="1" dirty="0">
                <a:solidFill>
                  <a:prstClr val="black"/>
                </a:solidFill>
                <a:latin typeface="Calibri" panose="020F0502020204030204"/>
              </a:rPr>
              <a:t>-Dr. Atul Gawande</a:t>
            </a:r>
          </a:p>
        </p:txBody>
      </p:sp>
      <p:sp>
        <p:nvSpPr>
          <p:cNvPr id="14" name="TextBox 13">
            <a:extLst>
              <a:ext uri="{FF2B5EF4-FFF2-40B4-BE49-F238E27FC236}">
                <a16:creationId xmlns:a16="http://schemas.microsoft.com/office/drawing/2014/main" id="{501BA0C2-AAA5-4951-D1B0-CCC81721C48F}"/>
              </a:ext>
            </a:extLst>
          </p:cNvPr>
          <p:cNvSpPr txBox="1"/>
          <p:nvPr/>
        </p:nvSpPr>
        <p:spPr>
          <a:xfrm>
            <a:off x="255049" y="3607495"/>
            <a:ext cx="4570890" cy="230832"/>
          </a:xfrm>
          <a:prstGeom prst="rect">
            <a:avLst/>
          </a:prstGeom>
          <a:noFill/>
        </p:spPr>
        <p:txBody>
          <a:bodyPr wrap="square">
            <a:spAutoFit/>
          </a:bodyPr>
          <a:lstStyle/>
          <a:p>
            <a:pPr defTabSz="685800"/>
            <a:r>
              <a:rPr lang="en-US" sz="900" i="1" dirty="0">
                <a:solidFill>
                  <a:prstClr val="black"/>
                </a:solidFill>
                <a:latin typeface="Calibri" panose="020F0502020204030204"/>
              </a:rPr>
              <a:t>*Centers for Disease Control and Prevention</a:t>
            </a:r>
          </a:p>
        </p:txBody>
      </p:sp>
    </p:spTree>
    <p:extLst>
      <p:ext uri="{BB962C8B-B14F-4D97-AF65-F5344CB8AC3E}">
        <p14:creationId xmlns:p14="http://schemas.microsoft.com/office/powerpoint/2010/main" val="26691453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D4993743-B10A-433C-9996-3035D2C3A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035" name="Freeform 45">
            <a:extLst>
              <a:ext uri="{FF2B5EF4-FFF2-40B4-BE49-F238E27FC236}">
                <a16:creationId xmlns:a16="http://schemas.microsoft.com/office/drawing/2014/main" id="{BB3B8946-A0AA-42D4-8A24-639DC6EA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3" y="1624013"/>
            <a:ext cx="532209" cy="1571626"/>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Calibri" panose="020F0502020204030204"/>
            </a:endParaRPr>
          </a:p>
        </p:txBody>
      </p:sp>
      <p:sp>
        <p:nvSpPr>
          <p:cNvPr id="1037" name="Freeform 46">
            <a:extLst>
              <a:ext uri="{FF2B5EF4-FFF2-40B4-BE49-F238E27FC236}">
                <a16:creationId xmlns:a16="http://schemas.microsoft.com/office/drawing/2014/main" id="{AB1038E6-06EF-4DCB-B52E-D3825C50F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3" y="1485559"/>
            <a:ext cx="302419" cy="1279073"/>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Calibri" panose="020F0502020204030204"/>
            </a:endParaRPr>
          </a:p>
        </p:txBody>
      </p:sp>
      <p:sp>
        <p:nvSpPr>
          <p:cNvPr id="1039" name="Freeform 47">
            <a:extLst>
              <a:ext uri="{FF2B5EF4-FFF2-40B4-BE49-F238E27FC236}">
                <a16:creationId xmlns:a16="http://schemas.microsoft.com/office/drawing/2014/main" id="{5C7EF35C-8B7D-4026-8F09-8B2B22505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6" y="1337921"/>
            <a:ext cx="126206" cy="1284896"/>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Calibri" panose="020F0502020204030204"/>
            </a:endParaRPr>
          </a:p>
        </p:txBody>
      </p:sp>
      <p:sp>
        <p:nvSpPr>
          <p:cNvPr id="1041"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511404" y="1334037"/>
            <a:ext cx="246459" cy="130677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Calibri" panose="020F0502020204030204"/>
            </a:endParaRPr>
          </a:p>
        </p:txBody>
      </p:sp>
      <p:sp>
        <p:nvSpPr>
          <p:cNvPr id="1043" name="Rectangle 1042">
            <a:extLst>
              <a:ext uri="{FF2B5EF4-FFF2-40B4-BE49-F238E27FC236}">
                <a16:creationId xmlns:a16="http://schemas.microsoft.com/office/drawing/2014/main" id="{14280C55-570C-4284-9850-B2BA33DB67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2" y="1334037"/>
            <a:ext cx="5274821" cy="1156093"/>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Calibri" panose="020F0502020204030204"/>
            </a:endParaRPr>
          </a:p>
        </p:txBody>
      </p:sp>
      <p:sp>
        <p:nvSpPr>
          <p:cNvPr id="2" name="Title 1">
            <a:extLst>
              <a:ext uri="{FF2B5EF4-FFF2-40B4-BE49-F238E27FC236}">
                <a16:creationId xmlns:a16="http://schemas.microsoft.com/office/drawing/2014/main" id="{6FA76C6B-938C-2BF2-F07D-257810ACF8B1}"/>
              </a:ext>
            </a:extLst>
          </p:cNvPr>
          <p:cNvSpPr>
            <a:spLocks noGrp="1"/>
          </p:cNvSpPr>
          <p:nvPr>
            <p:ph type="title"/>
          </p:nvPr>
        </p:nvSpPr>
        <p:spPr>
          <a:xfrm>
            <a:off x="768950" y="1459899"/>
            <a:ext cx="4568484" cy="904366"/>
          </a:xfrm>
        </p:spPr>
        <p:txBody>
          <a:bodyPr>
            <a:normAutofit fontScale="90000"/>
          </a:bodyPr>
          <a:lstStyle/>
          <a:p>
            <a:r>
              <a:rPr lang="en-US" sz="3000" b="1" dirty="0">
                <a:solidFill>
                  <a:srgbClr val="FEFFFF"/>
                </a:solidFill>
              </a:rPr>
              <a:t>Implementation of Research in Real-World Settings </a:t>
            </a:r>
          </a:p>
        </p:txBody>
      </p:sp>
      <p:sp>
        <p:nvSpPr>
          <p:cNvPr id="3" name="Content Placeholder 2">
            <a:extLst>
              <a:ext uri="{FF2B5EF4-FFF2-40B4-BE49-F238E27FC236}">
                <a16:creationId xmlns:a16="http://schemas.microsoft.com/office/drawing/2014/main" id="{5BFF12A6-D39F-E95D-454F-80F9DC6A97E9}"/>
              </a:ext>
            </a:extLst>
          </p:cNvPr>
          <p:cNvSpPr>
            <a:spLocks noGrp="1"/>
          </p:cNvSpPr>
          <p:nvPr>
            <p:ph idx="1"/>
          </p:nvPr>
        </p:nvSpPr>
        <p:spPr>
          <a:xfrm>
            <a:off x="788620" y="2536962"/>
            <a:ext cx="5453632" cy="3137581"/>
          </a:xfrm>
        </p:spPr>
        <p:txBody>
          <a:bodyPr>
            <a:noAutofit/>
          </a:bodyPr>
          <a:lstStyle/>
          <a:p>
            <a:r>
              <a:rPr lang="en-US" sz="1800" dirty="0"/>
              <a:t>Health Coach Training</a:t>
            </a:r>
          </a:p>
          <a:p>
            <a:r>
              <a:rPr lang="en-US" sz="1800" dirty="0"/>
              <a:t>Health Coach Orientation and Integration with Clinical Champions and Care Teams</a:t>
            </a:r>
          </a:p>
          <a:p>
            <a:r>
              <a:rPr lang="en-US" sz="1800" dirty="0"/>
              <a:t>Tailored strategies for integration within each clinical environment</a:t>
            </a:r>
          </a:p>
          <a:p>
            <a:pPr lvl="1"/>
            <a:r>
              <a:rPr lang="en-US" dirty="0"/>
              <a:t>Warm Hand Offs</a:t>
            </a:r>
          </a:p>
          <a:p>
            <a:pPr lvl="1"/>
            <a:r>
              <a:rPr lang="en-US" dirty="0"/>
              <a:t>Integration with Team Huddles</a:t>
            </a:r>
          </a:p>
          <a:p>
            <a:pPr lvl="1"/>
            <a:r>
              <a:rPr lang="en-US" dirty="0"/>
              <a:t>Remote Recruitment and Patient Touchpoints </a:t>
            </a:r>
          </a:p>
          <a:p>
            <a:pPr lvl="1"/>
            <a:r>
              <a:rPr lang="en-US" dirty="0"/>
              <a:t>Supporting patient with community resources to address needs</a:t>
            </a:r>
          </a:p>
          <a:p>
            <a:pPr lvl="1"/>
            <a:r>
              <a:rPr lang="en-US" dirty="0"/>
              <a:t>Closing communication loops with the Primary care teams</a:t>
            </a:r>
          </a:p>
        </p:txBody>
      </p:sp>
      <p:pic>
        <p:nvPicPr>
          <p:cNvPr id="1026" name="Picture 2" descr="See the source image">
            <a:extLst>
              <a:ext uri="{FF2B5EF4-FFF2-40B4-BE49-F238E27FC236}">
                <a16:creationId xmlns:a16="http://schemas.microsoft.com/office/drawing/2014/main" id="{B1C86287-9B02-A69F-7060-8E02EA43522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70605" y="3195638"/>
            <a:ext cx="3045373" cy="21089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CMH">
            <a:extLst>
              <a:ext uri="{FF2B5EF4-FFF2-40B4-BE49-F238E27FC236}">
                <a16:creationId xmlns:a16="http://schemas.microsoft.com/office/drawing/2014/main" id="{924F1482-513F-7F72-8291-CB7586CFCF5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50021" y="1043841"/>
            <a:ext cx="1485067" cy="1629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2063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84632"/>
            <a:ext cx="7886700" cy="994172"/>
          </a:xfrm>
        </p:spPr>
        <p:txBody>
          <a:bodyPr/>
          <a:lstStyle/>
          <a:p>
            <a:pPr algn="ctr"/>
            <a:r>
              <a:rPr lang="en-US" b="1" dirty="0"/>
              <a:t>Tipping Points Intervention</a:t>
            </a:r>
            <a:endParaRPr lang="en-US" b="1" dirty="0">
              <a:highlight>
                <a:srgbClr val="FFFF00"/>
              </a:highlight>
            </a:endParaRPr>
          </a:p>
        </p:txBody>
      </p:sp>
      <p:sp>
        <p:nvSpPr>
          <p:cNvPr id="3" name="Content Placeholder 2"/>
          <p:cNvSpPr>
            <a:spLocks noGrp="1"/>
          </p:cNvSpPr>
          <p:nvPr>
            <p:ph idx="1"/>
          </p:nvPr>
        </p:nvSpPr>
        <p:spPr>
          <a:xfrm>
            <a:off x="628650" y="1722817"/>
            <a:ext cx="7886700" cy="3263504"/>
          </a:xfrm>
        </p:spPr>
        <p:txBody>
          <a:bodyPr>
            <a:noAutofit/>
          </a:bodyPr>
          <a:lstStyle/>
          <a:p>
            <a:pPr marL="0" indent="0" algn="just">
              <a:buNone/>
            </a:pPr>
            <a:r>
              <a:rPr lang="en-US" b="1" dirty="0"/>
              <a:t>Experimental Arm Includes: </a:t>
            </a:r>
          </a:p>
          <a:p>
            <a:pPr algn="just"/>
            <a:r>
              <a:rPr lang="en-US" b="1" dirty="0"/>
              <a:t>Setting life goals and self-management goals </a:t>
            </a:r>
            <a:r>
              <a:rPr lang="en-US" sz="1800" dirty="0"/>
              <a:t>with Health Coaches to engage patients </a:t>
            </a:r>
          </a:p>
          <a:p>
            <a:pPr algn="just"/>
            <a:r>
              <a:rPr lang="en-US" b="1" dirty="0"/>
              <a:t>Coaching toward self-management </a:t>
            </a:r>
            <a:r>
              <a:rPr lang="en-US" sz="1800" dirty="0"/>
              <a:t>goals shared with patient’s primary care clinician and Health Coach to work with patient to develop an action plan for when they should contact their clinician</a:t>
            </a:r>
          </a:p>
          <a:p>
            <a:pPr algn="just"/>
            <a:r>
              <a:rPr lang="en-US" b="1" dirty="0"/>
              <a:t>Emotional and tangible support for life stresses</a:t>
            </a:r>
            <a:r>
              <a:rPr lang="en-US" sz="1800" b="1" dirty="0"/>
              <a:t> </a:t>
            </a:r>
            <a:r>
              <a:rPr lang="en-US" sz="1800" dirty="0"/>
              <a:t>Patients in the PCMH+ coaching intervention can contact the Health Coach if they need help because of new life events, psychosocial challenges, new diagnoses or deterioration in their current social or clinical status.  The Health Coach encourages patients to mobilize family and friends to provide support.</a:t>
            </a:r>
          </a:p>
          <a:p>
            <a:endParaRPr lang="en-US" sz="2250" dirty="0"/>
          </a:p>
        </p:txBody>
      </p:sp>
    </p:spTree>
    <p:extLst>
      <p:ext uri="{BB962C8B-B14F-4D97-AF65-F5344CB8AC3E}">
        <p14:creationId xmlns:p14="http://schemas.microsoft.com/office/powerpoint/2010/main" val="14824805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diagram, text&#10;&#10;Description automatically generated">
            <a:extLst>
              <a:ext uri="{FF2B5EF4-FFF2-40B4-BE49-F238E27FC236}">
                <a16:creationId xmlns:a16="http://schemas.microsoft.com/office/drawing/2014/main" id="{81D49DA4-273D-7349-B313-0C4CFCA34FD6}"/>
              </a:ext>
            </a:extLst>
          </p:cNvPr>
          <p:cNvPicPr>
            <a:picLocks noChangeAspect="1"/>
          </p:cNvPicPr>
          <p:nvPr/>
        </p:nvPicPr>
        <p:blipFill>
          <a:blip r:embed="rId2"/>
          <a:stretch>
            <a:fillRect/>
          </a:stretch>
        </p:blipFill>
        <p:spPr>
          <a:xfrm>
            <a:off x="0" y="610014"/>
            <a:ext cx="9144000" cy="5135947"/>
          </a:xfrm>
          <a:prstGeom prst="rect">
            <a:avLst/>
          </a:prstGeom>
        </p:spPr>
      </p:pic>
    </p:spTree>
    <p:extLst>
      <p:ext uri="{BB962C8B-B14F-4D97-AF65-F5344CB8AC3E}">
        <p14:creationId xmlns:p14="http://schemas.microsoft.com/office/powerpoint/2010/main" val="5830866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191" y="1154189"/>
            <a:ext cx="7886700" cy="994172"/>
          </a:xfrm>
        </p:spPr>
        <p:txBody>
          <a:bodyPr>
            <a:normAutofit fontScale="90000"/>
          </a:bodyPr>
          <a:lstStyle/>
          <a:p>
            <a:pPr algn="ctr"/>
            <a:r>
              <a:rPr lang="en-US" b="1" dirty="0"/>
              <a:t>Tipping Points </a:t>
            </a:r>
            <a:br>
              <a:rPr lang="en-US" b="1" dirty="0"/>
            </a:br>
            <a:r>
              <a:rPr lang="en-US" b="1" dirty="0"/>
              <a:t>PCMH vs. PCMH + Health Coaching</a:t>
            </a:r>
            <a:endParaRPr lang="en-US" b="1" dirty="0">
              <a:highlight>
                <a:srgbClr val="FFFF00"/>
              </a:highlight>
            </a:endParaRPr>
          </a:p>
        </p:txBody>
      </p:sp>
      <p:pic>
        <p:nvPicPr>
          <p:cNvPr id="15" name="Picture 14"/>
          <p:cNvPicPr/>
          <p:nvPr/>
        </p:nvPicPr>
        <p:blipFill>
          <a:blip r:embed="rId3">
            <a:extLst>
              <a:ext uri="{28A0092B-C50C-407E-A947-70E740481C1C}">
                <a14:useLocalDpi xmlns:a14="http://schemas.microsoft.com/office/drawing/2010/main" val="0"/>
              </a:ext>
            </a:extLst>
          </a:blip>
          <a:srcRect/>
          <a:stretch>
            <a:fillRect/>
          </a:stretch>
        </p:blipFill>
        <p:spPr bwMode="auto">
          <a:xfrm>
            <a:off x="596908" y="2192597"/>
            <a:ext cx="7950185" cy="335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40211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85F6DDA-A5F8-A0B7-CC91-482BB8C3BC10}"/>
              </a:ext>
            </a:extLst>
          </p:cNvPr>
          <p:cNvSpPr>
            <a:spLocks noGrp="1"/>
          </p:cNvSpPr>
          <p:nvPr>
            <p:ph type="title"/>
          </p:nvPr>
        </p:nvSpPr>
        <p:spPr>
          <a:xfrm>
            <a:off x="1168004" y="999602"/>
            <a:ext cx="6807994" cy="507206"/>
          </a:xfrm>
        </p:spPr>
        <p:txBody>
          <a:bodyPr>
            <a:normAutofit/>
          </a:bodyPr>
          <a:lstStyle/>
          <a:p>
            <a:pPr algn="ctr"/>
            <a:r>
              <a:rPr lang="en-US" sz="2100" b="1" dirty="0"/>
              <a:t>Baseline Demographics in Chicago &amp; NYC</a:t>
            </a:r>
          </a:p>
        </p:txBody>
      </p:sp>
      <p:graphicFrame>
        <p:nvGraphicFramePr>
          <p:cNvPr id="4" name="Content Placeholder 3">
            <a:extLst>
              <a:ext uri="{FF2B5EF4-FFF2-40B4-BE49-F238E27FC236}">
                <a16:creationId xmlns:a16="http://schemas.microsoft.com/office/drawing/2014/main" id="{16C76E2A-8A27-6F12-AEC9-E6C233BF37A5}"/>
              </a:ext>
            </a:extLst>
          </p:cNvPr>
          <p:cNvGraphicFramePr>
            <a:graphicFrameLocks noGrp="1"/>
          </p:cNvGraphicFramePr>
          <p:nvPr>
            <p:ph idx="4294967295"/>
          </p:nvPr>
        </p:nvGraphicFramePr>
        <p:xfrm>
          <a:off x="971551" y="1670495"/>
          <a:ext cx="7200900" cy="3517018"/>
        </p:xfrm>
        <a:graphic>
          <a:graphicData uri="http://schemas.openxmlformats.org/drawingml/2006/table">
            <a:tbl>
              <a:tblPr firstRow="1" firstCol="1" bandRow="1">
                <a:tableStyleId>{BC89EF96-8CEA-46FF-86C4-4CE0E7609802}</a:tableStyleId>
              </a:tblPr>
              <a:tblGrid>
                <a:gridCol w="1345368">
                  <a:extLst>
                    <a:ext uri="{9D8B030D-6E8A-4147-A177-3AD203B41FA5}">
                      <a16:colId xmlns:a16="http://schemas.microsoft.com/office/drawing/2014/main" val="2432120414"/>
                    </a:ext>
                  </a:extLst>
                </a:gridCol>
                <a:gridCol w="2180073">
                  <a:extLst>
                    <a:ext uri="{9D8B030D-6E8A-4147-A177-3AD203B41FA5}">
                      <a16:colId xmlns:a16="http://schemas.microsoft.com/office/drawing/2014/main" val="3868929976"/>
                    </a:ext>
                  </a:extLst>
                </a:gridCol>
                <a:gridCol w="1114425">
                  <a:extLst>
                    <a:ext uri="{9D8B030D-6E8A-4147-A177-3AD203B41FA5}">
                      <a16:colId xmlns:a16="http://schemas.microsoft.com/office/drawing/2014/main" val="984495014"/>
                    </a:ext>
                  </a:extLst>
                </a:gridCol>
                <a:gridCol w="1121569">
                  <a:extLst>
                    <a:ext uri="{9D8B030D-6E8A-4147-A177-3AD203B41FA5}">
                      <a16:colId xmlns:a16="http://schemas.microsoft.com/office/drawing/2014/main" val="1832800900"/>
                    </a:ext>
                  </a:extLst>
                </a:gridCol>
                <a:gridCol w="1439465">
                  <a:extLst>
                    <a:ext uri="{9D8B030D-6E8A-4147-A177-3AD203B41FA5}">
                      <a16:colId xmlns:a16="http://schemas.microsoft.com/office/drawing/2014/main" val="2008062178"/>
                    </a:ext>
                  </a:extLst>
                </a:gridCol>
              </a:tblGrid>
              <a:tr h="233744">
                <a:tc gridSpan="2">
                  <a:txBody>
                    <a:bodyPr/>
                    <a:lstStyle/>
                    <a:p>
                      <a:pPr marL="0" marR="0" algn="ctr">
                        <a:lnSpc>
                          <a:spcPct val="107000"/>
                        </a:lnSpc>
                        <a:spcBef>
                          <a:spcPts val="0"/>
                        </a:spcBef>
                        <a:spcAft>
                          <a:spcPts val="0"/>
                        </a:spcAft>
                      </a:pP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tc>
                <a:tc hMerge="1">
                  <a:txBody>
                    <a:bodyPr/>
                    <a:lstStyle/>
                    <a:p>
                      <a:endParaRPr lang="en-US"/>
                    </a:p>
                  </a:txBody>
                  <a:tcPr/>
                </a:tc>
                <a:tc>
                  <a:txBody>
                    <a:bodyPr/>
                    <a:lstStyle/>
                    <a:p>
                      <a:pPr>
                        <a:lnSpc>
                          <a:spcPct val="107000"/>
                        </a:lnSpc>
                      </a:pPr>
                      <a:r>
                        <a:rPr lang="en-US" sz="1500" dirty="0">
                          <a:effectLst/>
                        </a:rPr>
                        <a:t>CHICAGO</a:t>
                      </a:r>
                      <a:endParaRPr lang="en-US" sz="1500" dirty="0">
                        <a:effectLst/>
                        <a:latin typeface="Calibri" panose="020F0502020204030204" pitchFamily="34" charset="0"/>
                        <a:cs typeface="Times New Roman" panose="02020603050405020304" pitchFamily="18" charset="0"/>
                      </a:endParaRPr>
                    </a:p>
                  </a:txBody>
                  <a:tcPr marL="48675" marR="48675" marT="0" marB="0" anchor="b"/>
                </a:tc>
                <a:tc>
                  <a:txBody>
                    <a:bodyPr/>
                    <a:lstStyle/>
                    <a:p>
                      <a:pPr>
                        <a:lnSpc>
                          <a:spcPct val="107000"/>
                        </a:lnSpc>
                      </a:pPr>
                      <a:r>
                        <a:rPr lang="en-US" sz="1500" dirty="0">
                          <a:effectLst/>
                        </a:rPr>
                        <a:t>NYC</a:t>
                      </a:r>
                      <a:endParaRPr lang="en-US" sz="1500" dirty="0">
                        <a:effectLst/>
                        <a:latin typeface="Calibri" panose="020F0502020204030204" pitchFamily="34" charset="0"/>
                        <a:cs typeface="Times New Roman" panose="02020603050405020304" pitchFamily="18" charset="0"/>
                      </a:endParaRPr>
                    </a:p>
                  </a:txBody>
                  <a:tcPr marL="48675" marR="48675" marT="0" marB="0" anchor="b"/>
                </a:tc>
                <a:tc>
                  <a:txBody>
                    <a:bodyPr/>
                    <a:lstStyle/>
                    <a:p>
                      <a:pPr marL="0" marR="0">
                        <a:lnSpc>
                          <a:spcPct val="107000"/>
                        </a:lnSpc>
                        <a:spcBef>
                          <a:spcPts val="0"/>
                        </a:spcBef>
                        <a:spcAft>
                          <a:spcPts val="0"/>
                        </a:spcAft>
                      </a:pPr>
                      <a:r>
                        <a:rPr lang="en-US" sz="1500" dirty="0">
                          <a:effectLst/>
                        </a:rPr>
                        <a:t>TOTAL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tc>
                <a:extLst>
                  <a:ext uri="{0D108BD9-81ED-4DB2-BD59-A6C34878D82A}">
                    <a16:rowId xmlns:a16="http://schemas.microsoft.com/office/drawing/2014/main" val="4262229318"/>
                  </a:ext>
                </a:extLst>
              </a:tr>
              <a:tr h="233744">
                <a:tc gridSpan="2">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500" dirty="0">
                          <a:effectLst/>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tc>
                <a:tc hMerge="1">
                  <a:txBody>
                    <a:bodyPr/>
                    <a:lstStyle/>
                    <a:p>
                      <a:pPr>
                        <a:lnSpc>
                          <a:spcPct val="107000"/>
                        </a:lnSpc>
                      </a:pPr>
                      <a:endParaRPr lang="en-US" sz="1600" dirty="0">
                        <a:effectLst/>
                        <a:latin typeface="Calibri" panose="020F0502020204030204" pitchFamily="34" charset="0"/>
                        <a:cs typeface="Times New Roman" panose="02020603050405020304" pitchFamily="18" charset="0"/>
                      </a:endParaRPr>
                    </a:p>
                  </a:txBody>
                  <a:tcPr marL="64900" marR="64900" marT="0" marB="0" anchor="b"/>
                </a:tc>
                <a:tc>
                  <a:txBody>
                    <a:bodyPr/>
                    <a:lstStyle/>
                    <a:p>
                      <a:pPr marL="0" marR="0" algn="r">
                        <a:lnSpc>
                          <a:spcPct val="107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N (%)</a:t>
                      </a:r>
                    </a:p>
                  </a:txBody>
                  <a:tcPr marL="48675" marR="48675" marT="0" marB="0" anchor="b"/>
                </a:tc>
                <a:tc>
                  <a:txBody>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lang="en-US" sz="1500" dirty="0">
                          <a:effectLst/>
                          <a:latin typeface="Calibri" panose="020F0502020204030204" pitchFamily="34" charset="0"/>
                          <a:ea typeface="Calibri" panose="020F0502020204030204" pitchFamily="34" charset="0"/>
                          <a:cs typeface="Times New Roman" panose="02020603050405020304" pitchFamily="18" charset="0"/>
                        </a:rPr>
                        <a:t>N (%)</a:t>
                      </a:r>
                    </a:p>
                  </a:txBody>
                  <a:tcPr marL="48675" marR="48675" marT="0" marB="0" anchor="b"/>
                </a:tc>
                <a:tc>
                  <a:txBody>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lang="en-US" sz="1500" dirty="0">
                          <a:effectLst/>
                          <a:latin typeface="Calibri" panose="020F0502020204030204" pitchFamily="34" charset="0"/>
                          <a:ea typeface="Calibri" panose="020F0502020204030204" pitchFamily="34" charset="0"/>
                          <a:cs typeface="Times New Roman" panose="02020603050405020304" pitchFamily="18" charset="0"/>
                        </a:rPr>
                        <a:t>N </a:t>
                      </a:r>
                    </a:p>
                  </a:txBody>
                  <a:tcPr marL="48675" marR="48675" marT="0" marB="0" anchor="b"/>
                </a:tc>
                <a:extLst>
                  <a:ext uri="{0D108BD9-81ED-4DB2-BD59-A6C34878D82A}">
                    <a16:rowId xmlns:a16="http://schemas.microsoft.com/office/drawing/2014/main" val="350377984"/>
                  </a:ext>
                </a:extLst>
              </a:tr>
              <a:tr h="233744">
                <a:tc gridSpan="2">
                  <a:txBody>
                    <a:bodyPr/>
                    <a:lstStyle/>
                    <a:p>
                      <a:pPr marL="0" marR="0" algn="ctr">
                        <a:lnSpc>
                          <a:spcPct val="107000"/>
                        </a:lnSpc>
                        <a:spcBef>
                          <a:spcPts val="0"/>
                        </a:spcBef>
                        <a:spcAft>
                          <a:spcPts val="0"/>
                        </a:spcAft>
                      </a:pP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tc>
                <a:tc hMerge="1">
                  <a:txBody>
                    <a:bodyPr/>
                    <a:lstStyle/>
                    <a:p>
                      <a:endParaRPr lang="en-US"/>
                    </a:p>
                  </a:txBody>
                  <a:tcPr/>
                </a:tc>
                <a:tc>
                  <a:txBody>
                    <a:bodyPr/>
                    <a:lstStyle/>
                    <a:p>
                      <a:pPr marL="0" marR="0" algn="r">
                        <a:lnSpc>
                          <a:spcPct val="107000"/>
                        </a:lnSpc>
                        <a:spcBef>
                          <a:spcPts val="0"/>
                        </a:spcBef>
                        <a:spcAft>
                          <a:spcPts val="0"/>
                        </a:spcAft>
                      </a:pPr>
                      <a:r>
                        <a:rPr lang="en-US" sz="1500" b="1" dirty="0">
                          <a:effectLst/>
                        </a:rPr>
                        <a:t>587 (50%)</a:t>
                      </a:r>
                      <a:endParaRPr lang="en-US"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tc>
                <a:tc>
                  <a:txBody>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lang="en-US" sz="1500" b="1" dirty="0">
                          <a:effectLst/>
                        </a:rPr>
                        <a:t>583 (50%)</a:t>
                      </a:r>
                      <a:endParaRPr lang="en-US"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tc>
                <a:tc>
                  <a:txBody>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lang="en-US" sz="1500" b="1" dirty="0">
                          <a:effectLst/>
                        </a:rPr>
                        <a:t>1170</a:t>
                      </a:r>
                      <a:endParaRPr lang="en-US"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tc>
                <a:extLst>
                  <a:ext uri="{0D108BD9-81ED-4DB2-BD59-A6C34878D82A}">
                    <a16:rowId xmlns:a16="http://schemas.microsoft.com/office/drawing/2014/main" val="3089559640"/>
                  </a:ext>
                </a:extLst>
              </a:tr>
              <a:tr h="233744">
                <a:tc>
                  <a:txBody>
                    <a:bodyPr/>
                    <a:lstStyle/>
                    <a:p>
                      <a:pPr marL="0" marR="0" algn="l">
                        <a:lnSpc>
                          <a:spcPct val="107000"/>
                        </a:lnSpc>
                        <a:spcBef>
                          <a:spcPts val="0"/>
                        </a:spcBef>
                        <a:spcAft>
                          <a:spcPts val="0"/>
                        </a:spcAft>
                      </a:pPr>
                      <a:r>
                        <a:rPr lang="en-US" sz="1500" dirty="0">
                          <a:effectLst/>
                        </a:rPr>
                        <a:t>Age</a:t>
                      </a:r>
                    </a:p>
                  </a:txBody>
                  <a:tcPr marL="48675" marR="48675" marT="0" marB="0">
                    <a:noFill/>
                  </a:tcPr>
                </a:tc>
                <a:tc>
                  <a:txBody>
                    <a:bodyPr/>
                    <a:lstStyle/>
                    <a:p>
                      <a:pPr marL="0" marR="0" algn="l">
                        <a:lnSpc>
                          <a:spcPct val="107000"/>
                        </a:lnSpc>
                        <a:spcBef>
                          <a:spcPts val="0"/>
                        </a:spcBef>
                        <a:spcAft>
                          <a:spcPts val="0"/>
                        </a:spcAft>
                      </a:pPr>
                      <a:r>
                        <a:rPr lang="en-US" sz="1500" dirty="0">
                          <a:effectLst/>
                        </a:rPr>
                        <a:t>Mean age</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tc>
                <a:tc>
                  <a:txBody>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lang="en-US" sz="1500" dirty="0">
                          <a:solidFill>
                            <a:srgbClr val="FF0000"/>
                          </a:solidFill>
                          <a:effectLst/>
                        </a:rPr>
                        <a:t>56.5 (±10.8)</a:t>
                      </a:r>
                      <a:endParaRPr lang="en-US" sz="15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tc>
                <a:tc>
                  <a:txBody>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lang="en-US" sz="1500" dirty="0">
                          <a:solidFill>
                            <a:srgbClr val="FF0000"/>
                          </a:solidFill>
                          <a:effectLst/>
                        </a:rPr>
                        <a:t>61.9 (±11.0)</a:t>
                      </a:r>
                      <a:endParaRPr lang="en-US" sz="15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tc>
                <a:tc>
                  <a:txBody>
                    <a:bodyPr/>
                    <a:lstStyle/>
                    <a:p>
                      <a:pPr marL="0" marR="0" algn="r">
                        <a:lnSpc>
                          <a:spcPct val="107000"/>
                        </a:lnSpc>
                        <a:spcBef>
                          <a:spcPts val="0"/>
                        </a:spcBef>
                        <a:spcAft>
                          <a:spcPts val="0"/>
                        </a:spcAft>
                      </a:pPr>
                      <a:r>
                        <a:rPr lang="en-US" sz="1500" b="1" dirty="0">
                          <a:effectLst/>
                        </a:rPr>
                        <a:t>59.2 (±11.2)</a:t>
                      </a:r>
                    </a:p>
                  </a:txBody>
                  <a:tcPr marL="48675" marR="48675" marT="0" marB="0" anchor="b"/>
                </a:tc>
                <a:extLst>
                  <a:ext uri="{0D108BD9-81ED-4DB2-BD59-A6C34878D82A}">
                    <a16:rowId xmlns:a16="http://schemas.microsoft.com/office/drawing/2014/main" val="1545744396"/>
                  </a:ext>
                </a:extLst>
              </a:tr>
              <a:tr h="233744">
                <a:tc>
                  <a:txBody>
                    <a:bodyPr/>
                    <a:lstStyle/>
                    <a:p>
                      <a:pPr marL="0" marR="0">
                        <a:lnSpc>
                          <a:spcPct val="107000"/>
                        </a:lnSpc>
                        <a:spcBef>
                          <a:spcPts val="0"/>
                        </a:spcBef>
                        <a:spcAft>
                          <a:spcPts val="0"/>
                        </a:spcAft>
                      </a:pPr>
                      <a:r>
                        <a:rPr lang="en-US" sz="1500" dirty="0">
                          <a:effectLst/>
                        </a:rPr>
                        <a:t>Gender</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tc>
                <a:tc>
                  <a:txBody>
                    <a:bodyPr/>
                    <a:lstStyle/>
                    <a:p>
                      <a:pPr marL="0" marR="0" algn="l">
                        <a:lnSpc>
                          <a:spcPct val="107000"/>
                        </a:lnSpc>
                        <a:spcBef>
                          <a:spcPts val="0"/>
                        </a:spcBef>
                        <a:spcAft>
                          <a:spcPts val="0"/>
                        </a:spcAft>
                      </a:pPr>
                      <a:r>
                        <a:rPr lang="en-US" sz="1500" dirty="0">
                          <a:effectLst/>
                        </a:rPr>
                        <a:t>Female</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noFill/>
                  </a:tcPr>
                </a:tc>
                <a:tc>
                  <a:txBody>
                    <a:bodyPr/>
                    <a:lstStyle/>
                    <a:p>
                      <a:pPr marL="0" marR="0" algn="r">
                        <a:lnSpc>
                          <a:spcPct val="107000"/>
                        </a:lnSpc>
                        <a:spcBef>
                          <a:spcPts val="0"/>
                        </a:spcBef>
                        <a:spcAft>
                          <a:spcPts val="0"/>
                        </a:spcAft>
                      </a:pPr>
                      <a:r>
                        <a:rPr lang="en-US" sz="1500" dirty="0">
                          <a:effectLst/>
                        </a:rPr>
                        <a:t>409 (70%)</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noFill/>
                  </a:tcPr>
                </a:tc>
                <a:tc>
                  <a:txBody>
                    <a:bodyPr/>
                    <a:lstStyle/>
                    <a:p>
                      <a:pPr marL="0" marR="0" algn="r">
                        <a:lnSpc>
                          <a:spcPct val="107000"/>
                        </a:lnSpc>
                        <a:spcBef>
                          <a:spcPts val="0"/>
                        </a:spcBef>
                        <a:spcAft>
                          <a:spcPts val="0"/>
                        </a:spcAft>
                      </a:pPr>
                      <a:r>
                        <a:rPr lang="en-US" sz="1500" dirty="0">
                          <a:effectLst/>
                        </a:rPr>
                        <a:t>443 (76%)</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noFill/>
                  </a:tcPr>
                </a:tc>
                <a:tc>
                  <a:txBody>
                    <a:bodyPr/>
                    <a:lstStyle/>
                    <a:p>
                      <a:pPr marL="0" marR="0" algn="r">
                        <a:lnSpc>
                          <a:spcPct val="107000"/>
                        </a:lnSpc>
                        <a:spcBef>
                          <a:spcPts val="0"/>
                        </a:spcBef>
                        <a:spcAft>
                          <a:spcPts val="0"/>
                        </a:spcAft>
                      </a:pPr>
                      <a:r>
                        <a:rPr lang="en-US" sz="1500" b="1" dirty="0">
                          <a:effectLst/>
                        </a:rPr>
                        <a:t>852 (73%)</a:t>
                      </a:r>
                      <a:endParaRPr lang="en-US"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noFill/>
                  </a:tcPr>
                </a:tc>
                <a:extLst>
                  <a:ext uri="{0D108BD9-81ED-4DB2-BD59-A6C34878D82A}">
                    <a16:rowId xmlns:a16="http://schemas.microsoft.com/office/drawing/2014/main" val="1099761750"/>
                  </a:ext>
                </a:extLst>
              </a:tr>
              <a:tr h="233744">
                <a:tc rowSpan="4">
                  <a:txBody>
                    <a:bodyPr/>
                    <a:lstStyle/>
                    <a:p>
                      <a:pPr marL="0" marR="0" algn="l">
                        <a:lnSpc>
                          <a:spcPct val="107000"/>
                        </a:lnSpc>
                        <a:spcBef>
                          <a:spcPts val="0"/>
                        </a:spcBef>
                        <a:spcAft>
                          <a:spcPts val="0"/>
                        </a:spcAft>
                      </a:pPr>
                      <a:r>
                        <a:rPr lang="en-US" sz="1500" dirty="0">
                          <a:effectLst/>
                        </a:rPr>
                        <a:t>Race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oFill/>
                  </a:tcPr>
                </a:tc>
                <a:tc>
                  <a:txBody>
                    <a:bodyPr/>
                    <a:lstStyle/>
                    <a:p>
                      <a:pPr marL="0" marR="0" algn="l">
                        <a:lnSpc>
                          <a:spcPct val="107000"/>
                        </a:lnSpc>
                        <a:spcBef>
                          <a:spcPts val="0"/>
                        </a:spcBef>
                        <a:spcAft>
                          <a:spcPts val="0"/>
                        </a:spcAft>
                      </a:pPr>
                      <a:r>
                        <a:rPr lang="en-US" sz="1500" dirty="0">
                          <a:effectLst/>
                        </a:rPr>
                        <a:t>Black</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solidFill>
                      <a:schemeClr val="accent1">
                        <a:lumMod val="20000"/>
                        <a:lumOff val="80000"/>
                      </a:schemeClr>
                    </a:solidFill>
                  </a:tcPr>
                </a:tc>
                <a:tc>
                  <a:txBody>
                    <a:bodyPr/>
                    <a:lstStyle/>
                    <a:p>
                      <a:pPr marL="0" marR="0" algn="r">
                        <a:lnSpc>
                          <a:spcPct val="107000"/>
                        </a:lnSpc>
                        <a:spcBef>
                          <a:spcPts val="0"/>
                        </a:spcBef>
                        <a:spcAft>
                          <a:spcPts val="0"/>
                        </a:spcAft>
                      </a:pPr>
                      <a:r>
                        <a:rPr lang="en-US" sz="1500" dirty="0">
                          <a:effectLst/>
                        </a:rPr>
                        <a:t>270 (48%)</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solidFill>
                      <a:schemeClr val="accent1">
                        <a:lumMod val="20000"/>
                        <a:lumOff val="80000"/>
                      </a:schemeClr>
                    </a:solidFill>
                  </a:tcPr>
                </a:tc>
                <a:tc>
                  <a:txBody>
                    <a:bodyPr/>
                    <a:lstStyle/>
                    <a:p>
                      <a:pPr marL="0" marR="0" algn="r">
                        <a:lnSpc>
                          <a:spcPct val="107000"/>
                        </a:lnSpc>
                        <a:spcBef>
                          <a:spcPts val="0"/>
                        </a:spcBef>
                        <a:spcAft>
                          <a:spcPts val="0"/>
                        </a:spcAft>
                      </a:pPr>
                      <a:r>
                        <a:rPr lang="en-US" sz="1500" dirty="0">
                          <a:effectLst/>
                        </a:rPr>
                        <a:t>273 (49%)</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solidFill>
                      <a:schemeClr val="accent1">
                        <a:lumMod val="20000"/>
                        <a:lumOff val="80000"/>
                      </a:schemeClr>
                    </a:solidFill>
                  </a:tcPr>
                </a:tc>
                <a:tc>
                  <a:txBody>
                    <a:bodyPr/>
                    <a:lstStyle/>
                    <a:p>
                      <a:pPr marL="0" marR="0" algn="r">
                        <a:lnSpc>
                          <a:spcPct val="107000"/>
                        </a:lnSpc>
                        <a:spcBef>
                          <a:spcPts val="0"/>
                        </a:spcBef>
                        <a:spcAft>
                          <a:spcPts val="0"/>
                        </a:spcAft>
                      </a:pPr>
                      <a:r>
                        <a:rPr lang="en-US" sz="1500" b="1" dirty="0">
                          <a:effectLst/>
                        </a:rPr>
                        <a:t>543 (46%)</a:t>
                      </a:r>
                      <a:endParaRPr lang="en-US"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solidFill>
                      <a:schemeClr val="accent1">
                        <a:lumMod val="20000"/>
                        <a:lumOff val="80000"/>
                      </a:schemeClr>
                    </a:solidFill>
                  </a:tcPr>
                </a:tc>
                <a:extLst>
                  <a:ext uri="{0D108BD9-81ED-4DB2-BD59-A6C34878D82A}">
                    <a16:rowId xmlns:a16="http://schemas.microsoft.com/office/drawing/2014/main" val="721270506"/>
                  </a:ext>
                </a:extLst>
              </a:tr>
              <a:tr h="233744">
                <a:tc vMerge="1">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900" marR="64900" marT="0" marB="0" anchor="b"/>
                </a:tc>
                <a:tc>
                  <a:txBody>
                    <a:bodyPr/>
                    <a:lstStyle/>
                    <a:p>
                      <a:pPr marL="0" marR="0" algn="l">
                        <a:lnSpc>
                          <a:spcPct val="107000"/>
                        </a:lnSpc>
                        <a:spcBef>
                          <a:spcPts val="0"/>
                        </a:spcBef>
                        <a:spcAft>
                          <a:spcPts val="0"/>
                        </a:spcAft>
                      </a:pPr>
                      <a:r>
                        <a:rPr lang="en-US" sz="1500" dirty="0">
                          <a:effectLst/>
                        </a:rPr>
                        <a:t>White</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solidFill>
                      <a:schemeClr val="accent1">
                        <a:lumMod val="20000"/>
                        <a:lumOff val="80000"/>
                      </a:schemeClr>
                    </a:solidFill>
                  </a:tcPr>
                </a:tc>
                <a:tc>
                  <a:txBody>
                    <a:bodyPr/>
                    <a:lstStyle/>
                    <a:p>
                      <a:pPr marL="0" marR="0" algn="r">
                        <a:lnSpc>
                          <a:spcPct val="107000"/>
                        </a:lnSpc>
                        <a:spcBef>
                          <a:spcPts val="0"/>
                        </a:spcBef>
                        <a:spcAft>
                          <a:spcPts val="0"/>
                        </a:spcAft>
                      </a:pPr>
                      <a:r>
                        <a:rPr lang="en-US" sz="1500" dirty="0">
                          <a:effectLst/>
                        </a:rPr>
                        <a:t>121 </a:t>
                      </a:r>
                      <a:r>
                        <a:rPr lang="en-US" sz="1500" dirty="0">
                          <a:solidFill>
                            <a:srgbClr val="FF0000"/>
                          </a:solidFill>
                          <a:effectLst/>
                        </a:rPr>
                        <a:t>(22%)</a:t>
                      </a:r>
                      <a:endParaRPr lang="en-US" sz="15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solidFill>
                      <a:schemeClr val="accent1">
                        <a:lumMod val="20000"/>
                        <a:lumOff val="80000"/>
                      </a:schemeClr>
                    </a:solidFill>
                  </a:tcPr>
                </a:tc>
                <a:tc>
                  <a:txBody>
                    <a:bodyPr/>
                    <a:lstStyle/>
                    <a:p>
                      <a:pPr marL="0" marR="0" algn="r">
                        <a:lnSpc>
                          <a:spcPct val="107000"/>
                        </a:lnSpc>
                        <a:spcBef>
                          <a:spcPts val="0"/>
                        </a:spcBef>
                        <a:spcAft>
                          <a:spcPts val="0"/>
                        </a:spcAft>
                      </a:pPr>
                      <a:r>
                        <a:rPr lang="en-US" sz="1500" dirty="0">
                          <a:effectLst/>
                        </a:rPr>
                        <a:t>48 </a:t>
                      </a:r>
                      <a:r>
                        <a:rPr lang="en-US" sz="1500" dirty="0">
                          <a:solidFill>
                            <a:srgbClr val="FF0000"/>
                          </a:solidFill>
                          <a:effectLst/>
                        </a:rPr>
                        <a:t>(9%)</a:t>
                      </a:r>
                      <a:endParaRPr lang="en-US" sz="15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solidFill>
                      <a:schemeClr val="accent1">
                        <a:lumMod val="20000"/>
                        <a:lumOff val="80000"/>
                      </a:schemeClr>
                    </a:solidFill>
                  </a:tcPr>
                </a:tc>
                <a:tc>
                  <a:txBody>
                    <a:bodyPr/>
                    <a:lstStyle/>
                    <a:p>
                      <a:pPr marL="0" marR="0" algn="r">
                        <a:lnSpc>
                          <a:spcPct val="107000"/>
                        </a:lnSpc>
                        <a:spcBef>
                          <a:spcPts val="0"/>
                        </a:spcBef>
                        <a:spcAft>
                          <a:spcPts val="0"/>
                        </a:spcAft>
                      </a:pPr>
                      <a:r>
                        <a:rPr lang="en-US" sz="1500" b="1" dirty="0">
                          <a:effectLst/>
                        </a:rPr>
                        <a:t>169 (14%)</a:t>
                      </a:r>
                      <a:endParaRPr lang="en-US"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solidFill>
                      <a:schemeClr val="accent1">
                        <a:lumMod val="20000"/>
                        <a:lumOff val="80000"/>
                      </a:schemeClr>
                    </a:solidFill>
                  </a:tcPr>
                </a:tc>
                <a:extLst>
                  <a:ext uri="{0D108BD9-81ED-4DB2-BD59-A6C34878D82A}">
                    <a16:rowId xmlns:a16="http://schemas.microsoft.com/office/drawing/2014/main" val="706819111"/>
                  </a:ext>
                </a:extLst>
              </a:tr>
              <a:tr h="478346">
                <a:tc vMerge="1">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900" marR="64900" marT="0" marB="0" anchor="b"/>
                </a:tc>
                <a:tc>
                  <a:txBody>
                    <a:bodyPr/>
                    <a:lstStyle/>
                    <a:p>
                      <a:pPr marL="0" marR="0" algn="l">
                        <a:lnSpc>
                          <a:spcPct val="107000"/>
                        </a:lnSpc>
                        <a:spcBef>
                          <a:spcPts val="0"/>
                        </a:spcBef>
                        <a:spcAft>
                          <a:spcPts val="0"/>
                        </a:spcAft>
                      </a:pPr>
                      <a:r>
                        <a:rPr lang="en-US" sz="1500" dirty="0">
                          <a:effectLst/>
                        </a:rPr>
                        <a:t>Asian/Indian/Alaskan/</a:t>
                      </a:r>
                    </a:p>
                    <a:p>
                      <a:pPr marL="0" marR="0" algn="l">
                        <a:lnSpc>
                          <a:spcPct val="107000"/>
                        </a:lnSpc>
                        <a:spcBef>
                          <a:spcPts val="0"/>
                        </a:spcBef>
                        <a:spcAft>
                          <a:spcPts val="0"/>
                        </a:spcAft>
                      </a:pPr>
                      <a:r>
                        <a:rPr lang="en-US" sz="1500" dirty="0">
                          <a:effectLst/>
                        </a:rPr>
                        <a:t>Hawaiian/Pacific Islander</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solidFill>
                      <a:schemeClr val="accent1">
                        <a:lumMod val="20000"/>
                        <a:lumOff val="80000"/>
                      </a:schemeClr>
                    </a:solidFill>
                  </a:tcPr>
                </a:tc>
                <a:tc>
                  <a:txBody>
                    <a:bodyPr/>
                    <a:lstStyle/>
                    <a:p>
                      <a:pPr marL="0" marR="0" algn="r">
                        <a:lnSpc>
                          <a:spcPct val="107000"/>
                        </a:lnSpc>
                        <a:spcBef>
                          <a:spcPts val="0"/>
                        </a:spcBef>
                        <a:spcAft>
                          <a:spcPts val="0"/>
                        </a:spcAft>
                      </a:pPr>
                      <a:r>
                        <a:rPr lang="en-US" sz="1500" dirty="0">
                          <a:effectLst/>
                        </a:rPr>
                        <a:t>29 (5%)</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solidFill>
                      <a:schemeClr val="accent1">
                        <a:lumMod val="20000"/>
                        <a:lumOff val="80000"/>
                      </a:schemeClr>
                    </a:solidFill>
                  </a:tcPr>
                </a:tc>
                <a:tc>
                  <a:txBody>
                    <a:bodyPr/>
                    <a:lstStyle/>
                    <a:p>
                      <a:pPr marL="0" marR="0" algn="r">
                        <a:lnSpc>
                          <a:spcPct val="107000"/>
                        </a:lnSpc>
                        <a:spcBef>
                          <a:spcPts val="0"/>
                        </a:spcBef>
                        <a:spcAft>
                          <a:spcPts val="0"/>
                        </a:spcAft>
                      </a:pPr>
                      <a:r>
                        <a:rPr lang="en-US" sz="1500" dirty="0">
                          <a:effectLst/>
                        </a:rPr>
                        <a:t>12 (2%)</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solidFill>
                      <a:schemeClr val="accent1">
                        <a:lumMod val="20000"/>
                        <a:lumOff val="80000"/>
                      </a:schemeClr>
                    </a:solidFill>
                  </a:tcPr>
                </a:tc>
                <a:tc>
                  <a:txBody>
                    <a:bodyPr/>
                    <a:lstStyle/>
                    <a:p>
                      <a:pPr marL="0" marR="0" algn="r">
                        <a:lnSpc>
                          <a:spcPct val="107000"/>
                        </a:lnSpc>
                        <a:spcBef>
                          <a:spcPts val="0"/>
                        </a:spcBef>
                        <a:spcAft>
                          <a:spcPts val="0"/>
                        </a:spcAft>
                      </a:pPr>
                      <a:r>
                        <a:rPr lang="en-US" sz="1500" b="1" dirty="0">
                          <a:effectLst/>
                        </a:rPr>
                        <a:t>41 (4%)</a:t>
                      </a:r>
                      <a:endParaRPr lang="en-US"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solidFill>
                      <a:schemeClr val="accent1">
                        <a:lumMod val="20000"/>
                        <a:lumOff val="80000"/>
                      </a:schemeClr>
                    </a:solidFill>
                  </a:tcPr>
                </a:tc>
                <a:extLst>
                  <a:ext uri="{0D108BD9-81ED-4DB2-BD59-A6C34878D82A}">
                    <a16:rowId xmlns:a16="http://schemas.microsoft.com/office/drawing/2014/main" val="1708891277"/>
                  </a:ext>
                </a:extLst>
              </a:tr>
              <a:tr h="233744">
                <a:tc vMerge="1">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900" marR="64900" marT="0" marB="0" anchor="b"/>
                </a:tc>
                <a:tc>
                  <a:txBody>
                    <a:bodyPr/>
                    <a:lstStyle/>
                    <a:p>
                      <a:pPr marL="0" marR="0" algn="l">
                        <a:lnSpc>
                          <a:spcPct val="107000"/>
                        </a:lnSpc>
                        <a:spcBef>
                          <a:spcPts val="0"/>
                        </a:spcBef>
                        <a:spcAft>
                          <a:spcPts val="0"/>
                        </a:spcAft>
                      </a:pPr>
                      <a:r>
                        <a:rPr lang="en-US" sz="1500" dirty="0">
                          <a:effectLst/>
                        </a:rPr>
                        <a:t>Other</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solidFill>
                      <a:schemeClr val="accent1">
                        <a:lumMod val="20000"/>
                        <a:lumOff val="80000"/>
                      </a:schemeClr>
                    </a:solidFill>
                  </a:tcPr>
                </a:tc>
                <a:tc>
                  <a:txBody>
                    <a:bodyPr/>
                    <a:lstStyle/>
                    <a:p>
                      <a:pPr marL="0" marR="0" algn="r">
                        <a:lnSpc>
                          <a:spcPct val="107000"/>
                        </a:lnSpc>
                        <a:spcBef>
                          <a:spcPts val="0"/>
                        </a:spcBef>
                        <a:spcAft>
                          <a:spcPts val="0"/>
                        </a:spcAft>
                      </a:pPr>
                      <a:r>
                        <a:rPr lang="en-US" sz="1500" dirty="0">
                          <a:effectLst/>
                        </a:rPr>
                        <a:t>142 (25%)</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solidFill>
                      <a:schemeClr val="accent1">
                        <a:lumMod val="20000"/>
                        <a:lumOff val="80000"/>
                      </a:schemeClr>
                    </a:solidFill>
                  </a:tcPr>
                </a:tc>
                <a:tc>
                  <a:txBody>
                    <a:bodyPr/>
                    <a:lstStyle/>
                    <a:p>
                      <a:pPr marL="0" marR="0" algn="r">
                        <a:lnSpc>
                          <a:spcPct val="107000"/>
                        </a:lnSpc>
                        <a:spcBef>
                          <a:spcPts val="0"/>
                        </a:spcBef>
                        <a:spcAft>
                          <a:spcPts val="0"/>
                        </a:spcAft>
                      </a:pPr>
                      <a:r>
                        <a:rPr lang="en-US" sz="1500" dirty="0">
                          <a:effectLst/>
                        </a:rPr>
                        <a:t>225 (40%)</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solidFill>
                      <a:schemeClr val="accent1">
                        <a:lumMod val="20000"/>
                        <a:lumOff val="80000"/>
                      </a:schemeClr>
                    </a:solidFill>
                  </a:tcPr>
                </a:tc>
                <a:tc>
                  <a:txBody>
                    <a:bodyPr/>
                    <a:lstStyle/>
                    <a:p>
                      <a:pPr marL="0" marR="0" algn="r">
                        <a:lnSpc>
                          <a:spcPct val="107000"/>
                        </a:lnSpc>
                        <a:spcBef>
                          <a:spcPts val="0"/>
                        </a:spcBef>
                        <a:spcAft>
                          <a:spcPts val="0"/>
                        </a:spcAft>
                      </a:pPr>
                      <a:r>
                        <a:rPr lang="en-US" sz="1500" b="1" dirty="0">
                          <a:effectLst/>
                        </a:rPr>
                        <a:t>367 (31%)</a:t>
                      </a:r>
                      <a:endParaRPr lang="en-US"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solidFill>
                      <a:schemeClr val="accent1">
                        <a:lumMod val="20000"/>
                        <a:lumOff val="80000"/>
                      </a:schemeClr>
                    </a:solidFill>
                  </a:tcPr>
                </a:tc>
                <a:extLst>
                  <a:ext uri="{0D108BD9-81ED-4DB2-BD59-A6C34878D82A}">
                    <a16:rowId xmlns:a16="http://schemas.microsoft.com/office/drawing/2014/main" val="2250007184"/>
                  </a:ext>
                </a:extLst>
              </a:tr>
              <a:tr h="233744">
                <a:tc>
                  <a:txBody>
                    <a:bodyPr/>
                    <a:lstStyle/>
                    <a:p>
                      <a:pPr marL="0" marR="0" algn="l">
                        <a:lnSpc>
                          <a:spcPct val="107000"/>
                        </a:lnSpc>
                        <a:spcBef>
                          <a:spcPts val="0"/>
                        </a:spcBef>
                        <a:spcAft>
                          <a:spcPts val="0"/>
                        </a:spcAft>
                      </a:pPr>
                      <a:r>
                        <a:rPr lang="en-US" sz="1500" dirty="0">
                          <a:effectLst/>
                        </a:rPr>
                        <a:t>Hispanic/Latino</a:t>
                      </a:r>
                      <a:endParaRPr lang="en-US" sz="1500" dirty="0">
                        <a:effectLst/>
                        <a:latin typeface="Calibri" panose="020F0502020204030204" pitchFamily="34" charset="0"/>
                        <a:cs typeface="Times New Roman" panose="02020603050405020304" pitchFamily="18" charset="0"/>
                      </a:endParaRPr>
                    </a:p>
                  </a:txBody>
                  <a:tcPr marL="48675" marR="48675" marT="0" marB="0">
                    <a:noFill/>
                  </a:tcPr>
                </a:tc>
                <a:tc>
                  <a:txBody>
                    <a:bodyPr/>
                    <a:lstStyle/>
                    <a:p>
                      <a:pPr marL="0" marR="0" algn="l">
                        <a:lnSpc>
                          <a:spcPct val="107000"/>
                        </a:lnSpc>
                        <a:spcBef>
                          <a:spcPts val="0"/>
                        </a:spcBef>
                        <a:spcAft>
                          <a:spcPts val="0"/>
                        </a:spcAft>
                      </a:pPr>
                      <a:r>
                        <a:rPr lang="en-US" sz="1500" dirty="0">
                          <a:effectLst/>
                        </a:rPr>
                        <a:t>Yes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noFill/>
                  </a:tcPr>
                </a:tc>
                <a:tc>
                  <a:txBody>
                    <a:bodyPr/>
                    <a:lstStyle/>
                    <a:p>
                      <a:pPr marL="0" marR="0" algn="r">
                        <a:lnSpc>
                          <a:spcPct val="107000"/>
                        </a:lnSpc>
                        <a:spcBef>
                          <a:spcPts val="0"/>
                        </a:spcBef>
                        <a:spcAft>
                          <a:spcPts val="0"/>
                        </a:spcAft>
                      </a:pPr>
                      <a:r>
                        <a:rPr lang="en-US" sz="1500" dirty="0">
                          <a:effectLst/>
                        </a:rPr>
                        <a:t>240 (58%)</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noFill/>
                  </a:tcPr>
                </a:tc>
                <a:tc>
                  <a:txBody>
                    <a:bodyPr/>
                    <a:lstStyle/>
                    <a:p>
                      <a:pPr marL="0" marR="0" algn="r">
                        <a:lnSpc>
                          <a:spcPct val="107000"/>
                        </a:lnSpc>
                        <a:spcBef>
                          <a:spcPts val="0"/>
                        </a:spcBef>
                        <a:spcAft>
                          <a:spcPts val="0"/>
                        </a:spcAft>
                      </a:pPr>
                      <a:r>
                        <a:rPr lang="en-US" sz="1500" dirty="0">
                          <a:effectLst/>
                        </a:rPr>
                        <a:t>236 (58%)</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noFill/>
                  </a:tcPr>
                </a:tc>
                <a:tc>
                  <a:txBody>
                    <a:bodyPr/>
                    <a:lstStyle/>
                    <a:p>
                      <a:pPr marL="0" marR="0" algn="r">
                        <a:lnSpc>
                          <a:spcPct val="107000"/>
                        </a:lnSpc>
                        <a:spcBef>
                          <a:spcPts val="0"/>
                        </a:spcBef>
                        <a:spcAft>
                          <a:spcPts val="0"/>
                        </a:spcAft>
                      </a:pPr>
                      <a:r>
                        <a:rPr lang="en-US" sz="1500" b="1" dirty="0">
                          <a:effectLst/>
                        </a:rPr>
                        <a:t>476 (41%)</a:t>
                      </a:r>
                      <a:endParaRPr lang="en-US"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noFill/>
                  </a:tcPr>
                </a:tc>
                <a:extLst>
                  <a:ext uri="{0D108BD9-81ED-4DB2-BD59-A6C34878D82A}">
                    <a16:rowId xmlns:a16="http://schemas.microsoft.com/office/drawing/2014/main" val="359739774"/>
                  </a:ext>
                </a:extLst>
              </a:tr>
              <a:tr h="233744">
                <a:tc rowSpan="4">
                  <a:txBody>
                    <a:bodyPr/>
                    <a:lstStyle/>
                    <a:p>
                      <a:pPr marL="0" marR="0" algn="l">
                        <a:lnSpc>
                          <a:spcPct val="107000"/>
                        </a:lnSpc>
                        <a:spcBef>
                          <a:spcPts val="0"/>
                        </a:spcBef>
                        <a:spcAft>
                          <a:spcPts val="0"/>
                        </a:spcAft>
                      </a:pPr>
                      <a:r>
                        <a:rPr lang="en-US" sz="1500" dirty="0">
                          <a:effectLst/>
                        </a:rPr>
                        <a:t>CCI </a:t>
                      </a:r>
                      <a:endParaRPr lang="en-US" sz="1500" dirty="0">
                        <a:effectLst/>
                        <a:latin typeface="Calibri" panose="020F0502020204030204" pitchFamily="34" charset="0"/>
                        <a:cs typeface="Times New Roman" panose="02020603050405020304" pitchFamily="18" charset="0"/>
                      </a:endParaRPr>
                    </a:p>
                  </a:txBody>
                  <a:tcPr marL="48675" marR="48675" marT="0" marB="0">
                    <a:noFill/>
                  </a:tcPr>
                </a:tc>
                <a:tc>
                  <a:txBody>
                    <a:bodyPr/>
                    <a:lstStyle/>
                    <a:p>
                      <a:pPr marL="0" marR="0" algn="l">
                        <a:lnSpc>
                          <a:spcPct val="107000"/>
                        </a:lnSpc>
                        <a:spcBef>
                          <a:spcPts val="0"/>
                        </a:spcBef>
                        <a:spcAft>
                          <a:spcPts val="0"/>
                        </a:spcAft>
                      </a:pPr>
                      <a:r>
                        <a:rPr lang="en-US" sz="1500" dirty="0">
                          <a:effectLst/>
                        </a:rPr>
                        <a:t>4</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solidFill>
                      <a:schemeClr val="accent1">
                        <a:lumMod val="20000"/>
                        <a:lumOff val="80000"/>
                      </a:schemeClr>
                    </a:solidFill>
                  </a:tcPr>
                </a:tc>
                <a:tc>
                  <a:txBody>
                    <a:bodyPr/>
                    <a:lstStyle/>
                    <a:p>
                      <a:pPr marL="0" marR="0" algn="r">
                        <a:lnSpc>
                          <a:spcPct val="107000"/>
                        </a:lnSpc>
                        <a:spcBef>
                          <a:spcPts val="0"/>
                        </a:spcBef>
                        <a:spcAft>
                          <a:spcPts val="0"/>
                        </a:spcAft>
                      </a:pPr>
                      <a:r>
                        <a:rPr lang="en-US" sz="1500" dirty="0">
                          <a:effectLst/>
                        </a:rPr>
                        <a:t>142 </a:t>
                      </a:r>
                      <a:r>
                        <a:rPr lang="en-US" sz="1500" dirty="0">
                          <a:solidFill>
                            <a:srgbClr val="FF0000"/>
                          </a:solidFill>
                          <a:effectLst/>
                        </a:rPr>
                        <a:t>(24%)</a:t>
                      </a:r>
                      <a:endParaRPr lang="en-US" sz="15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solidFill>
                      <a:schemeClr val="accent1">
                        <a:lumMod val="20000"/>
                        <a:lumOff val="80000"/>
                      </a:schemeClr>
                    </a:solidFill>
                  </a:tcPr>
                </a:tc>
                <a:tc>
                  <a:txBody>
                    <a:bodyPr/>
                    <a:lstStyle/>
                    <a:p>
                      <a:pPr marL="0" marR="0" algn="r">
                        <a:lnSpc>
                          <a:spcPct val="107000"/>
                        </a:lnSpc>
                        <a:spcBef>
                          <a:spcPts val="0"/>
                        </a:spcBef>
                        <a:spcAft>
                          <a:spcPts val="0"/>
                        </a:spcAft>
                      </a:pPr>
                      <a:r>
                        <a:rPr lang="en-US" sz="1500" dirty="0">
                          <a:effectLst/>
                        </a:rPr>
                        <a:t>205 </a:t>
                      </a:r>
                      <a:r>
                        <a:rPr lang="en-US" sz="1500" dirty="0">
                          <a:solidFill>
                            <a:srgbClr val="FF0000"/>
                          </a:solidFill>
                          <a:effectLst/>
                        </a:rPr>
                        <a:t>(35%)</a:t>
                      </a:r>
                      <a:endParaRPr lang="en-US" sz="15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solidFill>
                      <a:schemeClr val="accent1">
                        <a:lumMod val="20000"/>
                        <a:lumOff val="80000"/>
                      </a:schemeClr>
                    </a:solidFill>
                  </a:tcPr>
                </a:tc>
                <a:tc>
                  <a:txBody>
                    <a:bodyPr/>
                    <a:lstStyle/>
                    <a:p>
                      <a:pPr marL="0" marR="0" algn="r">
                        <a:lnSpc>
                          <a:spcPct val="107000"/>
                        </a:lnSpc>
                        <a:spcBef>
                          <a:spcPts val="0"/>
                        </a:spcBef>
                        <a:spcAft>
                          <a:spcPts val="0"/>
                        </a:spcAft>
                      </a:pPr>
                      <a:r>
                        <a:rPr lang="en-US" sz="1500" b="1" dirty="0">
                          <a:effectLst/>
                        </a:rPr>
                        <a:t>347 (30%)</a:t>
                      </a:r>
                      <a:endParaRPr lang="en-US"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solidFill>
                      <a:schemeClr val="accent1">
                        <a:lumMod val="20000"/>
                        <a:lumOff val="80000"/>
                      </a:schemeClr>
                    </a:solidFill>
                  </a:tcPr>
                </a:tc>
                <a:extLst>
                  <a:ext uri="{0D108BD9-81ED-4DB2-BD59-A6C34878D82A}">
                    <a16:rowId xmlns:a16="http://schemas.microsoft.com/office/drawing/2014/main" val="3417561654"/>
                  </a:ext>
                </a:extLst>
              </a:tr>
              <a:tr h="233744">
                <a:tc vMerge="1">
                  <a:txBody>
                    <a:bodyPr/>
                    <a:lstStyle/>
                    <a:p>
                      <a:pPr>
                        <a:lnSpc>
                          <a:spcPct val="107000"/>
                        </a:lnSpc>
                      </a:pPr>
                      <a:endParaRPr lang="en-US" sz="1400" dirty="0">
                        <a:effectLst/>
                        <a:latin typeface="Calibri" panose="020F0502020204030204" pitchFamily="34" charset="0"/>
                        <a:cs typeface="Times New Roman" panose="02020603050405020304" pitchFamily="18" charset="0"/>
                      </a:endParaRPr>
                    </a:p>
                  </a:txBody>
                  <a:tcPr marL="64900" marR="64900" marT="0" marB="0" anchor="b"/>
                </a:tc>
                <a:tc>
                  <a:txBody>
                    <a:bodyPr/>
                    <a:lstStyle/>
                    <a:p>
                      <a:pPr marL="0" marR="0" algn="l">
                        <a:lnSpc>
                          <a:spcPct val="107000"/>
                        </a:lnSpc>
                        <a:spcBef>
                          <a:spcPts val="0"/>
                        </a:spcBef>
                        <a:spcAft>
                          <a:spcPts val="0"/>
                        </a:spcAft>
                      </a:pPr>
                      <a:r>
                        <a:rPr lang="en-US" sz="1500" dirty="0">
                          <a:effectLst/>
                        </a:rPr>
                        <a:t>5</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solidFill>
                      <a:schemeClr val="accent1">
                        <a:lumMod val="20000"/>
                        <a:lumOff val="80000"/>
                      </a:schemeClr>
                    </a:solidFill>
                  </a:tcPr>
                </a:tc>
                <a:tc>
                  <a:txBody>
                    <a:bodyPr/>
                    <a:lstStyle/>
                    <a:p>
                      <a:pPr marL="0" marR="0" algn="r">
                        <a:lnSpc>
                          <a:spcPct val="107000"/>
                        </a:lnSpc>
                        <a:spcBef>
                          <a:spcPts val="0"/>
                        </a:spcBef>
                        <a:spcAft>
                          <a:spcPts val="0"/>
                        </a:spcAft>
                      </a:pPr>
                      <a:r>
                        <a:rPr lang="en-US" sz="1500" dirty="0">
                          <a:effectLst/>
                        </a:rPr>
                        <a:t>142 (24%)</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solidFill>
                      <a:schemeClr val="accent1">
                        <a:lumMod val="20000"/>
                        <a:lumOff val="80000"/>
                      </a:schemeClr>
                    </a:solidFill>
                  </a:tcPr>
                </a:tc>
                <a:tc>
                  <a:txBody>
                    <a:bodyPr/>
                    <a:lstStyle/>
                    <a:p>
                      <a:pPr marL="0" marR="0" algn="r">
                        <a:lnSpc>
                          <a:spcPct val="107000"/>
                        </a:lnSpc>
                        <a:spcBef>
                          <a:spcPts val="0"/>
                        </a:spcBef>
                        <a:spcAft>
                          <a:spcPts val="0"/>
                        </a:spcAft>
                      </a:pPr>
                      <a:r>
                        <a:rPr lang="en-US" sz="1500" dirty="0">
                          <a:effectLst/>
                        </a:rPr>
                        <a:t>153 (26%)</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solidFill>
                      <a:schemeClr val="accent1">
                        <a:lumMod val="20000"/>
                        <a:lumOff val="80000"/>
                      </a:schemeClr>
                    </a:solidFill>
                  </a:tcPr>
                </a:tc>
                <a:tc>
                  <a:txBody>
                    <a:bodyPr/>
                    <a:lstStyle/>
                    <a:p>
                      <a:pPr marL="0" marR="0" algn="r">
                        <a:lnSpc>
                          <a:spcPct val="107000"/>
                        </a:lnSpc>
                        <a:spcBef>
                          <a:spcPts val="0"/>
                        </a:spcBef>
                        <a:spcAft>
                          <a:spcPts val="0"/>
                        </a:spcAft>
                      </a:pPr>
                      <a:r>
                        <a:rPr lang="en-US" sz="1500" b="1" dirty="0">
                          <a:effectLst/>
                        </a:rPr>
                        <a:t>295 (25%)</a:t>
                      </a:r>
                      <a:endParaRPr lang="en-US"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solidFill>
                      <a:schemeClr val="accent1">
                        <a:lumMod val="20000"/>
                        <a:lumOff val="80000"/>
                      </a:schemeClr>
                    </a:solidFill>
                  </a:tcPr>
                </a:tc>
                <a:extLst>
                  <a:ext uri="{0D108BD9-81ED-4DB2-BD59-A6C34878D82A}">
                    <a16:rowId xmlns:a16="http://schemas.microsoft.com/office/drawing/2014/main" val="13514299"/>
                  </a:ext>
                </a:extLst>
              </a:tr>
              <a:tr h="233744">
                <a:tc vMerge="1">
                  <a:txBody>
                    <a:bodyPr/>
                    <a:lstStyle/>
                    <a:p>
                      <a:pPr>
                        <a:lnSpc>
                          <a:spcPct val="107000"/>
                        </a:lnSpc>
                      </a:pPr>
                      <a:endParaRPr lang="en-US" sz="1400" dirty="0">
                        <a:effectLst/>
                        <a:latin typeface="Calibri" panose="020F0502020204030204" pitchFamily="34" charset="0"/>
                        <a:cs typeface="Times New Roman" panose="02020603050405020304" pitchFamily="18" charset="0"/>
                      </a:endParaRPr>
                    </a:p>
                  </a:txBody>
                  <a:tcPr marL="64900" marR="64900" marT="0" marB="0" anchor="b"/>
                </a:tc>
                <a:tc>
                  <a:txBody>
                    <a:bodyPr/>
                    <a:lstStyle/>
                    <a:p>
                      <a:pPr marL="0" marR="0" algn="l">
                        <a:lnSpc>
                          <a:spcPct val="107000"/>
                        </a:lnSpc>
                        <a:spcBef>
                          <a:spcPts val="0"/>
                        </a:spcBef>
                        <a:spcAft>
                          <a:spcPts val="0"/>
                        </a:spcAft>
                      </a:pPr>
                      <a:r>
                        <a:rPr lang="en-US" sz="1500" dirty="0">
                          <a:effectLst/>
                        </a:rPr>
                        <a:t>6 - 7</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solidFill>
                      <a:schemeClr val="accent1">
                        <a:lumMod val="20000"/>
                        <a:lumOff val="80000"/>
                      </a:schemeClr>
                    </a:solidFill>
                  </a:tcPr>
                </a:tc>
                <a:tc>
                  <a:txBody>
                    <a:bodyPr/>
                    <a:lstStyle/>
                    <a:p>
                      <a:pPr marL="0" marR="0" algn="r">
                        <a:lnSpc>
                          <a:spcPct val="107000"/>
                        </a:lnSpc>
                        <a:spcBef>
                          <a:spcPts val="0"/>
                        </a:spcBef>
                        <a:spcAft>
                          <a:spcPts val="0"/>
                        </a:spcAft>
                      </a:pPr>
                      <a:r>
                        <a:rPr lang="en-US" sz="1500" dirty="0">
                          <a:effectLst/>
                        </a:rPr>
                        <a:t>171 (29%)</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solidFill>
                      <a:schemeClr val="accent1">
                        <a:lumMod val="20000"/>
                        <a:lumOff val="80000"/>
                      </a:schemeClr>
                    </a:solidFill>
                  </a:tcPr>
                </a:tc>
                <a:tc>
                  <a:txBody>
                    <a:bodyPr/>
                    <a:lstStyle/>
                    <a:p>
                      <a:pPr marL="0" marR="0" algn="r">
                        <a:lnSpc>
                          <a:spcPct val="107000"/>
                        </a:lnSpc>
                        <a:spcBef>
                          <a:spcPts val="0"/>
                        </a:spcBef>
                        <a:spcAft>
                          <a:spcPts val="0"/>
                        </a:spcAft>
                      </a:pPr>
                      <a:r>
                        <a:rPr lang="en-US" sz="1500" dirty="0">
                          <a:effectLst/>
                        </a:rPr>
                        <a:t>168 (29%)</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solidFill>
                      <a:schemeClr val="accent1">
                        <a:lumMod val="20000"/>
                        <a:lumOff val="80000"/>
                      </a:schemeClr>
                    </a:solidFill>
                  </a:tcPr>
                </a:tc>
                <a:tc>
                  <a:txBody>
                    <a:bodyPr/>
                    <a:lstStyle/>
                    <a:p>
                      <a:pPr marL="0" marR="0" algn="r">
                        <a:lnSpc>
                          <a:spcPct val="107000"/>
                        </a:lnSpc>
                        <a:spcBef>
                          <a:spcPts val="0"/>
                        </a:spcBef>
                        <a:spcAft>
                          <a:spcPts val="0"/>
                        </a:spcAft>
                      </a:pPr>
                      <a:r>
                        <a:rPr lang="en-US" sz="1500" b="1" dirty="0">
                          <a:effectLst/>
                        </a:rPr>
                        <a:t>339 (29%)</a:t>
                      </a:r>
                      <a:endParaRPr lang="en-US"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solidFill>
                      <a:schemeClr val="accent1">
                        <a:lumMod val="20000"/>
                        <a:lumOff val="80000"/>
                      </a:schemeClr>
                    </a:solidFill>
                  </a:tcPr>
                </a:tc>
                <a:extLst>
                  <a:ext uri="{0D108BD9-81ED-4DB2-BD59-A6C34878D82A}">
                    <a16:rowId xmlns:a16="http://schemas.microsoft.com/office/drawing/2014/main" val="1872718148"/>
                  </a:ext>
                </a:extLst>
              </a:tr>
              <a:tr h="233744">
                <a:tc vMerge="1">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900" marR="64900" marT="0" marB="0" anchor="b"/>
                </a:tc>
                <a:tc>
                  <a:txBody>
                    <a:bodyPr/>
                    <a:lstStyle/>
                    <a:p>
                      <a:pPr marL="0" marR="0" algn="l">
                        <a:lnSpc>
                          <a:spcPct val="107000"/>
                        </a:lnSpc>
                        <a:spcBef>
                          <a:spcPts val="0"/>
                        </a:spcBef>
                        <a:spcAft>
                          <a:spcPts val="0"/>
                        </a:spcAft>
                      </a:pPr>
                      <a:r>
                        <a:rPr lang="en-US" sz="1500" dirty="0">
                          <a:effectLst/>
                        </a:rPr>
                        <a:t>8+</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solidFill>
                      <a:schemeClr val="accent1">
                        <a:lumMod val="20000"/>
                        <a:lumOff val="80000"/>
                      </a:schemeClr>
                    </a:solidFill>
                  </a:tcPr>
                </a:tc>
                <a:tc>
                  <a:txBody>
                    <a:bodyPr/>
                    <a:lstStyle/>
                    <a:p>
                      <a:pPr marL="0" marR="0" algn="r">
                        <a:lnSpc>
                          <a:spcPct val="107000"/>
                        </a:lnSpc>
                        <a:spcBef>
                          <a:spcPts val="0"/>
                        </a:spcBef>
                        <a:spcAft>
                          <a:spcPts val="0"/>
                        </a:spcAft>
                      </a:pPr>
                      <a:r>
                        <a:rPr lang="en-US" sz="1500" dirty="0">
                          <a:effectLst/>
                        </a:rPr>
                        <a:t>132 </a:t>
                      </a:r>
                      <a:r>
                        <a:rPr lang="en-US" sz="1500" dirty="0">
                          <a:solidFill>
                            <a:srgbClr val="FF0000"/>
                          </a:solidFill>
                          <a:effectLst/>
                        </a:rPr>
                        <a:t>(22%)</a:t>
                      </a:r>
                      <a:endParaRPr lang="en-US" sz="15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solidFill>
                      <a:schemeClr val="accent1">
                        <a:lumMod val="20000"/>
                        <a:lumOff val="80000"/>
                      </a:schemeClr>
                    </a:solidFill>
                  </a:tcPr>
                </a:tc>
                <a:tc>
                  <a:txBody>
                    <a:bodyPr/>
                    <a:lstStyle/>
                    <a:p>
                      <a:pPr marL="0" marR="0" algn="r">
                        <a:lnSpc>
                          <a:spcPct val="107000"/>
                        </a:lnSpc>
                        <a:spcBef>
                          <a:spcPts val="0"/>
                        </a:spcBef>
                        <a:spcAft>
                          <a:spcPts val="0"/>
                        </a:spcAft>
                      </a:pPr>
                      <a:r>
                        <a:rPr lang="en-US" sz="1500" dirty="0">
                          <a:effectLst/>
                        </a:rPr>
                        <a:t>57 </a:t>
                      </a:r>
                      <a:r>
                        <a:rPr lang="en-US" sz="1500" dirty="0">
                          <a:solidFill>
                            <a:srgbClr val="FF0000"/>
                          </a:solidFill>
                          <a:effectLst/>
                        </a:rPr>
                        <a:t>(10%)</a:t>
                      </a:r>
                      <a:endParaRPr lang="en-US" sz="15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solidFill>
                      <a:schemeClr val="accent1">
                        <a:lumMod val="20000"/>
                        <a:lumOff val="80000"/>
                      </a:schemeClr>
                    </a:solidFill>
                  </a:tcPr>
                </a:tc>
                <a:tc>
                  <a:txBody>
                    <a:bodyPr/>
                    <a:lstStyle/>
                    <a:p>
                      <a:pPr marL="0" marR="0" algn="r">
                        <a:lnSpc>
                          <a:spcPct val="107000"/>
                        </a:lnSpc>
                        <a:spcBef>
                          <a:spcPts val="0"/>
                        </a:spcBef>
                        <a:spcAft>
                          <a:spcPts val="0"/>
                        </a:spcAft>
                      </a:pPr>
                      <a:r>
                        <a:rPr lang="en-US" sz="1500" b="1" dirty="0">
                          <a:effectLst/>
                        </a:rPr>
                        <a:t>189 (16%)</a:t>
                      </a:r>
                      <a:endParaRPr lang="en-US"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675" marR="48675" marT="0" marB="0" anchor="b">
                    <a:solidFill>
                      <a:schemeClr val="accent1">
                        <a:lumMod val="20000"/>
                        <a:lumOff val="80000"/>
                      </a:schemeClr>
                    </a:solidFill>
                  </a:tcPr>
                </a:tc>
                <a:extLst>
                  <a:ext uri="{0D108BD9-81ED-4DB2-BD59-A6C34878D82A}">
                    <a16:rowId xmlns:a16="http://schemas.microsoft.com/office/drawing/2014/main" val="3500100658"/>
                  </a:ext>
                </a:extLst>
              </a:tr>
            </a:tbl>
          </a:graphicData>
        </a:graphic>
      </p:graphicFrame>
    </p:spTree>
    <p:extLst>
      <p:ext uri="{BB962C8B-B14F-4D97-AF65-F5344CB8AC3E}">
        <p14:creationId xmlns:p14="http://schemas.microsoft.com/office/powerpoint/2010/main" val="18218398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33501-AF64-B11B-C61D-20105804B3E2}"/>
              </a:ext>
            </a:extLst>
          </p:cNvPr>
          <p:cNvSpPr>
            <a:spLocks noGrp="1"/>
          </p:cNvSpPr>
          <p:nvPr>
            <p:ph type="title"/>
          </p:nvPr>
        </p:nvSpPr>
        <p:spPr>
          <a:xfrm>
            <a:off x="581891" y="967208"/>
            <a:ext cx="7980218" cy="517469"/>
          </a:xfrm>
        </p:spPr>
        <p:txBody>
          <a:bodyPr>
            <a:normAutofit/>
          </a:bodyPr>
          <a:lstStyle/>
          <a:p>
            <a:pPr algn="ctr"/>
            <a:r>
              <a:rPr lang="en-US" sz="2100" b="1" dirty="0"/>
              <a:t> Comparison of Participants with and without Diabetes at Baseline</a:t>
            </a:r>
          </a:p>
        </p:txBody>
      </p:sp>
      <p:graphicFrame>
        <p:nvGraphicFramePr>
          <p:cNvPr id="4" name="Content Placeholder 3">
            <a:extLst>
              <a:ext uri="{FF2B5EF4-FFF2-40B4-BE49-F238E27FC236}">
                <a16:creationId xmlns:a16="http://schemas.microsoft.com/office/drawing/2014/main" id="{9A8FB9DF-7AFC-F0B0-63B1-CE662F77048B}"/>
              </a:ext>
            </a:extLst>
          </p:cNvPr>
          <p:cNvGraphicFramePr>
            <a:graphicFrameLocks noGrp="1"/>
          </p:cNvGraphicFramePr>
          <p:nvPr>
            <p:ph idx="1"/>
          </p:nvPr>
        </p:nvGraphicFramePr>
        <p:xfrm>
          <a:off x="971550" y="1484677"/>
          <a:ext cx="7200902" cy="3888650"/>
        </p:xfrm>
        <a:graphic>
          <a:graphicData uri="http://schemas.openxmlformats.org/drawingml/2006/table">
            <a:tbl>
              <a:tblPr firstRow="1" firstCol="1" bandRow="1">
                <a:tableStyleId>{BC89EF96-8CEA-46FF-86C4-4CE0E7609802}</a:tableStyleId>
              </a:tblPr>
              <a:tblGrid>
                <a:gridCol w="1386397">
                  <a:extLst>
                    <a:ext uri="{9D8B030D-6E8A-4147-A177-3AD203B41FA5}">
                      <a16:colId xmlns:a16="http://schemas.microsoft.com/office/drawing/2014/main" val="3192150360"/>
                    </a:ext>
                  </a:extLst>
                </a:gridCol>
                <a:gridCol w="2185199">
                  <a:extLst>
                    <a:ext uri="{9D8B030D-6E8A-4147-A177-3AD203B41FA5}">
                      <a16:colId xmlns:a16="http://schemas.microsoft.com/office/drawing/2014/main" val="1503201035"/>
                    </a:ext>
                  </a:extLst>
                </a:gridCol>
                <a:gridCol w="1318585">
                  <a:extLst>
                    <a:ext uri="{9D8B030D-6E8A-4147-A177-3AD203B41FA5}">
                      <a16:colId xmlns:a16="http://schemas.microsoft.com/office/drawing/2014/main" val="984940007"/>
                    </a:ext>
                  </a:extLst>
                </a:gridCol>
                <a:gridCol w="1190217">
                  <a:extLst>
                    <a:ext uri="{9D8B030D-6E8A-4147-A177-3AD203B41FA5}">
                      <a16:colId xmlns:a16="http://schemas.microsoft.com/office/drawing/2014/main" val="1486584267"/>
                    </a:ext>
                  </a:extLst>
                </a:gridCol>
                <a:gridCol w="1120504">
                  <a:extLst>
                    <a:ext uri="{9D8B030D-6E8A-4147-A177-3AD203B41FA5}">
                      <a16:colId xmlns:a16="http://schemas.microsoft.com/office/drawing/2014/main" val="1674672171"/>
                    </a:ext>
                  </a:extLst>
                </a:gridCol>
              </a:tblGrid>
              <a:tr h="241954">
                <a:tc gridSpan="2">
                  <a:txBody>
                    <a:bodyPr/>
                    <a:lstStyle/>
                    <a:p>
                      <a:pPr algn="l" fontAlgn="b"/>
                      <a:r>
                        <a:rPr lang="en-US" sz="1500" u="none" strike="noStrike" dirty="0">
                          <a:effectLst/>
                        </a:rPr>
                        <a:t> </a:t>
                      </a:r>
                    </a:p>
                  </a:txBody>
                  <a:tcPr marL="3982" marR="3982" marT="3982" marB="0" anchor="b"/>
                </a:tc>
                <a:tc hMerge="1">
                  <a:txBody>
                    <a:bodyPr/>
                    <a:lstStyle/>
                    <a:p>
                      <a:pPr algn="l" fontAlgn="b"/>
                      <a:r>
                        <a:rPr lang="en-US" sz="2000" u="none" strike="noStrike">
                          <a:effectLst/>
                        </a:rPr>
                        <a:t> </a:t>
                      </a:r>
                      <a:endParaRPr lang="en-US" sz="2000" b="1" i="0" u="none" strike="noStrike">
                        <a:solidFill>
                          <a:srgbClr val="000000"/>
                        </a:solidFill>
                        <a:effectLst/>
                        <a:latin typeface="Calibri" panose="020F0502020204030204" pitchFamily="34" charset="0"/>
                      </a:endParaRPr>
                    </a:p>
                  </a:txBody>
                  <a:tcPr marL="5309" marR="5309" marT="5309" marB="0" anchor="b"/>
                </a:tc>
                <a:tc>
                  <a:txBody>
                    <a:bodyPr/>
                    <a:lstStyle/>
                    <a:p>
                      <a:pPr algn="l" fontAlgn="b"/>
                      <a:r>
                        <a:rPr lang="en-US" sz="1500" b="1" u="none" strike="noStrike" dirty="0">
                          <a:effectLst/>
                        </a:rPr>
                        <a:t>DIABETES</a:t>
                      </a:r>
                      <a:endParaRPr lang="en-US" sz="1500" b="1" i="0" u="none" strike="noStrike" dirty="0">
                        <a:solidFill>
                          <a:srgbClr val="000000"/>
                        </a:solidFill>
                        <a:effectLst/>
                        <a:latin typeface="Calibri" panose="020F0502020204030204" pitchFamily="34" charset="0"/>
                      </a:endParaRPr>
                    </a:p>
                  </a:txBody>
                  <a:tcPr marL="3982" marR="3982" marT="3982" marB="0" anchor="b"/>
                </a:tc>
                <a:tc>
                  <a:txBody>
                    <a:bodyPr/>
                    <a:lstStyle/>
                    <a:p>
                      <a:pPr algn="l" fontAlgn="b"/>
                      <a:r>
                        <a:rPr lang="en-US" sz="1500" b="1" u="none" strike="noStrike" dirty="0">
                          <a:effectLst/>
                        </a:rPr>
                        <a:t>NO DIABETES</a:t>
                      </a:r>
                      <a:endParaRPr lang="en-US" sz="1500" b="1" i="0" u="none" strike="noStrike" dirty="0">
                        <a:solidFill>
                          <a:srgbClr val="000000"/>
                        </a:solidFill>
                        <a:effectLst/>
                        <a:latin typeface="Calibri" panose="020F0502020204030204" pitchFamily="34" charset="0"/>
                      </a:endParaRPr>
                    </a:p>
                  </a:txBody>
                  <a:tcPr marL="3982" marR="3982" marT="3982" marB="0" anchor="b"/>
                </a:tc>
                <a:tc>
                  <a:txBody>
                    <a:bodyPr/>
                    <a:lstStyle/>
                    <a:p>
                      <a:pPr algn="l" fontAlgn="b"/>
                      <a:r>
                        <a:rPr lang="en-US" sz="1500" b="1" u="none" strike="noStrike" dirty="0">
                          <a:effectLst/>
                        </a:rPr>
                        <a:t>TOTAL</a:t>
                      </a:r>
                      <a:endParaRPr lang="en-US" sz="1500" b="1" i="0" u="none" strike="noStrike" dirty="0">
                        <a:solidFill>
                          <a:srgbClr val="000000"/>
                        </a:solidFill>
                        <a:effectLst/>
                        <a:latin typeface="Calibri" panose="020F0502020204030204" pitchFamily="34" charset="0"/>
                      </a:endParaRPr>
                    </a:p>
                  </a:txBody>
                  <a:tcPr marL="3982" marR="3982" marT="3982" marB="0" anchor="b"/>
                </a:tc>
                <a:extLst>
                  <a:ext uri="{0D108BD9-81ED-4DB2-BD59-A6C34878D82A}">
                    <a16:rowId xmlns:a16="http://schemas.microsoft.com/office/drawing/2014/main" val="4013525246"/>
                  </a:ext>
                </a:extLst>
              </a:tr>
              <a:tr h="241954">
                <a:tc gridSpan="2">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1500" b="0" i="0" u="none" strike="noStrike" dirty="0">
                        <a:solidFill>
                          <a:srgbClr val="000000"/>
                        </a:solidFill>
                        <a:effectLst/>
                        <a:latin typeface="Calibri" panose="020F0502020204030204" pitchFamily="34" charset="0"/>
                      </a:endParaRPr>
                    </a:p>
                  </a:txBody>
                  <a:tcPr marL="3982" marR="3982" marT="3982" marB="0" anchor="b"/>
                </a:tc>
                <a:tc hMerge="1">
                  <a:txBody>
                    <a:bodyPr/>
                    <a:lstStyle/>
                    <a:p>
                      <a:pPr algn="l" fontAlgn="b"/>
                      <a:endParaRPr lang="en-US" sz="2000" b="1" i="0" u="none" strike="noStrike">
                        <a:solidFill>
                          <a:srgbClr val="000000"/>
                        </a:solidFill>
                        <a:effectLst/>
                        <a:latin typeface="Calibri" panose="020F0502020204030204" pitchFamily="34" charset="0"/>
                      </a:endParaRPr>
                    </a:p>
                  </a:txBody>
                  <a:tcPr marL="5309" marR="5309" marT="5309" marB="0" anchor="b"/>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500" b="0" u="none" strike="noStrike" dirty="0">
                          <a:effectLst/>
                        </a:rPr>
                        <a:t>N (%)</a:t>
                      </a:r>
                      <a:endParaRPr lang="en-US" sz="1500" b="0" i="0" u="none" strike="noStrike" dirty="0">
                        <a:solidFill>
                          <a:srgbClr val="000000"/>
                        </a:solidFill>
                        <a:effectLst/>
                        <a:latin typeface="Calibri" panose="020F0502020204030204" pitchFamily="34" charset="0"/>
                      </a:endParaRPr>
                    </a:p>
                  </a:txBody>
                  <a:tcPr marL="3982" marR="3982" marT="3982" marB="0" anchor="b"/>
                </a:tc>
                <a:tc>
                  <a:txBody>
                    <a:bodyPr/>
                    <a:lstStyle/>
                    <a:p>
                      <a:pPr algn="r" fontAlgn="b"/>
                      <a:r>
                        <a:rPr lang="en-US" sz="1500" b="0" i="0" u="none" strike="noStrike" dirty="0">
                          <a:solidFill>
                            <a:srgbClr val="000000"/>
                          </a:solidFill>
                          <a:effectLst/>
                          <a:latin typeface="Calibri" panose="020F0502020204030204" pitchFamily="34" charset="0"/>
                        </a:rPr>
                        <a:t>N (%)</a:t>
                      </a:r>
                    </a:p>
                  </a:txBody>
                  <a:tcPr marL="3982" marR="3982" marT="3982" marB="0" anchor="b"/>
                </a:tc>
                <a:tc>
                  <a:txBody>
                    <a:bodyPr/>
                    <a:lstStyle/>
                    <a:p>
                      <a:pPr algn="r" fontAlgn="b">
                        <a:tabLst/>
                      </a:pPr>
                      <a:r>
                        <a:rPr lang="en-US" sz="1500" b="0" i="0" u="none" strike="noStrike" dirty="0">
                          <a:solidFill>
                            <a:srgbClr val="000000"/>
                          </a:solidFill>
                          <a:effectLst/>
                          <a:latin typeface="Calibri" panose="020F0502020204030204" pitchFamily="34" charset="0"/>
                        </a:rPr>
                        <a:t>N</a:t>
                      </a:r>
                    </a:p>
                  </a:txBody>
                  <a:tcPr marL="3982" marR="3982" marT="3982" marB="0" anchor="b"/>
                </a:tc>
                <a:extLst>
                  <a:ext uri="{0D108BD9-81ED-4DB2-BD59-A6C34878D82A}">
                    <a16:rowId xmlns:a16="http://schemas.microsoft.com/office/drawing/2014/main" val="3464040772"/>
                  </a:ext>
                </a:extLst>
              </a:tr>
              <a:tr h="241954">
                <a:tc gridSpan="2">
                  <a:txBody>
                    <a:bodyPr/>
                    <a:lstStyle/>
                    <a:p>
                      <a:pPr algn="l" fontAlgn="b"/>
                      <a:endParaRPr lang="en-US" sz="1500" b="1" i="0" u="none" strike="noStrike" dirty="0">
                        <a:solidFill>
                          <a:srgbClr val="000000"/>
                        </a:solidFill>
                        <a:effectLst/>
                        <a:latin typeface="Calibri" panose="020F0502020204030204" pitchFamily="34" charset="0"/>
                      </a:endParaRPr>
                    </a:p>
                  </a:txBody>
                  <a:tcPr marL="3982" marR="3982" marT="3982" marB="0" anchor="b"/>
                </a:tc>
                <a:tc hMerge="1">
                  <a:txBody>
                    <a:bodyPr/>
                    <a:lstStyle/>
                    <a:p>
                      <a:endParaRPr lang="en-US"/>
                    </a:p>
                  </a:txBody>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500" b="1" u="none" strike="noStrike" dirty="0">
                          <a:effectLst/>
                        </a:rPr>
                        <a:t>801 (74.4%</a:t>
                      </a:r>
                      <a:r>
                        <a:rPr lang="en-US" sz="1500" b="1" i="0" u="none" strike="noStrike" dirty="0">
                          <a:solidFill>
                            <a:srgbClr val="000000"/>
                          </a:solidFill>
                          <a:effectLst/>
                          <a:latin typeface="Calibri" panose="020F0502020204030204" pitchFamily="34" charset="0"/>
                        </a:rPr>
                        <a:t>)</a:t>
                      </a:r>
                    </a:p>
                  </a:txBody>
                  <a:tcPr marL="3982" marR="3982" marT="3982" marB="0" anchor="b"/>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500" b="1" u="none" strike="noStrike" dirty="0">
                          <a:effectLst/>
                        </a:rPr>
                        <a:t>276 (25.6%)</a:t>
                      </a:r>
                      <a:endParaRPr lang="en-US" sz="1500" b="1" i="0" u="none" strike="noStrike" dirty="0">
                        <a:solidFill>
                          <a:srgbClr val="000000"/>
                        </a:solidFill>
                        <a:effectLst/>
                        <a:latin typeface="Calibri" panose="020F0502020204030204" pitchFamily="34" charset="0"/>
                      </a:endParaRPr>
                    </a:p>
                  </a:txBody>
                  <a:tcPr marL="3982" marR="3982" marT="3982" marB="0" anchor="b"/>
                </a:tc>
                <a:tc>
                  <a:txBody>
                    <a:bodyPr/>
                    <a:lstStyle/>
                    <a:p>
                      <a:pPr algn="r" fontAlgn="b"/>
                      <a:r>
                        <a:rPr lang="en-US" sz="1500" b="1" i="0" u="none" strike="noStrike" dirty="0">
                          <a:solidFill>
                            <a:srgbClr val="000000"/>
                          </a:solidFill>
                          <a:effectLst/>
                          <a:latin typeface="Calibri" panose="020F0502020204030204" pitchFamily="34" charset="0"/>
                        </a:rPr>
                        <a:t>1077</a:t>
                      </a:r>
                    </a:p>
                  </a:txBody>
                  <a:tcPr marL="3982" marR="3982" marT="3982" marB="0" anchor="b"/>
                </a:tc>
                <a:extLst>
                  <a:ext uri="{0D108BD9-81ED-4DB2-BD59-A6C34878D82A}">
                    <a16:rowId xmlns:a16="http://schemas.microsoft.com/office/drawing/2014/main" val="1736404320"/>
                  </a:ext>
                </a:extLst>
              </a:tr>
              <a:tr h="282066">
                <a:tc>
                  <a:txBody>
                    <a:bodyPr/>
                    <a:lstStyle/>
                    <a:p>
                      <a:pPr algn="l" fontAlgn="b"/>
                      <a:r>
                        <a:rPr lang="en-US" sz="1500" u="none" strike="noStrike" dirty="0">
                          <a:effectLst/>
                        </a:rPr>
                        <a:t> Age</a:t>
                      </a:r>
                      <a:endParaRPr lang="en-US" sz="1500" b="1" i="0" u="none" strike="noStrike" dirty="0">
                        <a:solidFill>
                          <a:srgbClr val="000000"/>
                        </a:solidFill>
                        <a:effectLst/>
                        <a:latin typeface="Calibri" panose="020F0502020204030204" pitchFamily="34" charset="0"/>
                      </a:endParaRPr>
                    </a:p>
                  </a:txBody>
                  <a:tcPr marL="3982" marR="3982" marT="3982" marB="0">
                    <a:solidFill>
                      <a:schemeClr val="bg1"/>
                    </a:solidFill>
                  </a:tcPr>
                </a:tc>
                <a:tc>
                  <a:txBody>
                    <a:bodyPr/>
                    <a:lstStyle/>
                    <a:p>
                      <a:pPr algn="l" fontAlgn="b"/>
                      <a:r>
                        <a:rPr lang="en-US" sz="1500" u="none" strike="noStrike" dirty="0">
                          <a:effectLst/>
                        </a:rPr>
                        <a:t>Mean age</a:t>
                      </a:r>
                      <a:endParaRPr lang="en-US" sz="1500" b="1" i="0" u="none" strike="noStrike" dirty="0">
                        <a:solidFill>
                          <a:srgbClr val="000000"/>
                        </a:solidFill>
                        <a:effectLst/>
                        <a:latin typeface="Calibri" panose="020F0502020204030204" pitchFamily="34" charset="0"/>
                      </a:endParaRPr>
                    </a:p>
                  </a:txBody>
                  <a:tcPr marL="3982" marR="3982" marT="3982" marB="0" anchor="b"/>
                </a:tc>
                <a:tc>
                  <a:txBody>
                    <a:bodyPr/>
                    <a:lstStyle/>
                    <a:p>
                      <a:pPr algn="r" fontAlgn="b"/>
                      <a:r>
                        <a:rPr lang="en-US" sz="1500" u="none" strike="noStrike" dirty="0">
                          <a:effectLst/>
                        </a:rPr>
                        <a:t>59.3 (</a:t>
                      </a:r>
                      <a:r>
                        <a:rPr lang="en-US" sz="1500" b="0" u="sng" strike="noStrike" dirty="0">
                          <a:effectLst/>
                        </a:rPr>
                        <a:t>+</a:t>
                      </a:r>
                      <a:r>
                        <a:rPr lang="en-US" sz="1500" u="none" strike="noStrike" dirty="0">
                          <a:effectLst/>
                        </a:rPr>
                        <a:t>10.3)</a:t>
                      </a:r>
                      <a:endParaRPr lang="en-US" sz="1500" b="0" i="0" u="none" strike="noStrike" dirty="0">
                        <a:solidFill>
                          <a:srgbClr val="000000"/>
                        </a:solidFill>
                        <a:effectLst/>
                        <a:latin typeface="Calibri" panose="020F0502020204030204" pitchFamily="34" charset="0"/>
                      </a:endParaRPr>
                    </a:p>
                  </a:txBody>
                  <a:tcPr marL="3982" marR="3982" marT="3982" marB="0" anchor="b"/>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500" u="none" strike="noStrike" dirty="0">
                          <a:effectLst/>
                        </a:rPr>
                        <a:t>57.7 (</a:t>
                      </a:r>
                      <a:r>
                        <a:rPr lang="en-US" sz="1500" u="sng" strike="noStrike" dirty="0">
                          <a:effectLst/>
                        </a:rPr>
                        <a:t>+</a:t>
                      </a:r>
                      <a:r>
                        <a:rPr lang="en-US" sz="1500" u="none" strike="noStrike" dirty="0">
                          <a:effectLst/>
                        </a:rPr>
                        <a:t>12.8)</a:t>
                      </a:r>
                      <a:endParaRPr lang="en-US" sz="1500" b="0" i="0" u="none" strike="noStrike" dirty="0">
                        <a:solidFill>
                          <a:srgbClr val="000000"/>
                        </a:solidFill>
                        <a:effectLst/>
                        <a:latin typeface="Calibri" panose="020F0502020204030204" pitchFamily="34" charset="0"/>
                      </a:endParaRPr>
                    </a:p>
                  </a:txBody>
                  <a:tcPr marL="3982" marR="3982" marT="3982" marB="0" anchor="b"/>
                </a:tc>
                <a:tc>
                  <a:txBody>
                    <a:bodyPr/>
                    <a:lstStyle/>
                    <a:p>
                      <a:pPr algn="r" fontAlgn="b"/>
                      <a:r>
                        <a:rPr lang="en-US" sz="1500" b="1" u="none" strike="noStrike" dirty="0">
                          <a:effectLst/>
                        </a:rPr>
                        <a:t>59.1 (</a:t>
                      </a:r>
                      <a:r>
                        <a:rPr lang="en-US" sz="1500" b="1" u="sng" strike="noStrike" dirty="0">
                          <a:effectLst/>
                        </a:rPr>
                        <a:t>+</a:t>
                      </a:r>
                      <a:r>
                        <a:rPr lang="en-US" sz="1500" b="1" u="none" strike="noStrike" dirty="0">
                          <a:effectLst/>
                        </a:rPr>
                        <a:t>11.1)</a:t>
                      </a:r>
                      <a:endParaRPr lang="en-US" sz="1500" b="1" i="0" u="none" strike="noStrike" dirty="0">
                        <a:solidFill>
                          <a:srgbClr val="000000"/>
                        </a:solidFill>
                        <a:effectLst/>
                        <a:latin typeface="Calibri" panose="020F0502020204030204" pitchFamily="34" charset="0"/>
                      </a:endParaRPr>
                    </a:p>
                  </a:txBody>
                  <a:tcPr marL="3982" marR="3982" marT="3982" marB="0" anchor="b"/>
                </a:tc>
                <a:extLst>
                  <a:ext uri="{0D108BD9-81ED-4DB2-BD59-A6C34878D82A}">
                    <a16:rowId xmlns:a16="http://schemas.microsoft.com/office/drawing/2014/main" val="73081448"/>
                  </a:ext>
                </a:extLst>
              </a:tr>
              <a:tr h="241954">
                <a:tc>
                  <a:txBody>
                    <a:bodyPr/>
                    <a:lstStyle/>
                    <a:p>
                      <a:pPr algn="l" fontAlgn="b"/>
                      <a:r>
                        <a:rPr lang="en-US" sz="1500" u="none" strike="noStrike" dirty="0">
                          <a:effectLst/>
                        </a:rPr>
                        <a:t> Gender</a:t>
                      </a:r>
                      <a:endParaRPr lang="en-US" sz="1500" b="1" i="0" u="none" strike="noStrike" dirty="0">
                        <a:solidFill>
                          <a:srgbClr val="000000"/>
                        </a:solidFill>
                        <a:effectLst/>
                        <a:latin typeface="Calibri" panose="020F0502020204030204" pitchFamily="34" charset="0"/>
                      </a:endParaRPr>
                    </a:p>
                  </a:txBody>
                  <a:tcPr marL="3982" marR="3982" marT="3982" marB="0" anchor="b"/>
                </a:tc>
                <a:tc>
                  <a:txBody>
                    <a:bodyPr/>
                    <a:lstStyle/>
                    <a:p>
                      <a:pPr algn="l" fontAlgn="b"/>
                      <a:r>
                        <a:rPr lang="en-US" sz="1500" u="none" strike="noStrike" dirty="0">
                          <a:effectLst/>
                        </a:rPr>
                        <a:t>Female</a:t>
                      </a:r>
                      <a:endParaRPr lang="en-US" sz="1500" b="1" i="0" u="none" strike="noStrike" dirty="0">
                        <a:solidFill>
                          <a:srgbClr val="000000"/>
                        </a:solidFill>
                        <a:effectLst/>
                        <a:latin typeface="Calibri" panose="020F0502020204030204" pitchFamily="34" charset="0"/>
                      </a:endParaRPr>
                    </a:p>
                  </a:txBody>
                  <a:tcPr marL="3982" marR="3982" marT="3982" marB="0" anchor="b">
                    <a:solidFill>
                      <a:schemeClr val="bg1"/>
                    </a:solidFill>
                  </a:tcPr>
                </a:tc>
                <a:tc>
                  <a:txBody>
                    <a:bodyPr/>
                    <a:lstStyle/>
                    <a:p>
                      <a:pPr algn="r" fontAlgn="b"/>
                      <a:r>
                        <a:rPr lang="en-US" sz="1500" u="none" strike="noStrike" dirty="0">
                          <a:effectLst/>
                        </a:rPr>
                        <a:t>582 (73%)</a:t>
                      </a:r>
                      <a:endParaRPr lang="en-US" sz="1500" b="0" i="0" u="none" strike="noStrike" dirty="0">
                        <a:solidFill>
                          <a:srgbClr val="000000"/>
                        </a:solidFill>
                        <a:effectLst/>
                        <a:latin typeface="Calibri" panose="020F0502020204030204" pitchFamily="34" charset="0"/>
                      </a:endParaRPr>
                    </a:p>
                  </a:txBody>
                  <a:tcPr marL="3982" marR="3982" marT="3982" marB="0" anchor="b">
                    <a:solidFill>
                      <a:schemeClr val="bg1"/>
                    </a:solidFill>
                  </a:tcPr>
                </a:tc>
                <a:tc>
                  <a:txBody>
                    <a:bodyPr/>
                    <a:lstStyle/>
                    <a:p>
                      <a:pPr algn="r" fontAlgn="b"/>
                      <a:r>
                        <a:rPr lang="en-US" sz="1500" u="none" strike="noStrike" dirty="0">
                          <a:effectLst/>
                        </a:rPr>
                        <a:t>206 (75%)</a:t>
                      </a:r>
                      <a:endParaRPr lang="en-US" sz="1500" b="0" i="0" u="none" strike="noStrike" dirty="0">
                        <a:solidFill>
                          <a:srgbClr val="000000"/>
                        </a:solidFill>
                        <a:effectLst/>
                        <a:latin typeface="Calibri" panose="020F0502020204030204" pitchFamily="34" charset="0"/>
                      </a:endParaRPr>
                    </a:p>
                  </a:txBody>
                  <a:tcPr marL="3982" marR="3982" marT="3982" marB="0" anchor="b">
                    <a:solidFill>
                      <a:schemeClr val="bg1"/>
                    </a:solidFill>
                  </a:tcPr>
                </a:tc>
                <a:tc>
                  <a:txBody>
                    <a:bodyPr/>
                    <a:lstStyle/>
                    <a:p>
                      <a:pPr algn="r" fontAlgn="b"/>
                      <a:r>
                        <a:rPr lang="en-US" sz="1500" b="1" u="none" strike="noStrike" dirty="0">
                          <a:effectLst/>
                        </a:rPr>
                        <a:t>788 (73%)</a:t>
                      </a:r>
                      <a:endParaRPr lang="en-US" sz="1500" b="1" i="0" u="none" strike="noStrike" dirty="0">
                        <a:solidFill>
                          <a:srgbClr val="000000"/>
                        </a:solidFill>
                        <a:effectLst/>
                        <a:latin typeface="Calibri" panose="020F0502020204030204" pitchFamily="34" charset="0"/>
                      </a:endParaRPr>
                    </a:p>
                  </a:txBody>
                  <a:tcPr marL="3982" marR="3982" marT="3982" marB="0" anchor="b">
                    <a:solidFill>
                      <a:schemeClr val="bg1"/>
                    </a:solidFill>
                  </a:tcPr>
                </a:tc>
                <a:extLst>
                  <a:ext uri="{0D108BD9-81ED-4DB2-BD59-A6C34878D82A}">
                    <a16:rowId xmlns:a16="http://schemas.microsoft.com/office/drawing/2014/main" val="236433893"/>
                  </a:ext>
                </a:extLst>
              </a:tr>
              <a:tr h="241954">
                <a:tc rowSpan="4">
                  <a:txBody>
                    <a:bodyPr/>
                    <a:lstStyle/>
                    <a:p>
                      <a:pPr algn="l" fontAlgn="b"/>
                      <a:r>
                        <a:rPr lang="en-US" sz="1500" u="none" strike="noStrike" dirty="0">
                          <a:effectLst/>
                        </a:rPr>
                        <a:t> Race</a:t>
                      </a:r>
                    </a:p>
                  </a:txBody>
                  <a:tcPr marL="3982" marR="3982" marT="3982" marB="0">
                    <a:solidFill>
                      <a:schemeClr val="bg1"/>
                    </a:solidFill>
                  </a:tcPr>
                </a:tc>
                <a:tc>
                  <a:txBody>
                    <a:bodyPr/>
                    <a:lstStyle/>
                    <a:p>
                      <a:pPr algn="l" fontAlgn="b"/>
                      <a:r>
                        <a:rPr lang="en-US" sz="1500" u="none" strike="noStrike" dirty="0">
                          <a:effectLst/>
                        </a:rPr>
                        <a:t>Black</a:t>
                      </a:r>
                      <a:endParaRPr lang="en-US" sz="1500" b="0" i="0" u="none" strike="noStrike" dirty="0">
                        <a:solidFill>
                          <a:srgbClr val="000000"/>
                        </a:solidFill>
                        <a:effectLst/>
                        <a:latin typeface="Calibri" panose="020F0502020204030204" pitchFamily="34" charset="0"/>
                      </a:endParaRPr>
                    </a:p>
                  </a:txBody>
                  <a:tcPr marL="3982" marR="3982" marT="3982" marB="0" anchor="b">
                    <a:solidFill>
                      <a:schemeClr val="accent1">
                        <a:lumMod val="20000"/>
                        <a:lumOff val="80000"/>
                      </a:schemeClr>
                    </a:solidFill>
                  </a:tcPr>
                </a:tc>
                <a:tc>
                  <a:txBody>
                    <a:bodyPr/>
                    <a:lstStyle/>
                    <a:p>
                      <a:pPr algn="r" fontAlgn="b"/>
                      <a:r>
                        <a:rPr lang="en-US" sz="1500" u="none" strike="noStrike" dirty="0">
                          <a:effectLst/>
                        </a:rPr>
                        <a:t>365 </a:t>
                      </a:r>
                      <a:r>
                        <a:rPr lang="en-US" sz="1500" u="none" strike="noStrike" dirty="0">
                          <a:solidFill>
                            <a:srgbClr val="FF0000"/>
                          </a:solidFill>
                          <a:effectLst/>
                        </a:rPr>
                        <a:t>(46%)</a:t>
                      </a:r>
                      <a:endParaRPr lang="en-US" sz="1500" b="0" i="0" u="none" strike="noStrike" dirty="0">
                        <a:solidFill>
                          <a:srgbClr val="FF0000"/>
                        </a:solidFill>
                        <a:effectLst/>
                        <a:latin typeface="Calibri" panose="020F0502020204030204" pitchFamily="34" charset="0"/>
                      </a:endParaRPr>
                    </a:p>
                  </a:txBody>
                  <a:tcPr marL="3982" marR="3982" marT="3982" marB="0" anchor="b">
                    <a:solidFill>
                      <a:schemeClr val="accent1">
                        <a:lumMod val="20000"/>
                        <a:lumOff val="80000"/>
                      </a:schemeClr>
                    </a:solidFill>
                  </a:tcPr>
                </a:tc>
                <a:tc>
                  <a:txBody>
                    <a:bodyPr/>
                    <a:lstStyle/>
                    <a:p>
                      <a:pPr algn="r" fontAlgn="b"/>
                      <a:r>
                        <a:rPr lang="en-US" sz="1500" u="none" strike="noStrike" dirty="0">
                          <a:effectLst/>
                        </a:rPr>
                        <a:t>158 </a:t>
                      </a:r>
                      <a:r>
                        <a:rPr lang="en-US" sz="1500" u="none" strike="noStrike" dirty="0">
                          <a:solidFill>
                            <a:srgbClr val="FF0000"/>
                          </a:solidFill>
                          <a:effectLst/>
                        </a:rPr>
                        <a:t>(57%)</a:t>
                      </a:r>
                      <a:endParaRPr lang="en-US" sz="1500" b="0" i="0" u="none" strike="noStrike" dirty="0">
                        <a:solidFill>
                          <a:srgbClr val="FF0000"/>
                        </a:solidFill>
                        <a:effectLst/>
                        <a:latin typeface="Calibri" panose="020F0502020204030204" pitchFamily="34" charset="0"/>
                      </a:endParaRPr>
                    </a:p>
                  </a:txBody>
                  <a:tcPr marL="3982" marR="3982" marT="3982" marB="0" anchor="b">
                    <a:solidFill>
                      <a:schemeClr val="accent1">
                        <a:lumMod val="20000"/>
                        <a:lumOff val="80000"/>
                      </a:schemeClr>
                    </a:solidFill>
                  </a:tcPr>
                </a:tc>
                <a:tc>
                  <a:txBody>
                    <a:bodyPr/>
                    <a:lstStyle/>
                    <a:p>
                      <a:pPr algn="r" fontAlgn="b"/>
                      <a:r>
                        <a:rPr lang="en-US" sz="1500" b="1" u="none" strike="noStrike" dirty="0">
                          <a:effectLst/>
                        </a:rPr>
                        <a:t>523 (49%)</a:t>
                      </a:r>
                      <a:endParaRPr lang="en-US" sz="1500" b="1" i="0" u="none" strike="noStrike" dirty="0">
                        <a:solidFill>
                          <a:srgbClr val="000000"/>
                        </a:solidFill>
                        <a:effectLst/>
                        <a:latin typeface="Calibri" panose="020F0502020204030204" pitchFamily="34" charset="0"/>
                      </a:endParaRPr>
                    </a:p>
                  </a:txBody>
                  <a:tcPr marL="3982" marR="3982" marT="3982" marB="0" anchor="b">
                    <a:solidFill>
                      <a:schemeClr val="accent1">
                        <a:lumMod val="20000"/>
                        <a:lumOff val="80000"/>
                      </a:schemeClr>
                    </a:solidFill>
                  </a:tcPr>
                </a:tc>
                <a:extLst>
                  <a:ext uri="{0D108BD9-81ED-4DB2-BD59-A6C34878D82A}">
                    <a16:rowId xmlns:a16="http://schemas.microsoft.com/office/drawing/2014/main" val="660315515"/>
                  </a:ext>
                </a:extLst>
              </a:tr>
              <a:tr h="241954">
                <a:tc vMerge="1">
                  <a:txBody>
                    <a:bodyPr/>
                    <a:lstStyle/>
                    <a:p>
                      <a:pPr algn="l" fontAlgn="b"/>
                      <a:r>
                        <a:rPr lang="en-US" sz="1400" u="none" strike="noStrike" dirty="0">
                          <a:effectLst/>
                        </a:rPr>
                        <a:t> </a:t>
                      </a:r>
                      <a:endParaRPr lang="en-US" sz="1400" b="1" i="0" u="none" strike="noStrike" dirty="0">
                        <a:solidFill>
                          <a:srgbClr val="000000"/>
                        </a:solidFill>
                        <a:effectLst/>
                        <a:latin typeface="Calibri" panose="020F0502020204030204" pitchFamily="34" charset="0"/>
                      </a:endParaRPr>
                    </a:p>
                  </a:txBody>
                  <a:tcPr marL="5309" marR="5309" marT="5309" marB="0" anchor="b"/>
                </a:tc>
                <a:tc>
                  <a:txBody>
                    <a:bodyPr/>
                    <a:lstStyle/>
                    <a:p>
                      <a:pPr algn="l" fontAlgn="b"/>
                      <a:r>
                        <a:rPr lang="en-US" sz="1500" u="none" strike="noStrike" dirty="0">
                          <a:effectLst/>
                        </a:rPr>
                        <a:t>White</a:t>
                      </a:r>
                      <a:endParaRPr lang="en-US" sz="1500" b="0" i="0" u="none" strike="noStrike" dirty="0">
                        <a:solidFill>
                          <a:srgbClr val="000000"/>
                        </a:solidFill>
                        <a:effectLst/>
                        <a:latin typeface="Calibri" panose="020F0502020204030204" pitchFamily="34" charset="0"/>
                      </a:endParaRPr>
                    </a:p>
                  </a:txBody>
                  <a:tcPr marL="3982" marR="3982" marT="3982" marB="0" anchor="b">
                    <a:solidFill>
                      <a:schemeClr val="accent1">
                        <a:lumMod val="20000"/>
                        <a:lumOff val="80000"/>
                      </a:schemeClr>
                    </a:solidFill>
                  </a:tcPr>
                </a:tc>
                <a:tc>
                  <a:txBody>
                    <a:bodyPr/>
                    <a:lstStyle/>
                    <a:p>
                      <a:pPr algn="r" fontAlgn="b"/>
                      <a:r>
                        <a:rPr lang="en-US" sz="1500" u="none" strike="noStrike" dirty="0">
                          <a:effectLst/>
                        </a:rPr>
                        <a:t>114 (14%)</a:t>
                      </a:r>
                      <a:endParaRPr lang="en-US" sz="1500" b="0" i="0" u="none" strike="noStrike" dirty="0">
                        <a:solidFill>
                          <a:srgbClr val="000000"/>
                        </a:solidFill>
                        <a:effectLst/>
                        <a:latin typeface="Calibri" panose="020F0502020204030204" pitchFamily="34" charset="0"/>
                      </a:endParaRPr>
                    </a:p>
                  </a:txBody>
                  <a:tcPr marL="3982" marR="3982" marT="3982" marB="0" anchor="b">
                    <a:solidFill>
                      <a:schemeClr val="accent1">
                        <a:lumMod val="20000"/>
                        <a:lumOff val="80000"/>
                      </a:schemeClr>
                    </a:solidFill>
                  </a:tcPr>
                </a:tc>
                <a:tc>
                  <a:txBody>
                    <a:bodyPr/>
                    <a:lstStyle/>
                    <a:p>
                      <a:pPr algn="r" fontAlgn="b"/>
                      <a:r>
                        <a:rPr lang="en-US" sz="1500" u="none" strike="noStrike" dirty="0">
                          <a:effectLst/>
                        </a:rPr>
                        <a:t>48 (17%)</a:t>
                      </a:r>
                      <a:endParaRPr lang="en-US" sz="1500" b="0" i="0" u="none" strike="noStrike" dirty="0">
                        <a:solidFill>
                          <a:srgbClr val="000000"/>
                        </a:solidFill>
                        <a:effectLst/>
                        <a:latin typeface="Calibri" panose="020F0502020204030204" pitchFamily="34" charset="0"/>
                      </a:endParaRPr>
                    </a:p>
                  </a:txBody>
                  <a:tcPr marL="3982" marR="3982" marT="3982" marB="0" anchor="b">
                    <a:solidFill>
                      <a:schemeClr val="accent1">
                        <a:lumMod val="20000"/>
                        <a:lumOff val="80000"/>
                      </a:schemeClr>
                    </a:solidFill>
                  </a:tcPr>
                </a:tc>
                <a:tc>
                  <a:txBody>
                    <a:bodyPr/>
                    <a:lstStyle/>
                    <a:p>
                      <a:pPr algn="r" fontAlgn="b"/>
                      <a:r>
                        <a:rPr lang="en-US" sz="1500" b="1" u="none" strike="noStrike" dirty="0">
                          <a:effectLst/>
                        </a:rPr>
                        <a:t>162 (15%)</a:t>
                      </a:r>
                      <a:endParaRPr lang="en-US" sz="1500" b="1" i="0" u="none" strike="noStrike" dirty="0">
                        <a:solidFill>
                          <a:srgbClr val="000000"/>
                        </a:solidFill>
                        <a:effectLst/>
                        <a:latin typeface="Calibri" panose="020F0502020204030204" pitchFamily="34" charset="0"/>
                      </a:endParaRPr>
                    </a:p>
                  </a:txBody>
                  <a:tcPr marL="3982" marR="3982" marT="3982" marB="0" anchor="b">
                    <a:solidFill>
                      <a:schemeClr val="accent1">
                        <a:lumMod val="20000"/>
                        <a:lumOff val="80000"/>
                      </a:schemeClr>
                    </a:solidFill>
                  </a:tcPr>
                </a:tc>
                <a:extLst>
                  <a:ext uri="{0D108BD9-81ED-4DB2-BD59-A6C34878D82A}">
                    <a16:rowId xmlns:a16="http://schemas.microsoft.com/office/drawing/2014/main" val="3879560829"/>
                  </a:ext>
                </a:extLst>
              </a:tr>
              <a:tr h="461182">
                <a:tc vMerge="1">
                  <a:txBody>
                    <a:bodyPr/>
                    <a:lstStyle/>
                    <a:p>
                      <a:pPr algn="l" fontAlgn="b"/>
                      <a:r>
                        <a:rPr lang="en-US" sz="1400" u="none" strike="noStrike" dirty="0">
                          <a:effectLst/>
                        </a:rPr>
                        <a:t> </a:t>
                      </a:r>
                      <a:endParaRPr lang="en-US" sz="1400" b="1" i="0" u="none" strike="noStrike" dirty="0">
                        <a:solidFill>
                          <a:srgbClr val="000000"/>
                        </a:solidFill>
                        <a:effectLst/>
                        <a:latin typeface="Calibri" panose="020F0502020204030204" pitchFamily="34" charset="0"/>
                      </a:endParaRPr>
                    </a:p>
                  </a:txBody>
                  <a:tcPr marL="5309" marR="5309" marT="5309" marB="0" anchor="b"/>
                </a:tc>
                <a:tc>
                  <a:txBody>
                    <a:bodyPr/>
                    <a:lstStyle/>
                    <a:p>
                      <a:pPr algn="l" fontAlgn="b"/>
                      <a:r>
                        <a:rPr lang="sv-SE" sz="1500" u="none" strike="noStrike" dirty="0">
                          <a:effectLst/>
                        </a:rPr>
                        <a:t>Asian/Indian/Alaskan/</a:t>
                      </a:r>
                    </a:p>
                    <a:p>
                      <a:pPr algn="l" fontAlgn="b"/>
                      <a:r>
                        <a:rPr lang="sv-SE" sz="1500" u="none" strike="noStrike" dirty="0">
                          <a:effectLst/>
                        </a:rPr>
                        <a:t>Hawaiian/Pacific Islander</a:t>
                      </a:r>
                      <a:endParaRPr lang="sv-SE" sz="1500" b="0" i="0" u="none" strike="noStrike" dirty="0">
                        <a:solidFill>
                          <a:srgbClr val="000000"/>
                        </a:solidFill>
                        <a:effectLst/>
                        <a:latin typeface="Calibri" panose="020F0502020204030204" pitchFamily="34" charset="0"/>
                      </a:endParaRPr>
                    </a:p>
                  </a:txBody>
                  <a:tcPr marL="3982" marR="3982" marT="3982" marB="0" anchor="b">
                    <a:solidFill>
                      <a:schemeClr val="accent1">
                        <a:lumMod val="20000"/>
                        <a:lumOff val="80000"/>
                      </a:schemeClr>
                    </a:solidFill>
                  </a:tcPr>
                </a:tc>
                <a:tc>
                  <a:txBody>
                    <a:bodyPr/>
                    <a:lstStyle/>
                    <a:p>
                      <a:pPr algn="r" fontAlgn="b"/>
                      <a:r>
                        <a:rPr lang="en-US" sz="1500" u="none" strike="noStrike" dirty="0">
                          <a:effectLst/>
                        </a:rPr>
                        <a:t>27 (3%)</a:t>
                      </a:r>
                      <a:endParaRPr lang="en-US" sz="1500" b="0" i="0" u="none" strike="noStrike" dirty="0">
                        <a:solidFill>
                          <a:srgbClr val="000000"/>
                        </a:solidFill>
                        <a:effectLst/>
                        <a:latin typeface="Calibri" panose="020F0502020204030204" pitchFamily="34" charset="0"/>
                      </a:endParaRPr>
                    </a:p>
                  </a:txBody>
                  <a:tcPr marL="3982" marR="3982" marT="3982" marB="0" anchor="b">
                    <a:solidFill>
                      <a:schemeClr val="accent1">
                        <a:lumMod val="20000"/>
                        <a:lumOff val="80000"/>
                      </a:schemeClr>
                    </a:solidFill>
                  </a:tcPr>
                </a:tc>
                <a:tc>
                  <a:txBody>
                    <a:bodyPr/>
                    <a:lstStyle/>
                    <a:p>
                      <a:pPr algn="r" fontAlgn="b"/>
                      <a:r>
                        <a:rPr lang="en-US" sz="1500" u="none" strike="noStrike" dirty="0">
                          <a:effectLst/>
                        </a:rPr>
                        <a:t>14(5%)</a:t>
                      </a:r>
                      <a:endParaRPr lang="en-US" sz="1500" b="0" i="0" u="none" strike="noStrike" dirty="0">
                        <a:solidFill>
                          <a:srgbClr val="000000"/>
                        </a:solidFill>
                        <a:effectLst/>
                        <a:latin typeface="Calibri" panose="020F0502020204030204" pitchFamily="34" charset="0"/>
                      </a:endParaRPr>
                    </a:p>
                  </a:txBody>
                  <a:tcPr marL="3982" marR="3982" marT="3982" marB="0" anchor="b">
                    <a:solidFill>
                      <a:schemeClr val="accent1">
                        <a:lumMod val="20000"/>
                        <a:lumOff val="80000"/>
                      </a:schemeClr>
                    </a:solidFill>
                  </a:tcPr>
                </a:tc>
                <a:tc>
                  <a:txBody>
                    <a:bodyPr/>
                    <a:lstStyle/>
                    <a:p>
                      <a:pPr algn="r" fontAlgn="b"/>
                      <a:r>
                        <a:rPr lang="en-US" sz="1500" b="1" u="none" strike="noStrike" dirty="0">
                          <a:effectLst/>
                        </a:rPr>
                        <a:t>41 (4%)</a:t>
                      </a:r>
                      <a:endParaRPr lang="en-US" sz="1500" b="1" i="0" u="none" strike="noStrike" dirty="0">
                        <a:solidFill>
                          <a:srgbClr val="000000"/>
                        </a:solidFill>
                        <a:effectLst/>
                        <a:latin typeface="Calibri" panose="020F0502020204030204" pitchFamily="34" charset="0"/>
                      </a:endParaRPr>
                    </a:p>
                  </a:txBody>
                  <a:tcPr marL="3982" marR="3982" marT="3982" marB="0" anchor="b">
                    <a:solidFill>
                      <a:schemeClr val="accent1">
                        <a:lumMod val="20000"/>
                        <a:lumOff val="80000"/>
                      </a:schemeClr>
                    </a:solidFill>
                  </a:tcPr>
                </a:tc>
                <a:extLst>
                  <a:ext uri="{0D108BD9-81ED-4DB2-BD59-A6C34878D82A}">
                    <a16:rowId xmlns:a16="http://schemas.microsoft.com/office/drawing/2014/main" val="1438450745"/>
                  </a:ext>
                </a:extLst>
              </a:tr>
              <a:tr h="241954">
                <a:tc vMerge="1">
                  <a:txBody>
                    <a:bodyPr/>
                    <a:lstStyle/>
                    <a:p>
                      <a:pPr algn="l" fontAlgn="b"/>
                      <a:r>
                        <a:rPr lang="en-US" sz="1400" u="none" strike="noStrike" dirty="0">
                          <a:effectLst/>
                        </a:rPr>
                        <a:t> </a:t>
                      </a:r>
                      <a:endParaRPr lang="en-US" sz="1400" b="1" i="0" u="none" strike="noStrike" dirty="0">
                        <a:solidFill>
                          <a:srgbClr val="000000"/>
                        </a:solidFill>
                        <a:effectLst/>
                        <a:latin typeface="Calibri" panose="020F0502020204030204" pitchFamily="34" charset="0"/>
                      </a:endParaRPr>
                    </a:p>
                  </a:txBody>
                  <a:tcPr marL="5309" marR="5309" marT="5309" marB="0" anchor="b"/>
                </a:tc>
                <a:tc>
                  <a:txBody>
                    <a:bodyPr/>
                    <a:lstStyle/>
                    <a:p>
                      <a:pPr algn="l" fontAlgn="b"/>
                      <a:r>
                        <a:rPr lang="en-US" sz="1500" u="none" strike="noStrike" dirty="0">
                          <a:effectLst/>
                        </a:rPr>
                        <a:t>Other</a:t>
                      </a:r>
                      <a:endParaRPr lang="en-US" sz="1500" b="0" i="0" u="none" strike="noStrike" dirty="0">
                        <a:solidFill>
                          <a:srgbClr val="000000"/>
                        </a:solidFill>
                        <a:effectLst/>
                        <a:latin typeface="Calibri" panose="020F0502020204030204" pitchFamily="34" charset="0"/>
                      </a:endParaRPr>
                    </a:p>
                  </a:txBody>
                  <a:tcPr marL="3982" marR="3982" marT="3982" marB="0" anchor="b">
                    <a:solidFill>
                      <a:schemeClr val="accent1">
                        <a:lumMod val="20000"/>
                        <a:lumOff val="80000"/>
                      </a:schemeClr>
                    </a:solidFill>
                  </a:tcPr>
                </a:tc>
                <a:tc>
                  <a:txBody>
                    <a:bodyPr/>
                    <a:lstStyle/>
                    <a:p>
                      <a:pPr algn="r" fontAlgn="b"/>
                      <a:r>
                        <a:rPr lang="en-US" sz="1500" u="none" strike="noStrike" dirty="0">
                          <a:effectLst/>
                        </a:rPr>
                        <a:t>295 (37%)</a:t>
                      </a:r>
                      <a:endParaRPr lang="en-US" sz="1500" b="0" i="0" u="none" strike="noStrike" dirty="0">
                        <a:solidFill>
                          <a:srgbClr val="000000"/>
                        </a:solidFill>
                        <a:effectLst/>
                        <a:latin typeface="Calibri" panose="020F0502020204030204" pitchFamily="34" charset="0"/>
                      </a:endParaRPr>
                    </a:p>
                  </a:txBody>
                  <a:tcPr marL="3982" marR="3982" marT="3982" marB="0" anchor="b">
                    <a:solidFill>
                      <a:schemeClr val="accent1">
                        <a:lumMod val="20000"/>
                        <a:lumOff val="80000"/>
                      </a:schemeClr>
                    </a:solidFill>
                  </a:tcPr>
                </a:tc>
                <a:tc>
                  <a:txBody>
                    <a:bodyPr/>
                    <a:lstStyle/>
                    <a:p>
                      <a:pPr algn="r" fontAlgn="b"/>
                      <a:r>
                        <a:rPr lang="en-US" sz="1500" u="none" strike="noStrike" dirty="0">
                          <a:effectLst/>
                        </a:rPr>
                        <a:t>56 (20%)</a:t>
                      </a:r>
                      <a:endParaRPr lang="en-US" sz="1500" b="0" i="0" u="none" strike="noStrike" dirty="0">
                        <a:solidFill>
                          <a:srgbClr val="000000"/>
                        </a:solidFill>
                        <a:effectLst/>
                        <a:latin typeface="Calibri" panose="020F0502020204030204" pitchFamily="34" charset="0"/>
                      </a:endParaRPr>
                    </a:p>
                  </a:txBody>
                  <a:tcPr marL="3982" marR="3982" marT="3982" marB="0" anchor="b">
                    <a:solidFill>
                      <a:schemeClr val="accent1">
                        <a:lumMod val="20000"/>
                        <a:lumOff val="80000"/>
                      </a:schemeClr>
                    </a:solidFill>
                  </a:tcPr>
                </a:tc>
                <a:tc>
                  <a:txBody>
                    <a:bodyPr/>
                    <a:lstStyle/>
                    <a:p>
                      <a:pPr algn="r" fontAlgn="b"/>
                      <a:r>
                        <a:rPr lang="en-US" sz="1500" b="1" u="none" strike="noStrike" dirty="0">
                          <a:effectLst/>
                        </a:rPr>
                        <a:t>351 (33%)</a:t>
                      </a:r>
                      <a:endParaRPr lang="en-US" sz="1500" b="1" i="0" u="none" strike="noStrike" dirty="0">
                        <a:solidFill>
                          <a:srgbClr val="000000"/>
                        </a:solidFill>
                        <a:effectLst/>
                        <a:latin typeface="Calibri" panose="020F0502020204030204" pitchFamily="34" charset="0"/>
                      </a:endParaRPr>
                    </a:p>
                  </a:txBody>
                  <a:tcPr marL="3982" marR="3982" marT="3982" marB="0" anchor="b">
                    <a:solidFill>
                      <a:schemeClr val="accent1">
                        <a:lumMod val="20000"/>
                        <a:lumOff val="80000"/>
                      </a:schemeClr>
                    </a:solidFill>
                  </a:tcPr>
                </a:tc>
                <a:extLst>
                  <a:ext uri="{0D108BD9-81ED-4DB2-BD59-A6C34878D82A}">
                    <a16:rowId xmlns:a16="http://schemas.microsoft.com/office/drawing/2014/main" val="1970314043"/>
                  </a:ext>
                </a:extLst>
              </a:tr>
              <a:tr h="24195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500" u="none" strike="noStrike" dirty="0">
                          <a:effectLst/>
                        </a:rPr>
                        <a:t>Hispanic/Latino</a:t>
                      </a:r>
                      <a:endParaRPr lang="en-US" sz="1500" b="1" i="0" u="none" strike="noStrike" dirty="0">
                        <a:solidFill>
                          <a:srgbClr val="000000"/>
                        </a:solidFill>
                        <a:effectLst/>
                        <a:latin typeface="Calibri" panose="020F0502020204030204" pitchFamily="34" charset="0"/>
                      </a:endParaRPr>
                    </a:p>
                  </a:txBody>
                  <a:tcPr marL="3982" marR="3982" marT="3982" marB="0">
                    <a:solidFill>
                      <a:schemeClr val="bg1"/>
                    </a:solidFill>
                  </a:tcPr>
                </a:tc>
                <a:tc>
                  <a:txBody>
                    <a:bodyPr/>
                    <a:lstStyle/>
                    <a:p>
                      <a:pPr algn="l" fontAlgn="b"/>
                      <a:r>
                        <a:rPr lang="en-US" sz="1500" u="none" strike="noStrike" dirty="0">
                          <a:effectLst/>
                        </a:rPr>
                        <a:t>Yes</a:t>
                      </a:r>
                      <a:endParaRPr lang="en-US" sz="1500" b="1" i="0" u="none" strike="noStrike" dirty="0">
                        <a:solidFill>
                          <a:srgbClr val="000000"/>
                        </a:solidFill>
                        <a:effectLst/>
                        <a:latin typeface="Calibri" panose="020F0502020204030204" pitchFamily="34" charset="0"/>
                      </a:endParaRPr>
                    </a:p>
                  </a:txBody>
                  <a:tcPr marL="3982" marR="3982" marT="3982" marB="0" anchor="b">
                    <a:solidFill>
                      <a:schemeClr val="bg1"/>
                    </a:solidFill>
                  </a:tcPr>
                </a:tc>
                <a:tc>
                  <a:txBody>
                    <a:bodyPr/>
                    <a:lstStyle/>
                    <a:p>
                      <a:pPr algn="r" fontAlgn="b"/>
                      <a:r>
                        <a:rPr lang="en-US" sz="1500" u="none" strike="noStrike" dirty="0">
                          <a:effectLst/>
                        </a:rPr>
                        <a:t>366 </a:t>
                      </a:r>
                      <a:r>
                        <a:rPr lang="en-US" sz="1500" u="none" strike="noStrike" dirty="0">
                          <a:solidFill>
                            <a:srgbClr val="FF0000"/>
                          </a:solidFill>
                          <a:effectLst/>
                        </a:rPr>
                        <a:t>(46%)</a:t>
                      </a:r>
                      <a:endParaRPr lang="en-US" sz="1500" b="0" i="0" u="none" strike="noStrike" dirty="0">
                        <a:solidFill>
                          <a:srgbClr val="FF0000"/>
                        </a:solidFill>
                        <a:effectLst/>
                        <a:latin typeface="Calibri" panose="020F0502020204030204" pitchFamily="34" charset="0"/>
                      </a:endParaRPr>
                    </a:p>
                  </a:txBody>
                  <a:tcPr marL="3982" marR="3982" marT="3982" marB="0" anchor="b">
                    <a:solidFill>
                      <a:schemeClr val="bg1"/>
                    </a:solidFill>
                  </a:tcPr>
                </a:tc>
                <a:tc>
                  <a:txBody>
                    <a:bodyPr/>
                    <a:lstStyle/>
                    <a:p>
                      <a:pPr algn="r" fontAlgn="b"/>
                      <a:r>
                        <a:rPr lang="en-US" sz="1500" u="none" strike="noStrike" dirty="0">
                          <a:effectLst/>
                        </a:rPr>
                        <a:t>75 </a:t>
                      </a:r>
                      <a:r>
                        <a:rPr lang="en-US" sz="1500" u="none" strike="noStrike" dirty="0">
                          <a:solidFill>
                            <a:srgbClr val="FF0000"/>
                          </a:solidFill>
                          <a:effectLst/>
                        </a:rPr>
                        <a:t>(27%)</a:t>
                      </a:r>
                      <a:endParaRPr lang="en-US" sz="1500" b="0" i="0" u="none" strike="noStrike" dirty="0">
                        <a:solidFill>
                          <a:srgbClr val="FF0000"/>
                        </a:solidFill>
                        <a:effectLst/>
                        <a:latin typeface="Calibri" panose="020F0502020204030204" pitchFamily="34" charset="0"/>
                      </a:endParaRPr>
                    </a:p>
                  </a:txBody>
                  <a:tcPr marL="3982" marR="3982" marT="3982" marB="0" anchor="b">
                    <a:solidFill>
                      <a:schemeClr val="bg1"/>
                    </a:solidFill>
                  </a:tcPr>
                </a:tc>
                <a:tc>
                  <a:txBody>
                    <a:bodyPr/>
                    <a:lstStyle/>
                    <a:p>
                      <a:pPr algn="r" fontAlgn="b"/>
                      <a:r>
                        <a:rPr lang="en-US" sz="1500" b="1" u="none" strike="noStrike" dirty="0">
                          <a:effectLst/>
                        </a:rPr>
                        <a:t>441 (41%)</a:t>
                      </a:r>
                      <a:endParaRPr lang="en-US" sz="1500" b="1" i="0" u="none" strike="noStrike" dirty="0">
                        <a:solidFill>
                          <a:srgbClr val="000000"/>
                        </a:solidFill>
                        <a:effectLst/>
                        <a:latin typeface="Calibri" panose="020F0502020204030204" pitchFamily="34" charset="0"/>
                      </a:endParaRPr>
                    </a:p>
                  </a:txBody>
                  <a:tcPr marL="3982" marR="3982" marT="3982" marB="0" anchor="b">
                    <a:solidFill>
                      <a:schemeClr val="bg1"/>
                    </a:solidFill>
                  </a:tcPr>
                </a:tc>
                <a:extLst>
                  <a:ext uri="{0D108BD9-81ED-4DB2-BD59-A6C34878D82A}">
                    <a16:rowId xmlns:a16="http://schemas.microsoft.com/office/drawing/2014/main" val="2792165257"/>
                  </a:ext>
                </a:extLst>
              </a:tr>
              <a:tr h="241954">
                <a:tc rowSpan="4">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500" u="none" strike="noStrike" dirty="0">
                          <a:effectLst/>
                        </a:rPr>
                        <a:t> CCI</a:t>
                      </a:r>
                      <a:endParaRPr lang="en-US" sz="1500" b="1" i="0" u="none" strike="noStrike" dirty="0">
                        <a:solidFill>
                          <a:srgbClr val="000000"/>
                        </a:solidFill>
                        <a:effectLst/>
                        <a:latin typeface="Calibri" panose="020F0502020204030204" pitchFamily="34" charset="0"/>
                      </a:endParaRPr>
                    </a:p>
                    <a:p>
                      <a:pPr algn="l" fontAlgn="b"/>
                      <a:endParaRPr lang="en-US" sz="1500" b="1" i="0" u="none" strike="noStrike" dirty="0">
                        <a:solidFill>
                          <a:srgbClr val="000000"/>
                        </a:solidFill>
                        <a:effectLst/>
                        <a:latin typeface="Calibri" panose="020F0502020204030204" pitchFamily="34" charset="0"/>
                      </a:endParaRPr>
                    </a:p>
                    <a:p>
                      <a:pPr algn="l" fontAlgn="b"/>
                      <a:r>
                        <a:rPr lang="en-US" sz="1500" u="none" strike="noStrike" dirty="0">
                          <a:effectLst/>
                        </a:rPr>
                        <a:t> </a:t>
                      </a:r>
                      <a:endParaRPr lang="en-US" sz="1500" b="1" i="0" u="none" strike="noStrike" dirty="0">
                        <a:solidFill>
                          <a:srgbClr val="000000"/>
                        </a:solidFill>
                        <a:effectLst/>
                        <a:latin typeface="Calibri" panose="020F0502020204030204" pitchFamily="34" charset="0"/>
                      </a:endParaRPr>
                    </a:p>
                  </a:txBody>
                  <a:tcPr marL="3982" marR="3982" marT="3982" marB="0">
                    <a:solidFill>
                      <a:schemeClr val="bg1"/>
                    </a:solidFill>
                  </a:tcPr>
                </a:tc>
                <a:tc>
                  <a:txBody>
                    <a:bodyPr/>
                    <a:lstStyle/>
                    <a:p>
                      <a:pPr algn="l" fontAlgn="b"/>
                      <a:r>
                        <a:rPr lang="en-US" sz="1500" u="none" strike="noStrike" dirty="0">
                          <a:effectLst/>
                        </a:rPr>
                        <a:t>4</a:t>
                      </a:r>
                      <a:endParaRPr lang="en-US" sz="1500" b="1" i="0" u="none" strike="noStrike" dirty="0">
                        <a:solidFill>
                          <a:srgbClr val="000000"/>
                        </a:solidFill>
                        <a:effectLst/>
                        <a:latin typeface="Calibri" panose="020F0502020204030204" pitchFamily="34" charset="0"/>
                      </a:endParaRPr>
                    </a:p>
                  </a:txBody>
                  <a:tcPr marL="3982" marR="3982" marT="3982" marB="0" anchor="b">
                    <a:solidFill>
                      <a:schemeClr val="accent1">
                        <a:lumMod val="20000"/>
                        <a:lumOff val="80000"/>
                      </a:schemeClr>
                    </a:solidFill>
                  </a:tcPr>
                </a:tc>
                <a:tc>
                  <a:txBody>
                    <a:bodyPr/>
                    <a:lstStyle/>
                    <a:p>
                      <a:pPr algn="r" fontAlgn="b"/>
                      <a:r>
                        <a:rPr lang="en-US" sz="1500" u="none" strike="noStrike" dirty="0">
                          <a:effectLst/>
                        </a:rPr>
                        <a:t>224 (28%)</a:t>
                      </a:r>
                      <a:endParaRPr lang="en-US" sz="1500" b="0" i="0" u="none" strike="noStrike" dirty="0">
                        <a:solidFill>
                          <a:srgbClr val="000000"/>
                        </a:solidFill>
                        <a:effectLst/>
                        <a:latin typeface="Calibri" panose="020F0502020204030204" pitchFamily="34" charset="0"/>
                      </a:endParaRPr>
                    </a:p>
                  </a:txBody>
                  <a:tcPr marL="3982" marR="3982" marT="3982" marB="0" anchor="b">
                    <a:solidFill>
                      <a:schemeClr val="accent1">
                        <a:lumMod val="20000"/>
                        <a:lumOff val="80000"/>
                      </a:schemeClr>
                    </a:solidFill>
                  </a:tcPr>
                </a:tc>
                <a:tc>
                  <a:txBody>
                    <a:bodyPr/>
                    <a:lstStyle/>
                    <a:p>
                      <a:pPr algn="r" fontAlgn="b"/>
                      <a:r>
                        <a:rPr lang="en-US" sz="1500" u="none" strike="noStrike" dirty="0">
                          <a:effectLst/>
                        </a:rPr>
                        <a:t>95 (34%)</a:t>
                      </a:r>
                    </a:p>
                  </a:txBody>
                  <a:tcPr marL="3982" marR="3982" marT="3982" marB="0" anchor="b">
                    <a:solidFill>
                      <a:schemeClr val="accent1">
                        <a:lumMod val="20000"/>
                        <a:lumOff val="80000"/>
                      </a:schemeClr>
                    </a:solidFill>
                  </a:tcPr>
                </a:tc>
                <a:tc>
                  <a:txBody>
                    <a:bodyPr/>
                    <a:lstStyle/>
                    <a:p>
                      <a:pPr algn="r" fontAlgn="b"/>
                      <a:r>
                        <a:rPr lang="en-US" sz="1500" b="1" u="none" strike="noStrike" dirty="0">
                          <a:effectLst/>
                        </a:rPr>
                        <a:t>319 (30%)</a:t>
                      </a:r>
                      <a:endParaRPr lang="en-US" sz="1500" b="1" i="0" u="none" strike="noStrike" dirty="0">
                        <a:solidFill>
                          <a:srgbClr val="000000"/>
                        </a:solidFill>
                        <a:effectLst/>
                        <a:latin typeface="Calibri" panose="020F0502020204030204" pitchFamily="34" charset="0"/>
                      </a:endParaRPr>
                    </a:p>
                  </a:txBody>
                  <a:tcPr marL="3982" marR="3982" marT="3982" marB="0" anchor="b">
                    <a:solidFill>
                      <a:schemeClr val="accent1">
                        <a:lumMod val="20000"/>
                        <a:lumOff val="80000"/>
                      </a:schemeClr>
                    </a:solidFill>
                  </a:tcPr>
                </a:tc>
                <a:extLst>
                  <a:ext uri="{0D108BD9-81ED-4DB2-BD59-A6C34878D82A}">
                    <a16:rowId xmlns:a16="http://schemas.microsoft.com/office/drawing/2014/main" val="3419931247"/>
                  </a:ext>
                </a:extLst>
              </a:tr>
              <a:tr h="241954">
                <a:tc vMerge="1">
                  <a:txBody>
                    <a:bodyPr/>
                    <a:lstStyle/>
                    <a:p>
                      <a:pPr algn="l" fontAlgn="b"/>
                      <a:endParaRPr lang="en-US" sz="1400" b="1" i="0" u="none" strike="noStrike">
                        <a:solidFill>
                          <a:srgbClr val="000000"/>
                        </a:solidFill>
                        <a:effectLst/>
                        <a:latin typeface="Calibri" panose="020F0502020204030204" pitchFamily="34" charset="0"/>
                      </a:endParaRPr>
                    </a:p>
                  </a:txBody>
                  <a:tcPr marL="5309" marR="5309" marT="5309" marB="0" anchor="b"/>
                </a:tc>
                <a:tc>
                  <a:txBody>
                    <a:bodyPr/>
                    <a:lstStyle/>
                    <a:p>
                      <a:pPr algn="l" fontAlgn="b"/>
                      <a:r>
                        <a:rPr lang="en-US" sz="1500" u="none" strike="noStrike" dirty="0">
                          <a:effectLst/>
                        </a:rPr>
                        <a:t>5</a:t>
                      </a:r>
                      <a:endParaRPr lang="en-US" sz="1500" b="1" i="0" u="none" strike="noStrike" dirty="0">
                        <a:solidFill>
                          <a:srgbClr val="000000"/>
                        </a:solidFill>
                        <a:effectLst/>
                        <a:latin typeface="Calibri" panose="020F0502020204030204" pitchFamily="34" charset="0"/>
                      </a:endParaRPr>
                    </a:p>
                  </a:txBody>
                  <a:tcPr marL="3982" marR="3982" marT="3982" marB="0" anchor="b">
                    <a:solidFill>
                      <a:schemeClr val="accent1">
                        <a:lumMod val="20000"/>
                        <a:lumOff val="80000"/>
                      </a:schemeClr>
                    </a:solidFill>
                  </a:tcPr>
                </a:tc>
                <a:tc>
                  <a:txBody>
                    <a:bodyPr/>
                    <a:lstStyle/>
                    <a:p>
                      <a:pPr algn="r" fontAlgn="b"/>
                      <a:r>
                        <a:rPr lang="en-US" sz="1500" u="none" strike="noStrike" dirty="0">
                          <a:effectLst/>
                        </a:rPr>
                        <a:t>195 (24%)</a:t>
                      </a:r>
                      <a:endParaRPr lang="en-US" sz="1500" b="0" i="0" u="none" strike="noStrike" dirty="0">
                        <a:solidFill>
                          <a:srgbClr val="000000"/>
                        </a:solidFill>
                        <a:effectLst/>
                        <a:latin typeface="Calibri" panose="020F0502020204030204" pitchFamily="34" charset="0"/>
                      </a:endParaRPr>
                    </a:p>
                  </a:txBody>
                  <a:tcPr marL="3982" marR="3982" marT="3982" marB="0" anchor="b">
                    <a:solidFill>
                      <a:schemeClr val="accent1">
                        <a:lumMod val="20000"/>
                        <a:lumOff val="80000"/>
                      </a:schemeClr>
                    </a:solidFill>
                  </a:tcPr>
                </a:tc>
                <a:tc>
                  <a:txBody>
                    <a:bodyPr/>
                    <a:lstStyle/>
                    <a:p>
                      <a:pPr algn="r" fontAlgn="b"/>
                      <a:r>
                        <a:rPr lang="en-US" sz="1500" u="none" strike="noStrike" dirty="0">
                          <a:effectLst/>
                        </a:rPr>
                        <a:t>76 (28%)</a:t>
                      </a:r>
                      <a:endParaRPr lang="en-US" sz="1500" b="0" i="0" u="none" strike="noStrike" dirty="0">
                        <a:solidFill>
                          <a:srgbClr val="000000"/>
                        </a:solidFill>
                        <a:effectLst/>
                        <a:latin typeface="Calibri" panose="020F0502020204030204" pitchFamily="34" charset="0"/>
                      </a:endParaRPr>
                    </a:p>
                  </a:txBody>
                  <a:tcPr marL="3982" marR="3982" marT="3982" marB="0" anchor="b">
                    <a:solidFill>
                      <a:schemeClr val="accent1">
                        <a:lumMod val="20000"/>
                        <a:lumOff val="80000"/>
                      </a:schemeClr>
                    </a:solidFill>
                  </a:tcPr>
                </a:tc>
                <a:tc>
                  <a:txBody>
                    <a:bodyPr/>
                    <a:lstStyle/>
                    <a:p>
                      <a:pPr algn="r" fontAlgn="b"/>
                      <a:r>
                        <a:rPr lang="en-US" sz="1500" b="1" u="none" strike="noStrike" dirty="0">
                          <a:effectLst/>
                        </a:rPr>
                        <a:t>271 (25%)</a:t>
                      </a:r>
                      <a:endParaRPr lang="en-US" sz="1500" b="1" i="0" u="none" strike="noStrike" dirty="0">
                        <a:solidFill>
                          <a:srgbClr val="000000"/>
                        </a:solidFill>
                        <a:effectLst/>
                        <a:latin typeface="Calibri" panose="020F0502020204030204" pitchFamily="34" charset="0"/>
                      </a:endParaRPr>
                    </a:p>
                  </a:txBody>
                  <a:tcPr marL="3982" marR="3982" marT="3982" marB="0" anchor="b">
                    <a:solidFill>
                      <a:schemeClr val="accent1">
                        <a:lumMod val="20000"/>
                        <a:lumOff val="80000"/>
                      </a:schemeClr>
                    </a:solidFill>
                  </a:tcPr>
                </a:tc>
                <a:extLst>
                  <a:ext uri="{0D108BD9-81ED-4DB2-BD59-A6C34878D82A}">
                    <a16:rowId xmlns:a16="http://schemas.microsoft.com/office/drawing/2014/main" val="114810619"/>
                  </a:ext>
                </a:extLst>
              </a:tr>
              <a:tr h="241954">
                <a:tc vMerge="1">
                  <a:txBody>
                    <a:bodyPr/>
                    <a:lstStyle/>
                    <a:p>
                      <a:pPr algn="l" fontAlgn="b"/>
                      <a:endParaRPr lang="en-US" sz="1400" b="1" i="0" u="none" strike="noStrike" dirty="0">
                        <a:solidFill>
                          <a:srgbClr val="000000"/>
                        </a:solidFill>
                        <a:effectLst/>
                        <a:latin typeface="Calibri" panose="020F0502020204030204" pitchFamily="34" charset="0"/>
                      </a:endParaRPr>
                    </a:p>
                  </a:txBody>
                  <a:tcPr marL="5309" marR="5309" marT="5309" marB="0" anchor="b"/>
                </a:tc>
                <a:tc>
                  <a:txBody>
                    <a:bodyPr/>
                    <a:lstStyle/>
                    <a:p>
                      <a:pPr algn="l" fontAlgn="b"/>
                      <a:r>
                        <a:rPr lang="en-US" sz="1500" u="none" strike="noStrike" dirty="0">
                          <a:effectLst/>
                        </a:rPr>
                        <a:t>6 – 7 </a:t>
                      </a:r>
                      <a:endParaRPr lang="en-US" sz="1500" b="1" i="0" u="none" strike="noStrike" dirty="0">
                        <a:solidFill>
                          <a:srgbClr val="000000"/>
                        </a:solidFill>
                        <a:effectLst/>
                        <a:latin typeface="Calibri" panose="020F0502020204030204" pitchFamily="34" charset="0"/>
                      </a:endParaRPr>
                    </a:p>
                  </a:txBody>
                  <a:tcPr marL="3982" marR="3982" marT="3982" marB="0" anchor="b">
                    <a:solidFill>
                      <a:schemeClr val="accent1">
                        <a:lumMod val="20000"/>
                        <a:lumOff val="80000"/>
                      </a:schemeClr>
                    </a:solidFill>
                  </a:tcPr>
                </a:tc>
                <a:tc>
                  <a:txBody>
                    <a:bodyPr/>
                    <a:lstStyle/>
                    <a:p>
                      <a:pPr algn="r" fontAlgn="b"/>
                      <a:r>
                        <a:rPr lang="en-US" sz="1500" u="none" strike="noStrike" dirty="0">
                          <a:effectLst/>
                        </a:rPr>
                        <a:t>242 (30%)</a:t>
                      </a:r>
                      <a:endParaRPr lang="en-US" sz="1500" b="0" i="0" u="none" strike="noStrike" dirty="0">
                        <a:solidFill>
                          <a:srgbClr val="000000"/>
                        </a:solidFill>
                        <a:effectLst/>
                        <a:latin typeface="Calibri" panose="020F0502020204030204" pitchFamily="34" charset="0"/>
                      </a:endParaRPr>
                    </a:p>
                  </a:txBody>
                  <a:tcPr marL="3982" marR="3982" marT="3982" marB="0" anchor="b">
                    <a:solidFill>
                      <a:schemeClr val="accent1">
                        <a:lumMod val="20000"/>
                        <a:lumOff val="80000"/>
                      </a:schemeClr>
                    </a:solidFill>
                  </a:tcPr>
                </a:tc>
                <a:tc>
                  <a:txBody>
                    <a:bodyPr/>
                    <a:lstStyle/>
                    <a:p>
                      <a:pPr algn="r" fontAlgn="b"/>
                      <a:r>
                        <a:rPr lang="en-US" sz="1500" u="none" strike="noStrike" dirty="0">
                          <a:effectLst/>
                        </a:rPr>
                        <a:t>69 (25%)</a:t>
                      </a:r>
                      <a:endParaRPr lang="en-US" sz="1500" b="0" i="0" u="none" strike="noStrike" dirty="0">
                        <a:solidFill>
                          <a:srgbClr val="000000"/>
                        </a:solidFill>
                        <a:effectLst/>
                        <a:latin typeface="Calibri" panose="020F0502020204030204" pitchFamily="34" charset="0"/>
                      </a:endParaRPr>
                    </a:p>
                  </a:txBody>
                  <a:tcPr marL="3982" marR="3982" marT="3982" marB="0" anchor="b">
                    <a:solidFill>
                      <a:schemeClr val="accent1">
                        <a:lumMod val="20000"/>
                        <a:lumOff val="80000"/>
                      </a:schemeClr>
                    </a:solidFill>
                  </a:tcPr>
                </a:tc>
                <a:tc>
                  <a:txBody>
                    <a:bodyPr/>
                    <a:lstStyle/>
                    <a:p>
                      <a:pPr algn="r" fontAlgn="b"/>
                      <a:r>
                        <a:rPr lang="en-US" sz="1500" b="1" u="none" strike="noStrike" dirty="0">
                          <a:effectLst/>
                        </a:rPr>
                        <a:t>311 (29%)</a:t>
                      </a:r>
                      <a:endParaRPr lang="en-US" sz="1500" b="1" i="0" u="none" strike="noStrike" dirty="0">
                        <a:solidFill>
                          <a:srgbClr val="000000"/>
                        </a:solidFill>
                        <a:effectLst/>
                        <a:latin typeface="Calibri" panose="020F0502020204030204" pitchFamily="34" charset="0"/>
                      </a:endParaRPr>
                    </a:p>
                  </a:txBody>
                  <a:tcPr marL="3982" marR="3982" marT="3982" marB="0" anchor="b">
                    <a:solidFill>
                      <a:schemeClr val="accent1">
                        <a:lumMod val="20000"/>
                        <a:lumOff val="80000"/>
                      </a:schemeClr>
                    </a:solidFill>
                  </a:tcPr>
                </a:tc>
                <a:extLst>
                  <a:ext uri="{0D108BD9-81ED-4DB2-BD59-A6C34878D82A}">
                    <a16:rowId xmlns:a16="http://schemas.microsoft.com/office/drawing/2014/main" val="2286350901"/>
                  </a:ext>
                </a:extLst>
              </a:tr>
              <a:tr h="241954">
                <a:tc vMerge="1">
                  <a:txBody>
                    <a:bodyPr/>
                    <a:lstStyle/>
                    <a:p>
                      <a:pPr algn="l" fontAlgn="b"/>
                      <a:r>
                        <a:rPr lang="en-US" sz="1400" u="none" strike="noStrike" dirty="0">
                          <a:effectLst/>
                        </a:rPr>
                        <a:t> </a:t>
                      </a:r>
                      <a:endParaRPr lang="en-US" sz="1400" b="1" i="0" u="none" strike="noStrike" dirty="0">
                        <a:solidFill>
                          <a:srgbClr val="000000"/>
                        </a:solidFill>
                        <a:effectLst/>
                        <a:latin typeface="Calibri" panose="020F0502020204030204" pitchFamily="34" charset="0"/>
                      </a:endParaRPr>
                    </a:p>
                  </a:txBody>
                  <a:tcPr marL="5309" marR="5309" marT="5309" marB="0" anchor="b"/>
                </a:tc>
                <a:tc>
                  <a:txBody>
                    <a:bodyPr/>
                    <a:lstStyle/>
                    <a:p>
                      <a:pPr algn="l" fontAlgn="b"/>
                      <a:r>
                        <a:rPr lang="en-US" sz="1500" u="none" strike="noStrike" dirty="0">
                          <a:effectLst/>
                        </a:rPr>
                        <a:t>8+</a:t>
                      </a:r>
                      <a:endParaRPr lang="en-US" sz="1500" b="1" i="0" u="none" strike="noStrike" dirty="0">
                        <a:solidFill>
                          <a:srgbClr val="000000"/>
                        </a:solidFill>
                        <a:effectLst/>
                        <a:latin typeface="Calibri" panose="020F0502020204030204" pitchFamily="34" charset="0"/>
                      </a:endParaRPr>
                    </a:p>
                  </a:txBody>
                  <a:tcPr marL="3982" marR="3982" marT="3982" marB="0" anchor="b">
                    <a:solidFill>
                      <a:schemeClr val="accent1">
                        <a:lumMod val="20000"/>
                        <a:lumOff val="80000"/>
                      </a:schemeClr>
                    </a:solidFill>
                  </a:tcPr>
                </a:tc>
                <a:tc>
                  <a:txBody>
                    <a:bodyPr/>
                    <a:lstStyle/>
                    <a:p>
                      <a:pPr algn="r" fontAlgn="b"/>
                      <a:r>
                        <a:rPr lang="en-US" sz="1500" u="none" strike="noStrike" dirty="0">
                          <a:effectLst/>
                        </a:rPr>
                        <a:t>140 (17%)</a:t>
                      </a:r>
                      <a:endParaRPr lang="en-US" sz="1500" b="0" i="0" u="none" strike="noStrike" dirty="0">
                        <a:solidFill>
                          <a:srgbClr val="000000"/>
                        </a:solidFill>
                        <a:effectLst/>
                        <a:latin typeface="Calibri" panose="020F0502020204030204" pitchFamily="34" charset="0"/>
                      </a:endParaRPr>
                    </a:p>
                  </a:txBody>
                  <a:tcPr marL="3982" marR="3982" marT="3982" marB="0" anchor="b">
                    <a:solidFill>
                      <a:schemeClr val="accent1">
                        <a:lumMod val="20000"/>
                        <a:lumOff val="80000"/>
                      </a:schemeClr>
                    </a:solidFill>
                  </a:tcPr>
                </a:tc>
                <a:tc>
                  <a:txBody>
                    <a:bodyPr/>
                    <a:lstStyle/>
                    <a:p>
                      <a:pPr algn="r" fontAlgn="b"/>
                      <a:r>
                        <a:rPr lang="en-US" sz="1500" u="none" strike="noStrike" dirty="0">
                          <a:effectLst/>
                        </a:rPr>
                        <a:t>36 (13%)</a:t>
                      </a:r>
                      <a:endParaRPr lang="en-US" sz="1500" b="0" i="0" u="none" strike="noStrike" dirty="0">
                        <a:solidFill>
                          <a:srgbClr val="000000"/>
                        </a:solidFill>
                        <a:effectLst/>
                        <a:latin typeface="Calibri" panose="020F0502020204030204" pitchFamily="34" charset="0"/>
                      </a:endParaRPr>
                    </a:p>
                  </a:txBody>
                  <a:tcPr marL="3982" marR="3982" marT="3982" marB="0" anchor="b">
                    <a:solidFill>
                      <a:schemeClr val="accent1">
                        <a:lumMod val="20000"/>
                        <a:lumOff val="80000"/>
                      </a:schemeClr>
                    </a:solidFill>
                  </a:tcPr>
                </a:tc>
                <a:tc>
                  <a:txBody>
                    <a:bodyPr/>
                    <a:lstStyle/>
                    <a:p>
                      <a:pPr algn="r" fontAlgn="b"/>
                      <a:r>
                        <a:rPr lang="en-US" sz="1500" b="1" u="none" strike="noStrike" dirty="0">
                          <a:effectLst/>
                        </a:rPr>
                        <a:t>176 (16%)</a:t>
                      </a:r>
                      <a:endParaRPr lang="en-US" sz="1500" b="1" i="0" u="none" strike="noStrike" dirty="0">
                        <a:solidFill>
                          <a:srgbClr val="000000"/>
                        </a:solidFill>
                        <a:effectLst/>
                        <a:latin typeface="Calibri" panose="020F0502020204030204" pitchFamily="34" charset="0"/>
                      </a:endParaRPr>
                    </a:p>
                  </a:txBody>
                  <a:tcPr marL="3982" marR="3982" marT="3982" marB="0" anchor="b">
                    <a:solidFill>
                      <a:schemeClr val="accent1">
                        <a:lumMod val="20000"/>
                        <a:lumOff val="80000"/>
                      </a:schemeClr>
                    </a:solidFill>
                  </a:tcPr>
                </a:tc>
                <a:extLst>
                  <a:ext uri="{0D108BD9-81ED-4DB2-BD59-A6C34878D82A}">
                    <a16:rowId xmlns:a16="http://schemas.microsoft.com/office/drawing/2014/main" val="2854058496"/>
                  </a:ext>
                </a:extLst>
              </a:tr>
              <a:tr h="241954">
                <a:tc>
                  <a:txBody>
                    <a:bodyPr/>
                    <a:lstStyle/>
                    <a:p>
                      <a:pPr algn="l" fontAlgn="b"/>
                      <a:r>
                        <a:rPr lang="en-US" sz="1500" b="1" i="0" u="none" strike="noStrike" dirty="0">
                          <a:solidFill>
                            <a:srgbClr val="000000"/>
                          </a:solidFill>
                          <a:effectLst/>
                          <a:latin typeface="Calibri" panose="020F0502020204030204" pitchFamily="34" charset="0"/>
                        </a:rPr>
                        <a:t>Hypertension</a:t>
                      </a:r>
                    </a:p>
                  </a:txBody>
                  <a:tcPr marL="3982" marR="3982" marT="3982" marB="0">
                    <a:solidFill>
                      <a:schemeClr val="bg1"/>
                    </a:solidFill>
                  </a:tcPr>
                </a:tc>
                <a:tc>
                  <a:txBody>
                    <a:bodyPr/>
                    <a:lstStyle/>
                    <a:p>
                      <a:pPr algn="l" fontAlgn="b"/>
                      <a:r>
                        <a:rPr lang="en-US" sz="1500" b="0" i="0" u="none" strike="noStrike" dirty="0">
                          <a:solidFill>
                            <a:srgbClr val="000000"/>
                          </a:solidFill>
                          <a:effectLst/>
                          <a:latin typeface="Calibri" panose="020F0502020204030204" pitchFamily="34" charset="0"/>
                        </a:rPr>
                        <a:t>Yes</a:t>
                      </a:r>
                    </a:p>
                  </a:txBody>
                  <a:tcPr marL="3982" marR="3982" marT="3982" marB="0" anchor="b">
                    <a:noFill/>
                  </a:tcPr>
                </a:tc>
                <a:tc>
                  <a:txBody>
                    <a:bodyPr/>
                    <a:lstStyle/>
                    <a:p>
                      <a:pPr algn="r" fontAlgn="b"/>
                      <a:r>
                        <a:rPr lang="en-US" sz="1500" b="0" i="0" u="none" strike="noStrike" dirty="0">
                          <a:solidFill>
                            <a:srgbClr val="000000"/>
                          </a:solidFill>
                          <a:effectLst/>
                          <a:latin typeface="Calibri" panose="020F0502020204030204" pitchFamily="34" charset="0"/>
                        </a:rPr>
                        <a:t>692 </a:t>
                      </a:r>
                      <a:r>
                        <a:rPr lang="en-US" sz="1500" b="0" i="0" u="none" strike="noStrike" dirty="0">
                          <a:solidFill>
                            <a:srgbClr val="FF0000"/>
                          </a:solidFill>
                          <a:effectLst/>
                          <a:latin typeface="Calibri" panose="020F0502020204030204" pitchFamily="34" charset="0"/>
                        </a:rPr>
                        <a:t>(86%)</a:t>
                      </a:r>
                    </a:p>
                  </a:txBody>
                  <a:tcPr marL="3982" marR="3982" marT="3982" marB="0" anchor="b">
                    <a:noFill/>
                  </a:tcPr>
                </a:tc>
                <a:tc>
                  <a:txBody>
                    <a:bodyPr/>
                    <a:lstStyle/>
                    <a:p>
                      <a:pPr algn="r" fontAlgn="b"/>
                      <a:r>
                        <a:rPr lang="en-US" sz="1500" b="0" i="0" u="none" strike="noStrike" dirty="0">
                          <a:solidFill>
                            <a:srgbClr val="000000"/>
                          </a:solidFill>
                          <a:effectLst/>
                          <a:latin typeface="Calibri" panose="020F0502020204030204" pitchFamily="34" charset="0"/>
                        </a:rPr>
                        <a:t>193 </a:t>
                      </a:r>
                      <a:r>
                        <a:rPr lang="en-US" sz="1500" b="0" i="0" u="none" strike="noStrike" dirty="0">
                          <a:solidFill>
                            <a:srgbClr val="FF0000"/>
                          </a:solidFill>
                          <a:effectLst/>
                          <a:latin typeface="Calibri" panose="020F0502020204030204" pitchFamily="34" charset="0"/>
                        </a:rPr>
                        <a:t>(70%)</a:t>
                      </a:r>
                    </a:p>
                  </a:txBody>
                  <a:tcPr marL="3982" marR="3982" marT="3982" marB="0" anchor="b">
                    <a:noFill/>
                  </a:tcPr>
                </a:tc>
                <a:tc>
                  <a:txBody>
                    <a:bodyPr/>
                    <a:lstStyle/>
                    <a:p>
                      <a:pPr algn="r" fontAlgn="b"/>
                      <a:r>
                        <a:rPr lang="en-US" sz="1500" b="1" i="0" u="none" strike="noStrike" dirty="0">
                          <a:solidFill>
                            <a:srgbClr val="000000"/>
                          </a:solidFill>
                          <a:effectLst/>
                          <a:latin typeface="Calibri" panose="020F0502020204030204" pitchFamily="34" charset="0"/>
                        </a:rPr>
                        <a:t>885 (82%)</a:t>
                      </a:r>
                    </a:p>
                  </a:txBody>
                  <a:tcPr marL="3982" marR="3982" marT="3982" marB="0" anchor="b">
                    <a:noFill/>
                  </a:tcPr>
                </a:tc>
                <a:extLst>
                  <a:ext uri="{0D108BD9-81ED-4DB2-BD59-A6C34878D82A}">
                    <a16:rowId xmlns:a16="http://schemas.microsoft.com/office/drawing/2014/main" val="3978674001"/>
                  </a:ext>
                </a:extLst>
              </a:tr>
            </a:tbl>
          </a:graphicData>
        </a:graphic>
      </p:graphicFrame>
    </p:spTree>
    <p:extLst>
      <p:ext uri="{BB962C8B-B14F-4D97-AF65-F5344CB8AC3E}">
        <p14:creationId xmlns:p14="http://schemas.microsoft.com/office/powerpoint/2010/main" val="5080823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BB4D4-5B7D-1473-0651-3817E1B4E2BC}"/>
              </a:ext>
            </a:extLst>
          </p:cNvPr>
          <p:cNvSpPr>
            <a:spLocks noGrp="1"/>
          </p:cNvSpPr>
          <p:nvPr>
            <p:ph type="title"/>
          </p:nvPr>
        </p:nvSpPr>
        <p:spPr>
          <a:xfrm>
            <a:off x="163996" y="906687"/>
            <a:ext cx="7886700" cy="994172"/>
          </a:xfrm>
        </p:spPr>
        <p:txBody>
          <a:bodyPr/>
          <a:lstStyle/>
          <a:p>
            <a:r>
              <a:rPr lang="en-US" b="1" dirty="0">
                <a:solidFill>
                  <a:srgbClr val="0070C0"/>
                </a:solidFill>
              </a:rPr>
              <a:t>Conclusions</a:t>
            </a:r>
          </a:p>
        </p:txBody>
      </p:sp>
      <p:sp>
        <p:nvSpPr>
          <p:cNvPr id="3" name="Content Placeholder 2">
            <a:extLst>
              <a:ext uri="{FF2B5EF4-FFF2-40B4-BE49-F238E27FC236}">
                <a16:creationId xmlns:a16="http://schemas.microsoft.com/office/drawing/2014/main" id="{8F6D19B1-E897-8A07-CC69-2ECDA092F958}"/>
              </a:ext>
            </a:extLst>
          </p:cNvPr>
          <p:cNvSpPr>
            <a:spLocks noGrp="1"/>
          </p:cNvSpPr>
          <p:nvPr>
            <p:ph idx="1"/>
          </p:nvPr>
        </p:nvSpPr>
        <p:spPr>
          <a:xfrm>
            <a:off x="163996" y="1659558"/>
            <a:ext cx="8751404" cy="4341192"/>
          </a:xfrm>
        </p:spPr>
        <p:txBody>
          <a:bodyPr>
            <a:normAutofit fontScale="92500" lnSpcReduction="20000"/>
          </a:bodyPr>
          <a:lstStyle/>
          <a:p>
            <a:pPr algn="just"/>
            <a:r>
              <a:rPr lang="en-US" dirty="0"/>
              <a:t>PBRNs can collaborate with CDRNs to conduct multi-site, multi-state pragmatic clinical trials which include patient-reported outcomes when using a “network of networks” model</a:t>
            </a:r>
          </a:p>
          <a:p>
            <a:pPr marL="0" indent="0" algn="just">
              <a:buNone/>
            </a:pPr>
            <a:endParaRPr lang="en-US" sz="1050" dirty="0"/>
          </a:p>
          <a:p>
            <a:pPr algn="just"/>
            <a:r>
              <a:rPr lang="en-US" dirty="0"/>
              <a:t>Diabetes (often accompanied by hypertension) is a high prevalence condition among patients with multiple co-morbidities </a:t>
            </a:r>
          </a:p>
          <a:p>
            <a:pPr marL="0" indent="0" algn="just">
              <a:buNone/>
            </a:pPr>
            <a:endParaRPr lang="en-US" sz="1050" dirty="0"/>
          </a:p>
          <a:p>
            <a:pPr algn="just"/>
            <a:r>
              <a:rPr lang="en-US" dirty="0"/>
              <a:t>Goal-setting and support that extend the reach of the primary care team are key features of Tipping Points </a:t>
            </a:r>
          </a:p>
          <a:p>
            <a:pPr algn="just"/>
            <a:endParaRPr lang="en-US" sz="1050" dirty="0"/>
          </a:p>
          <a:p>
            <a:pPr algn="just"/>
            <a:r>
              <a:rPr lang="en-US" dirty="0"/>
              <a:t>Destabilizing events, such as Emergency Department visits and Unplanned Hospitalizations, are outcomes that can be ascertained electronically, and that matter for a range of stakeholders, including :</a:t>
            </a:r>
          </a:p>
          <a:p>
            <a:pPr lvl="1"/>
            <a:r>
              <a:rPr lang="en-US" dirty="0"/>
              <a:t>Patients</a:t>
            </a:r>
          </a:p>
          <a:p>
            <a:pPr lvl="1"/>
            <a:r>
              <a:rPr lang="en-US" dirty="0"/>
              <a:t>Caregivers</a:t>
            </a:r>
          </a:p>
          <a:p>
            <a:pPr lvl="1"/>
            <a:r>
              <a:rPr lang="en-US" dirty="0"/>
              <a:t>Clinicians &amp; FQHC staff</a:t>
            </a:r>
          </a:p>
          <a:p>
            <a:pPr lvl="1"/>
            <a:r>
              <a:rPr lang="en-US" dirty="0"/>
              <a:t>Health systems</a:t>
            </a:r>
          </a:p>
          <a:p>
            <a:pPr lvl="1"/>
            <a:r>
              <a:rPr lang="en-US" dirty="0"/>
              <a:t>Total Cost of Care</a:t>
            </a:r>
          </a:p>
          <a:p>
            <a:endParaRPr lang="en-US" dirty="0"/>
          </a:p>
        </p:txBody>
      </p:sp>
    </p:spTree>
    <p:extLst>
      <p:ext uri="{BB962C8B-B14F-4D97-AF65-F5344CB8AC3E}">
        <p14:creationId xmlns:p14="http://schemas.microsoft.com/office/powerpoint/2010/main" val="2919831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713969" cy="762000"/>
          </a:xfrm>
        </p:spPr>
        <p:txBody>
          <a:bodyPr/>
          <a:lstStyle/>
          <a:p>
            <a:r>
              <a:rPr lang="en-US" sz="3200" b="1" dirty="0"/>
              <a:t>AHEAD Aim 2</a:t>
            </a:r>
          </a:p>
        </p:txBody>
      </p:sp>
      <p:sp>
        <p:nvSpPr>
          <p:cNvPr id="3" name="Content Placeholder 2"/>
          <p:cNvSpPr>
            <a:spLocks noGrp="1"/>
          </p:cNvSpPr>
          <p:nvPr>
            <p:ph idx="1"/>
          </p:nvPr>
        </p:nvSpPr>
        <p:spPr>
          <a:xfrm>
            <a:off x="609600" y="1447800"/>
            <a:ext cx="8001000" cy="4648200"/>
          </a:xfrm>
        </p:spPr>
        <p:txBody>
          <a:bodyPr/>
          <a:lstStyle/>
          <a:p>
            <a:r>
              <a:rPr lang="en-US" sz="2800" dirty="0"/>
              <a:t>To offer academic investigators and CHC clinicians consultative services that support research partnerships and accelerate novel diabetes translation research</a:t>
            </a:r>
          </a:p>
          <a:p>
            <a:pPr lvl="1">
              <a:spcBef>
                <a:spcPts val="2400"/>
              </a:spcBef>
            </a:pPr>
            <a:r>
              <a:rPr lang="en-US" sz="2400" dirty="0"/>
              <a:t>Identifying research partners</a:t>
            </a:r>
          </a:p>
          <a:p>
            <a:pPr lvl="1">
              <a:spcBef>
                <a:spcPts val="1800"/>
              </a:spcBef>
            </a:pPr>
            <a:r>
              <a:rPr lang="en-US" sz="2400" dirty="0"/>
              <a:t>Developing/refining research questions </a:t>
            </a:r>
          </a:p>
          <a:p>
            <a:pPr lvl="1">
              <a:spcBef>
                <a:spcPts val="1800"/>
              </a:spcBef>
            </a:pPr>
            <a:r>
              <a:rPr lang="en-US" sz="2400" dirty="0"/>
              <a:t>Conducting “prep for research” analyses</a:t>
            </a:r>
          </a:p>
          <a:p>
            <a:pPr lvl="1">
              <a:spcBef>
                <a:spcPts val="1800"/>
              </a:spcBef>
            </a:pPr>
            <a:r>
              <a:rPr lang="en-US" sz="2400" dirty="0"/>
              <a:t>Navigating study implementation</a:t>
            </a:r>
          </a:p>
          <a:p>
            <a:pPr lvl="1">
              <a:spcBef>
                <a:spcPts val="1800"/>
              </a:spcBef>
            </a:pPr>
            <a:r>
              <a:rPr lang="en-US" sz="2400" dirty="0"/>
              <a:t>Disseminating products locally</a:t>
            </a:r>
          </a:p>
          <a:p>
            <a:pPr marL="0" indent="0">
              <a:buNone/>
            </a:pPr>
            <a:endParaRPr lang="en-US" sz="2800" dirty="0"/>
          </a:p>
        </p:txBody>
      </p:sp>
    </p:spTree>
    <p:extLst>
      <p:ext uri="{BB962C8B-B14F-4D97-AF65-F5344CB8AC3E}">
        <p14:creationId xmlns:p14="http://schemas.microsoft.com/office/powerpoint/2010/main" val="16429489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ame 2">
            <a:extLst>
              <a:ext uri="{FF2B5EF4-FFF2-40B4-BE49-F238E27FC236}">
                <a16:creationId xmlns:a16="http://schemas.microsoft.com/office/drawing/2014/main" id="{80E84B00-9F45-2C41-9F8D-BCC23FC5BA51}"/>
              </a:ext>
            </a:extLst>
          </p:cNvPr>
          <p:cNvSpPr/>
          <p:nvPr/>
        </p:nvSpPr>
        <p:spPr>
          <a:xfrm>
            <a:off x="-1" y="0"/>
            <a:ext cx="9144000" cy="6858000"/>
          </a:xfrm>
          <a:prstGeom prst="frame">
            <a:avLst/>
          </a:prstGeom>
          <a:solidFill>
            <a:srgbClr val="FFD4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solidFill>
            </a:endParaRPr>
          </a:p>
        </p:txBody>
      </p:sp>
      <p:sp>
        <p:nvSpPr>
          <p:cNvPr id="5" name="TextBox 4">
            <a:extLst>
              <a:ext uri="{FF2B5EF4-FFF2-40B4-BE49-F238E27FC236}">
                <a16:creationId xmlns:a16="http://schemas.microsoft.com/office/drawing/2014/main" id="{218981BC-5CF9-A94A-B9A0-ECB82DFC1534}"/>
              </a:ext>
            </a:extLst>
          </p:cNvPr>
          <p:cNvSpPr txBox="1"/>
          <p:nvPr/>
        </p:nvSpPr>
        <p:spPr>
          <a:xfrm>
            <a:off x="1880755" y="2522383"/>
            <a:ext cx="5382493" cy="2743200"/>
          </a:xfrm>
          <a:prstGeom prst="rect">
            <a:avLst/>
          </a:prstGeom>
          <a:noFill/>
        </p:spPr>
        <p:txBody>
          <a:bodyPr vert="horz" wrap="square" lIns="68580" tIns="34290" rIns="68580" bIns="34290" rtlCol="0" anchor="ctr">
            <a:normAutofit/>
          </a:bodyPr>
          <a:lstStyle/>
          <a:p>
            <a:r>
              <a:rPr lang="en-US" sz="6600" b="1" dirty="0">
                <a:solidFill>
                  <a:srgbClr val="004684"/>
                </a:solidFill>
                <a:latin typeface="Arial Unicode MS" panose="020B0604020202020204" pitchFamily="34" charset="-128"/>
                <a:ea typeface="Arial Unicode MS" panose="020B0604020202020204" pitchFamily="34" charset="-128"/>
                <a:cs typeface="Arial Unicode MS" panose="020B0604020202020204" pitchFamily="34" charset="-128"/>
              </a:rPr>
              <a:t>Q&amp;A Session</a:t>
            </a:r>
          </a:p>
        </p:txBody>
      </p:sp>
      <p:sp>
        <p:nvSpPr>
          <p:cNvPr id="7" name="Cloud Callout 6">
            <a:extLst>
              <a:ext uri="{FF2B5EF4-FFF2-40B4-BE49-F238E27FC236}">
                <a16:creationId xmlns:a16="http://schemas.microsoft.com/office/drawing/2014/main" id="{4B009ED3-7DB5-B343-9C7D-0B6872885F1F}"/>
              </a:ext>
            </a:extLst>
          </p:cNvPr>
          <p:cNvSpPr/>
          <p:nvPr/>
        </p:nvSpPr>
        <p:spPr>
          <a:xfrm>
            <a:off x="3559922" y="1915089"/>
            <a:ext cx="1662546" cy="1272887"/>
          </a:xfrm>
          <a:prstGeom prst="cloudCallout">
            <a:avLst/>
          </a:prstGeom>
          <a:scene3d>
            <a:camera prst="orthographicFront">
              <a:rot lat="0" lon="0" rev="0"/>
            </a:camera>
            <a:lightRig rig="threePt" dir="t"/>
          </a:scene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950" b="1" dirty="0"/>
              <a:t>?</a:t>
            </a:r>
            <a:endParaRPr lang="en-US" sz="1013" b="1" dirty="0"/>
          </a:p>
        </p:txBody>
      </p:sp>
      <p:sp>
        <p:nvSpPr>
          <p:cNvPr id="6" name="Oval Callout 5">
            <a:extLst>
              <a:ext uri="{FF2B5EF4-FFF2-40B4-BE49-F238E27FC236}">
                <a16:creationId xmlns:a16="http://schemas.microsoft.com/office/drawing/2014/main" id="{FF51B021-BAA9-4E46-9D8D-7CB352F93449}"/>
              </a:ext>
            </a:extLst>
          </p:cNvPr>
          <p:cNvSpPr/>
          <p:nvPr/>
        </p:nvSpPr>
        <p:spPr>
          <a:xfrm>
            <a:off x="4936258" y="1915089"/>
            <a:ext cx="1787237" cy="112741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0" b="1" dirty="0"/>
              <a:t>?</a:t>
            </a:r>
            <a:endParaRPr lang="en-US" sz="4500" b="1" dirty="0"/>
          </a:p>
        </p:txBody>
      </p:sp>
      <p:sp>
        <p:nvSpPr>
          <p:cNvPr id="8" name="Rounded Rectangular Callout 7">
            <a:extLst>
              <a:ext uri="{FF2B5EF4-FFF2-40B4-BE49-F238E27FC236}">
                <a16:creationId xmlns:a16="http://schemas.microsoft.com/office/drawing/2014/main" id="{2A657C46-369D-D547-9730-75151202A586}"/>
              </a:ext>
            </a:extLst>
          </p:cNvPr>
          <p:cNvSpPr/>
          <p:nvPr/>
        </p:nvSpPr>
        <p:spPr>
          <a:xfrm rot="815109">
            <a:off x="6256133" y="2603298"/>
            <a:ext cx="1662545" cy="992332"/>
          </a:xfrm>
          <a:prstGeom prst="wedgeRoundRectCallout">
            <a:avLst>
              <a:gd name="adj1" fmla="val -37083"/>
              <a:gd name="adj2" fmla="val 68783"/>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950" b="1" dirty="0"/>
              <a:t>?</a:t>
            </a:r>
            <a:endParaRPr lang="en-US" sz="1013" b="1" dirty="0"/>
          </a:p>
        </p:txBody>
      </p:sp>
      <p:sp>
        <p:nvSpPr>
          <p:cNvPr id="2" name="TextBox 1">
            <a:extLst>
              <a:ext uri="{FF2B5EF4-FFF2-40B4-BE49-F238E27FC236}">
                <a16:creationId xmlns:a16="http://schemas.microsoft.com/office/drawing/2014/main" id="{33E8C5E6-E1E7-E64F-B435-68AC40D36CB6}"/>
              </a:ext>
            </a:extLst>
          </p:cNvPr>
          <p:cNvSpPr txBox="1"/>
          <p:nvPr/>
        </p:nvSpPr>
        <p:spPr>
          <a:xfrm>
            <a:off x="2317173" y="2571750"/>
            <a:ext cx="0" cy="0"/>
          </a:xfrm>
          <a:prstGeom prst="rect">
            <a:avLst/>
          </a:prstGeom>
          <a:solidFill>
            <a:srgbClr val="004684"/>
          </a:solidFill>
        </p:spPr>
        <p:txBody>
          <a:bodyPr vert="horz" wrap="none" lIns="68580" tIns="34290" rIns="68580" bIns="34290" rtlCol="0" anchor="ctr">
            <a:normAutofit fontScale="25000" lnSpcReduction="20000"/>
          </a:bodyPr>
          <a:lstStyle/>
          <a:p>
            <a:endParaRPr lang="en-US" sz="1013" dirty="0">
              <a:solidFill>
                <a:srgbClr val="004684"/>
              </a:solidFill>
            </a:endParaRPr>
          </a:p>
        </p:txBody>
      </p:sp>
    </p:spTree>
    <p:extLst>
      <p:ext uri="{BB962C8B-B14F-4D97-AF65-F5344CB8AC3E}">
        <p14:creationId xmlns:p14="http://schemas.microsoft.com/office/powerpoint/2010/main" val="22174884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DB8B290-9D98-F14B-ACC0-E51F560C9446}"/>
              </a:ext>
            </a:extLst>
          </p:cNvPr>
          <p:cNvSpPr>
            <a:spLocks noGrp="1"/>
          </p:cNvSpPr>
          <p:nvPr>
            <p:ph type="subTitle" idx="1"/>
          </p:nvPr>
        </p:nvSpPr>
        <p:spPr>
          <a:xfrm>
            <a:off x="761436" y="884453"/>
            <a:ext cx="7970188" cy="4094921"/>
          </a:xfrm>
        </p:spPr>
        <p:txBody>
          <a:bodyPr>
            <a:noAutofit/>
          </a:bodyPr>
          <a:lstStyle/>
          <a:p>
            <a:pPr algn="l" fontAlgn="base"/>
            <a:r>
              <a:rPr lang="en-US" sz="3200" b="1" dirty="0"/>
              <a:t>This webinar is sponsored by:</a:t>
            </a:r>
            <a:endParaRPr lang="en-US" sz="3200" dirty="0"/>
          </a:p>
          <a:p>
            <a:pPr marL="257175" indent="-257175" algn="l" fontAlgn="base">
              <a:lnSpc>
                <a:spcPct val="100000"/>
              </a:lnSpc>
              <a:buFont typeface="Courier New" panose="02070309020205020404" pitchFamily="49" charset="0"/>
              <a:buChar char="o"/>
            </a:pPr>
            <a:r>
              <a:rPr lang="en-US" sz="2200" dirty="0"/>
              <a:t>Chicago Center for Diabetes Translation Research                              (NIDDK, Grant No. 2P30DK09294911)</a:t>
            </a:r>
          </a:p>
          <a:p>
            <a:pPr marL="257175" indent="-257175" algn="l" fontAlgn="base">
              <a:lnSpc>
                <a:spcPct val="100000"/>
              </a:lnSpc>
              <a:buFont typeface="Courier New" panose="02070309020205020404" pitchFamily="49" charset="0"/>
              <a:buChar char="o"/>
            </a:pPr>
            <a:r>
              <a:rPr lang="en-US" sz="2200" dirty="0"/>
              <a:t>CDN Center of Excellence (P30) for Practice-based Research and Learning</a:t>
            </a:r>
          </a:p>
          <a:p>
            <a:pPr marL="257175" indent="-257175" algn="l" fontAlgn="base">
              <a:lnSpc>
                <a:spcPct val="100000"/>
              </a:lnSpc>
              <a:buFont typeface="Courier New" panose="02070309020205020404" pitchFamily="49" charset="0"/>
              <a:buChar char="o"/>
            </a:pPr>
            <a:r>
              <a:rPr lang="en-US" sz="2200" dirty="0"/>
              <a:t>N²: Virtual Training Series (AHRQ, Grant No. 1P30HS021667)</a:t>
            </a:r>
          </a:p>
          <a:p>
            <a:pPr marL="257175" indent="-257175" algn="l" fontAlgn="base">
              <a:lnSpc>
                <a:spcPct val="100000"/>
              </a:lnSpc>
              <a:buFont typeface="Courier New" panose="02070309020205020404" pitchFamily="49" charset="0"/>
              <a:buChar char="o"/>
            </a:pPr>
            <a:r>
              <a:rPr lang="en-US" sz="2200" dirty="0"/>
              <a:t>Preventing Tipping Points in High Comorbidity Patients: A Lifeline from Health Coaches, (PCORI Grant #IHS-2017C3-8923)</a:t>
            </a:r>
          </a:p>
          <a:p>
            <a:pPr marL="257175" indent="-257175" algn="l" fontAlgn="base">
              <a:lnSpc>
                <a:spcPct val="100000"/>
              </a:lnSpc>
              <a:buFont typeface="Courier New" panose="02070309020205020404" pitchFamily="49" charset="0"/>
              <a:buChar char="o"/>
            </a:pPr>
            <a:r>
              <a:rPr lang="en-US" sz="2200" dirty="0"/>
              <a:t>University of Chicago</a:t>
            </a:r>
          </a:p>
          <a:p>
            <a:pPr marL="257175" indent="-257175" algn="l" fontAlgn="base">
              <a:lnSpc>
                <a:spcPct val="100000"/>
              </a:lnSpc>
              <a:buFont typeface="Courier New" panose="02070309020205020404" pitchFamily="49" charset="0"/>
              <a:buChar char="o"/>
            </a:pPr>
            <a:r>
              <a:rPr lang="en-US" sz="2200" dirty="0"/>
              <a:t>Northwestern University</a:t>
            </a:r>
          </a:p>
          <a:p>
            <a:pPr marL="257175" indent="-257175" algn="l" fontAlgn="base">
              <a:lnSpc>
                <a:spcPct val="100000"/>
              </a:lnSpc>
              <a:buFont typeface="Courier New" panose="02070309020205020404" pitchFamily="49" charset="0"/>
              <a:buChar char="o"/>
            </a:pPr>
            <a:r>
              <a:rPr lang="en-US" sz="2200" dirty="0"/>
              <a:t>Clinical Directors Network, Inc. (CDN)</a:t>
            </a:r>
          </a:p>
        </p:txBody>
      </p:sp>
      <p:pic>
        <p:nvPicPr>
          <p:cNvPr id="8" name="Picture 7">
            <a:extLst>
              <a:ext uri="{FF2B5EF4-FFF2-40B4-BE49-F238E27FC236}">
                <a16:creationId xmlns:a16="http://schemas.microsoft.com/office/drawing/2014/main" id="{BDBD444D-B45F-0547-B844-3A18A2ED29D9}"/>
              </a:ext>
            </a:extLst>
          </p:cNvPr>
          <p:cNvPicPr>
            <a:picLocks noChangeAspect="1"/>
          </p:cNvPicPr>
          <p:nvPr/>
        </p:nvPicPr>
        <p:blipFill>
          <a:blip r:embed="rId3"/>
          <a:stretch>
            <a:fillRect/>
          </a:stretch>
        </p:blipFill>
        <p:spPr>
          <a:xfrm>
            <a:off x="7663480" y="5911703"/>
            <a:ext cx="1228728" cy="663513"/>
          </a:xfrm>
          <a:prstGeom prst="rect">
            <a:avLst/>
          </a:prstGeom>
        </p:spPr>
      </p:pic>
      <p:pic>
        <p:nvPicPr>
          <p:cNvPr id="2" name="Picture 1">
            <a:extLst>
              <a:ext uri="{FF2B5EF4-FFF2-40B4-BE49-F238E27FC236}">
                <a16:creationId xmlns:a16="http://schemas.microsoft.com/office/drawing/2014/main" id="{50A7C59F-51D8-AA43-9E5B-F952A394970E}"/>
              </a:ext>
            </a:extLst>
          </p:cNvPr>
          <p:cNvPicPr>
            <a:picLocks noChangeAspect="1"/>
          </p:cNvPicPr>
          <p:nvPr/>
        </p:nvPicPr>
        <p:blipFill>
          <a:blip r:embed="rId4"/>
          <a:stretch>
            <a:fillRect/>
          </a:stretch>
        </p:blipFill>
        <p:spPr>
          <a:xfrm>
            <a:off x="251792" y="5714522"/>
            <a:ext cx="2294184" cy="1057874"/>
          </a:xfrm>
          <a:prstGeom prst="rect">
            <a:avLst/>
          </a:prstGeom>
        </p:spPr>
      </p:pic>
    </p:spTree>
    <p:extLst>
      <p:ext uri="{BB962C8B-B14F-4D97-AF65-F5344CB8AC3E}">
        <p14:creationId xmlns:p14="http://schemas.microsoft.com/office/powerpoint/2010/main" val="3013893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381000"/>
            <a:ext cx="7713969" cy="762000"/>
          </a:xfrm>
        </p:spPr>
        <p:txBody>
          <a:bodyPr/>
          <a:lstStyle/>
          <a:p>
            <a:r>
              <a:rPr lang="en-US" sz="3200" b="1" dirty="0"/>
              <a:t>AHEAD Aim 3</a:t>
            </a:r>
          </a:p>
        </p:txBody>
      </p:sp>
      <p:sp>
        <p:nvSpPr>
          <p:cNvPr id="3" name="Content Placeholder 2"/>
          <p:cNvSpPr>
            <a:spLocks noGrp="1"/>
          </p:cNvSpPr>
          <p:nvPr>
            <p:ph idx="1"/>
          </p:nvPr>
        </p:nvSpPr>
        <p:spPr>
          <a:xfrm>
            <a:off x="552450" y="1676400"/>
            <a:ext cx="8001000" cy="4648200"/>
          </a:xfrm>
        </p:spPr>
        <p:txBody>
          <a:bodyPr/>
          <a:lstStyle/>
          <a:p>
            <a:r>
              <a:rPr lang="en-US" sz="2800" dirty="0"/>
              <a:t>To disseminate products of successful diabetes translation research to an existing national network of relevant stakeholders</a:t>
            </a:r>
          </a:p>
          <a:p>
            <a:pPr lvl="1">
              <a:spcBef>
                <a:spcPts val="2400"/>
              </a:spcBef>
            </a:pPr>
            <a:r>
              <a:rPr lang="en-US" sz="2400" dirty="0"/>
              <a:t>Webinars hosted by Clinical Directors Network (CDN) partnership</a:t>
            </a:r>
          </a:p>
          <a:p>
            <a:pPr lvl="1">
              <a:spcBef>
                <a:spcPts val="1800"/>
              </a:spcBef>
            </a:pPr>
            <a:r>
              <a:rPr lang="en-US" sz="2400" dirty="0"/>
              <a:t>Dissemination activities offered by CHC partners</a:t>
            </a:r>
          </a:p>
          <a:p>
            <a:pPr lvl="1">
              <a:spcBef>
                <a:spcPts val="1800"/>
              </a:spcBef>
            </a:pPr>
            <a:r>
              <a:rPr lang="en-US" sz="2400" dirty="0"/>
              <a:t>Dissemination activities offered by CCDTR</a:t>
            </a:r>
          </a:p>
        </p:txBody>
      </p:sp>
    </p:spTree>
    <p:extLst>
      <p:ext uri="{BB962C8B-B14F-4D97-AF65-F5344CB8AC3E}">
        <p14:creationId xmlns:p14="http://schemas.microsoft.com/office/powerpoint/2010/main" val="3873457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7713969" cy="762000"/>
          </a:xfrm>
        </p:spPr>
        <p:txBody>
          <a:bodyPr/>
          <a:lstStyle/>
          <a:p>
            <a:r>
              <a:rPr lang="en-US" sz="3200" b="1" dirty="0"/>
              <a:t>Overview of AHEAD</a:t>
            </a:r>
          </a:p>
        </p:txBody>
      </p:sp>
      <p:pic>
        <p:nvPicPr>
          <p:cNvPr id="5" name="Content Placeholder 3"/>
          <p:cNvPicPr>
            <a:picLocks noChangeAspect="1"/>
          </p:cNvPicPr>
          <p:nvPr/>
        </p:nvPicPr>
        <p:blipFill>
          <a:blip r:embed="rId2"/>
          <a:stretch>
            <a:fillRect/>
          </a:stretch>
        </p:blipFill>
        <p:spPr>
          <a:xfrm>
            <a:off x="1143000" y="1447800"/>
            <a:ext cx="6612497" cy="4092575"/>
          </a:xfrm>
          <a:prstGeom prst="rect">
            <a:avLst/>
          </a:prstGeom>
        </p:spPr>
      </p:pic>
    </p:spTree>
    <p:extLst>
      <p:ext uri="{BB962C8B-B14F-4D97-AF65-F5344CB8AC3E}">
        <p14:creationId xmlns:p14="http://schemas.microsoft.com/office/powerpoint/2010/main" val="346629043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3.jpeg"/></Relationships>
</file>

<file path=ppt/theme/theme1.xml><?xml version="1.0" encoding="utf-8"?>
<a:theme xmlns:a="http://schemas.openxmlformats.org/drawingml/2006/main" name="Precedent">
  <a:themeElements>
    <a:clrScheme name="Precedent">
      <a:dk1>
        <a:srgbClr val="921F07"/>
      </a:dk1>
      <a:lt1>
        <a:sysClr val="window" lastClr="FFFFFF"/>
      </a:lt1>
      <a:dk2>
        <a:srgbClr val="333333"/>
      </a:dk2>
      <a:lt2>
        <a:srgbClr val="E5E5D3"/>
      </a:lt2>
      <a:accent1>
        <a:srgbClr val="993232"/>
      </a:accent1>
      <a:accent2>
        <a:srgbClr val="9B6C34"/>
      </a:accent2>
      <a:accent3>
        <a:srgbClr val="736C5D"/>
      </a:accent3>
      <a:accent4>
        <a:srgbClr val="C9972B"/>
      </a:accent4>
      <a:accent5>
        <a:srgbClr val="C95F2B"/>
      </a:accent5>
      <a:accent6>
        <a:srgbClr val="8F7A05"/>
      </a:accent6>
      <a:hlink>
        <a:srgbClr val="933926"/>
      </a:hlink>
      <a:folHlink>
        <a:srgbClr val="916019"/>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recedent">
      <a:fillStyleLst>
        <a:solidFill>
          <a:schemeClr val="phClr"/>
        </a:solidFill>
        <a:gradFill rotWithShape="1">
          <a:gsLst>
            <a:gs pos="0">
              <a:schemeClr val="phClr">
                <a:tint val="100000"/>
                <a:shade val="90000"/>
                <a:satMod val="135000"/>
              </a:schemeClr>
            </a:gs>
            <a:gs pos="100000">
              <a:schemeClr val="phClr">
                <a:tint val="100000"/>
                <a:shade val="30000"/>
                <a:satMod val="135000"/>
              </a:schemeClr>
            </a:gs>
          </a:gsLst>
          <a:path path="circle">
            <a:fillToRect l="70000" t="10000" b="70000"/>
          </a:path>
        </a:gradFill>
        <a:blipFill rotWithShape="1">
          <a:blip xmlns:r="http://schemas.openxmlformats.org/officeDocument/2006/relationships" r:embed="rId1">
            <a:duotone>
              <a:schemeClr val="phClr">
                <a:shade val="10000"/>
                <a:satMod val="135000"/>
              </a:schemeClr>
              <a:schemeClr val="phClr">
                <a:satMod val="150000"/>
                <a:lumMod val="110000"/>
              </a:schemeClr>
            </a:duotone>
          </a:blip>
          <a:stretch/>
        </a:blipFill>
      </a:fillStyleLst>
      <a:lnStyleLst>
        <a:ln w="12700" cap="flat" cmpd="sng" algn="ctr">
          <a:solidFill>
            <a:schemeClr val="phClr">
              <a:shade val="95000"/>
              <a:satMod val="105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25400" dir="4800000" sx="103000" sy="103000" rotWithShape="0">
              <a:srgbClr val="000000">
                <a:alpha val="45000"/>
              </a:srgbClr>
            </a:outerShdw>
          </a:effectLst>
          <a:scene3d>
            <a:camera prst="orthographicFront">
              <a:rot lat="0" lon="0" rev="0"/>
            </a:camera>
            <a:lightRig rig="balanced" dir="tl">
              <a:rot lat="0" lon="0" rev="3000000"/>
            </a:lightRig>
          </a:scene3d>
          <a:sp3d prstMaterial="softEdge">
            <a:bevelT w="0" h="0"/>
          </a:sp3d>
        </a:effectStyle>
        <a:effectStyle>
          <a:effectLst>
            <a:innerShdw blurRad="127000" dist="38100" dir="13200000">
              <a:srgbClr val="000000">
                <a:alpha val="75000"/>
              </a:srgbClr>
            </a:innerShdw>
            <a:outerShdw blurRad="38100" dist="12700" dir="1800000" sx="101000" sy="101000" rotWithShape="0">
              <a:srgbClr val="000000">
                <a:alpha val="40000"/>
              </a:srgbClr>
            </a:outerShdw>
            <a:reflection blurRad="127000" stA="25000" endPos="30000" dist="12700" dir="5400000" sy="-100000" rotWithShape="0"/>
          </a:effectLst>
          <a:scene3d>
            <a:camera prst="orthographicFront">
              <a:rot lat="0" lon="0" rev="0"/>
            </a:camera>
            <a:lightRig rig="twoPt" dir="t">
              <a:rot lat="0" lon="0" rev="1200000"/>
            </a:lightRig>
          </a:scene3d>
          <a:sp3d>
            <a:bevelT w="0" h="0"/>
          </a:sp3d>
        </a:effectStyle>
      </a:effectStyleLst>
      <a:bgFillStyleLst>
        <a:solidFill>
          <a:schemeClr val="phClr"/>
        </a:solidFill>
        <a:gradFill rotWithShape="1">
          <a:gsLst>
            <a:gs pos="0">
              <a:schemeClr val="phClr">
                <a:tint val="100000"/>
                <a:shade val="90000"/>
                <a:satMod val="135000"/>
              </a:schemeClr>
            </a:gs>
            <a:gs pos="100000">
              <a:schemeClr val="phClr">
                <a:shade val="30000"/>
                <a:satMod val="150000"/>
              </a:schemeClr>
            </a:gs>
          </a:gsLst>
          <a:path path="circle">
            <a:fillToRect t="10000" r="70000" b="70000"/>
          </a:path>
        </a:gradFill>
        <a:blipFill rotWithShape="1">
          <a:blip xmlns:r="http://schemas.openxmlformats.org/officeDocument/2006/relationships" r:embed="rId2">
            <a:duotone>
              <a:schemeClr val="phClr">
                <a:shade val="10000"/>
                <a:satMod val="130000"/>
                <a:lumMod val="80000"/>
              </a:schemeClr>
              <a:schemeClr val="phClr">
                <a:satMod val="15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Macmorris templat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eme2">
  <a:themeElements>
    <a:clrScheme name="">
      <a:dk1>
        <a:srgbClr val="000000"/>
      </a:dk1>
      <a:lt1>
        <a:srgbClr val="FFFFFF"/>
      </a:lt1>
      <a:dk2>
        <a:srgbClr val="000000"/>
      </a:dk2>
      <a:lt2>
        <a:srgbClr val="808080"/>
      </a:lt2>
      <a:accent1>
        <a:srgbClr val="8F3931"/>
      </a:accent1>
      <a:accent2>
        <a:srgbClr val="C16622"/>
      </a:accent2>
      <a:accent3>
        <a:srgbClr val="FFFFFF"/>
      </a:accent3>
      <a:accent4>
        <a:srgbClr val="000000"/>
      </a:accent4>
      <a:accent5>
        <a:srgbClr val="C6AEAD"/>
      </a:accent5>
      <a:accent6>
        <a:srgbClr val="AF5C1E"/>
      </a:accent6>
      <a:hlink>
        <a:srgbClr val="155F83"/>
      </a:hlink>
      <a:folHlink>
        <a:srgbClr val="8A9D45"/>
      </a:folHlink>
    </a:clrScheme>
    <a:fontScheme name="1_Default Design">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800000"/>
        </a:accent1>
        <a:accent2>
          <a:srgbClr val="C16622"/>
        </a:accent2>
        <a:accent3>
          <a:srgbClr val="FFFFFF"/>
        </a:accent3>
        <a:accent4>
          <a:srgbClr val="000000"/>
        </a:accent4>
        <a:accent5>
          <a:srgbClr val="C0AAAA"/>
        </a:accent5>
        <a:accent6>
          <a:srgbClr val="AF5C1E"/>
        </a:accent6>
        <a:hlink>
          <a:srgbClr val="155F83"/>
        </a:hlink>
        <a:folHlink>
          <a:srgbClr val="58593F"/>
        </a:folHlink>
      </a:clrScheme>
      <a:clrMap bg1="lt1" tx1="dk1" bg2="lt2" tx2="dk2" accent1="accent1" accent2="accent2" accent3="accent3" accent4="accent4" accent5="accent5" accent6="accent6" hlink="hlink" folHlink="folHlink"/>
    </a:extraClrScheme>
    <a:extraClrScheme>
      <a:clrScheme name="1_Default Design 14">
        <a:dk1>
          <a:srgbClr val="000000"/>
        </a:dk1>
        <a:lt1>
          <a:srgbClr val="FFFFFF"/>
        </a:lt1>
        <a:dk2>
          <a:srgbClr val="000000"/>
        </a:dk2>
        <a:lt2>
          <a:srgbClr val="808080"/>
        </a:lt2>
        <a:accent1>
          <a:srgbClr val="800000"/>
        </a:accent1>
        <a:accent2>
          <a:srgbClr val="767676"/>
        </a:accent2>
        <a:accent3>
          <a:srgbClr val="FFFFFF"/>
        </a:accent3>
        <a:accent4>
          <a:srgbClr val="000000"/>
        </a:accent4>
        <a:accent5>
          <a:srgbClr val="C0AAAA"/>
        </a:accent5>
        <a:accent6>
          <a:srgbClr val="6A6A6A"/>
        </a:accent6>
        <a:hlink>
          <a:srgbClr val="D6D6CE"/>
        </a:hlink>
        <a:folHlink>
          <a:srgbClr val="C16622"/>
        </a:folHlink>
      </a:clrScheme>
      <a:clrMap bg1="lt1" tx1="dk1" bg2="lt2" tx2="dk2" accent1="accent1" accent2="accent2" accent3="accent3" accent4="accent4" accent5="accent5" accent6="accent6" hlink="hlink" folHlink="folHlink"/>
    </a:extraClrScheme>
    <a:extraClrScheme>
      <a:clrScheme name="1_Default Design 15">
        <a:dk1>
          <a:srgbClr val="000000"/>
        </a:dk1>
        <a:lt1>
          <a:srgbClr val="FFFFFF"/>
        </a:lt1>
        <a:dk2>
          <a:srgbClr val="000000"/>
        </a:dk2>
        <a:lt2>
          <a:srgbClr val="808080"/>
        </a:lt2>
        <a:accent1>
          <a:srgbClr val="8F3931"/>
        </a:accent1>
        <a:accent2>
          <a:srgbClr val="C16622"/>
        </a:accent2>
        <a:accent3>
          <a:srgbClr val="FFFFFF"/>
        </a:accent3>
        <a:accent4>
          <a:srgbClr val="000000"/>
        </a:accent4>
        <a:accent5>
          <a:srgbClr val="C6AEAD"/>
        </a:accent5>
        <a:accent6>
          <a:srgbClr val="AF5C1E"/>
        </a:accent6>
        <a:hlink>
          <a:srgbClr val="8A9D45"/>
        </a:hlink>
        <a:folHlink>
          <a:srgbClr val="58593F"/>
        </a:folHlink>
      </a:clrScheme>
      <a:clrMap bg1="lt1" tx1="dk1" bg2="lt2" tx2="dk2" accent1="accent1" accent2="accent2" accent3="accent3" accent4="accent4" accent5="accent5" accent6="accent6" hlink="hlink" folHlink="folHlink"/>
    </a:extraClrScheme>
    <a:extraClrScheme>
      <a:clrScheme name="1_Default Design 16">
        <a:dk1>
          <a:srgbClr val="000000"/>
        </a:dk1>
        <a:lt1>
          <a:srgbClr val="FFFFFF"/>
        </a:lt1>
        <a:dk2>
          <a:srgbClr val="000000"/>
        </a:dk2>
        <a:lt2>
          <a:srgbClr val="808080"/>
        </a:lt2>
        <a:accent1>
          <a:srgbClr val="8F3931"/>
        </a:accent1>
        <a:accent2>
          <a:srgbClr val="C16622"/>
        </a:accent2>
        <a:accent3>
          <a:srgbClr val="FFFFFF"/>
        </a:accent3>
        <a:accent4>
          <a:srgbClr val="000000"/>
        </a:accent4>
        <a:accent5>
          <a:srgbClr val="C6AEAD"/>
        </a:accent5>
        <a:accent6>
          <a:srgbClr val="AF5C1E"/>
        </a:accent6>
        <a:hlink>
          <a:srgbClr val="155F83"/>
        </a:hlink>
        <a:folHlink>
          <a:srgbClr val="58593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AC PowerPoin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 PowerPoint" id="{9A24B1C7-792E-460F-8299-4613DF01E237}" vid="{C87782E0-5598-411C-A5AA-9A744E0DAB83}"/>
    </a:ext>
  </a:extLst>
</a:theme>
</file>

<file path=ppt/theme/theme5.xml><?xml version="1.0" encoding="utf-8"?>
<a:theme xmlns:a="http://schemas.openxmlformats.org/drawingml/2006/main" name="Parallax">
  <a:themeElements>
    <a:clrScheme name="Parallax">
      <a:dk1>
        <a:sysClr val="windowText" lastClr="000000"/>
      </a:dk1>
      <a:lt1>
        <a:sysClr val="window" lastClr="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11492</TotalTime>
  <Words>5602</Words>
  <Application>Microsoft Macintosh PowerPoint</Application>
  <PresentationFormat>On-screen Show (4:3)</PresentationFormat>
  <Paragraphs>986</Paragraphs>
  <Slides>71</Slides>
  <Notes>36</Notes>
  <HiddenSlides>1</HiddenSlides>
  <MMClips>0</MMClips>
  <ScaleCrop>false</ScaleCrop>
  <HeadingPairs>
    <vt:vector size="6" baseType="variant">
      <vt:variant>
        <vt:lpstr>Fonts Used</vt:lpstr>
      </vt:variant>
      <vt:variant>
        <vt:i4>20</vt:i4>
      </vt:variant>
      <vt:variant>
        <vt:lpstr>Theme</vt:lpstr>
      </vt:variant>
      <vt:variant>
        <vt:i4>6</vt:i4>
      </vt:variant>
      <vt:variant>
        <vt:lpstr>Slide Titles</vt:lpstr>
      </vt:variant>
      <vt:variant>
        <vt:i4>71</vt:i4>
      </vt:variant>
    </vt:vector>
  </HeadingPairs>
  <TitlesOfParts>
    <vt:vector size="97" baseType="lpstr">
      <vt:lpstr>Arial Unicode MS</vt:lpstr>
      <vt:lpstr>Abadi MT Condensed Extra Bold</vt:lpstr>
      <vt:lpstr>Akzidenz Grotesk BE</vt:lpstr>
      <vt:lpstr>Arial</vt:lpstr>
      <vt:lpstr>Calibri</vt:lpstr>
      <vt:lpstr>Calibri Light</vt:lpstr>
      <vt:lpstr>Calisto MT</vt:lpstr>
      <vt:lpstr>Candara</vt:lpstr>
      <vt:lpstr>Corbel</vt:lpstr>
      <vt:lpstr>Courier New</vt:lpstr>
      <vt:lpstr>Gill Sans</vt:lpstr>
      <vt:lpstr>Gill Sans MT</vt:lpstr>
      <vt:lpstr>Helvetica</vt:lpstr>
      <vt:lpstr>Helvetica Neue Condensed</vt:lpstr>
      <vt:lpstr>intro-reg</vt:lpstr>
      <vt:lpstr>Lato</vt:lpstr>
      <vt:lpstr>Roboto Slab</vt:lpstr>
      <vt:lpstr>Times New Roman</vt:lpstr>
      <vt:lpstr>Wingdings</vt:lpstr>
      <vt:lpstr>Wingdings 3</vt:lpstr>
      <vt:lpstr>Precedent</vt:lpstr>
      <vt:lpstr>2_Macmorris template</vt:lpstr>
      <vt:lpstr>Theme2</vt:lpstr>
      <vt:lpstr>AC PowerPoint</vt:lpstr>
      <vt:lpstr>Parallax</vt:lpstr>
      <vt:lpstr>Office Theme</vt:lpstr>
      <vt:lpstr>Accelerating Health Equity And Eliminating Diabetes Disparities in Community Health Centers (AHEAD)</vt:lpstr>
      <vt:lpstr>Chicago Center for  Diabetes Translation Research</vt:lpstr>
      <vt:lpstr>Community Health Center Partners in AHEAD</vt:lpstr>
      <vt:lpstr>          AllianceChicago (Alliance)</vt:lpstr>
      <vt:lpstr>National Reach of AHEAD</vt:lpstr>
      <vt:lpstr>AHEAD Aim 1</vt:lpstr>
      <vt:lpstr>AHEAD Aim 2</vt:lpstr>
      <vt:lpstr>AHEAD Aim 3</vt:lpstr>
      <vt:lpstr>Overview of AHEAD</vt:lpstr>
      <vt:lpstr>Contact Us</vt:lpstr>
      <vt:lpstr>Development of social drivers of health cluster scores and correlation with diabetes and hypertension outcomes September 2022 </vt:lpstr>
      <vt:lpstr>Partners</vt:lpstr>
      <vt:lpstr>Overview</vt:lpstr>
      <vt:lpstr>Study Aims</vt:lpstr>
      <vt:lpstr>Importance of SDOH and Concise Screening/Scoring Tools</vt:lpstr>
      <vt:lpstr>PRAPARE® - SDOH Screening Tool </vt:lpstr>
      <vt:lpstr>PRAPARE® - SDOH at Siouxland</vt:lpstr>
      <vt:lpstr>PRAPARE® - SDOH Workflow at Siouxland</vt:lpstr>
      <vt:lpstr>Siouxland Interventions to Address Food Insecurity for Diabetic Patients </vt:lpstr>
      <vt:lpstr>Study Population</vt:lpstr>
      <vt:lpstr>Structure of PRAPARE SDOH Factors by Factor Analysis</vt:lpstr>
      <vt:lpstr>Results via Logistic Regression</vt:lpstr>
      <vt:lpstr>Conclusions</vt:lpstr>
      <vt:lpstr>Challenges and Opportunities for FQHC Diabetes Research</vt:lpstr>
      <vt:lpstr>Q&amp;A</vt:lpstr>
      <vt:lpstr> Diabetes Screening in Community Health Centers: A journey spanning research, policy, and practice</vt:lpstr>
      <vt:lpstr>PowerPoint Presentation</vt:lpstr>
      <vt:lpstr>USPSTF Diabetes Screening Recommendation</vt:lpstr>
      <vt:lpstr>Performance of 2015 USPSTF Diabetes Screening Criteria in Community Health Centers</vt:lpstr>
      <vt:lpstr>Methods</vt:lpstr>
      <vt:lpstr>PowerPoint Presentation</vt:lpstr>
      <vt:lpstr>Translation of findings to policy (2018-&gt;2021)</vt:lpstr>
      <vt:lpstr>New diabetes screening recommendation:  August 31, 2021</vt:lpstr>
      <vt:lpstr>Future directions in research</vt:lpstr>
      <vt:lpstr>Diabetes Screening: Traditional vs. AI Approach </vt:lpstr>
      <vt:lpstr>PowerPoint Presentation</vt:lpstr>
      <vt:lpstr>Future directions in research</vt:lpstr>
      <vt:lpstr>THANK YOU!</vt:lpstr>
      <vt:lpstr>Conducting Research with Community Health Centers </vt:lpstr>
      <vt:lpstr>Community-Based Participatory Research Partnership</vt:lpstr>
      <vt:lpstr>Midwest Clinicians’ Network</vt:lpstr>
      <vt:lpstr>Engagement Methods</vt:lpstr>
      <vt:lpstr>Outcomes/Dissemination</vt:lpstr>
      <vt:lpstr>PowerPoint Presentation</vt:lpstr>
      <vt:lpstr>PowerPoint Presentation</vt:lpstr>
      <vt:lpstr>PowerPoint Presentation</vt:lpstr>
      <vt:lpstr>Diabetes MESSAGES</vt:lpstr>
      <vt:lpstr>Virtual Group Visit Pilot</vt:lpstr>
      <vt:lpstr>PowerPoint Presentation</vt:lpstr>
      <vt:lpstr>voices.uchicago.edu/diabetesgvtoolkit</vt:lpstr>
      <vt:lpstr>Contact Info</vt:lpstr>
      <vt:lpstr>Preventing “Tipping Points” in  High Comorbidity Patients:  A Lifeline from Health Coaches</vt:lpstr>
      <vt:lpstr>Presentation Overview</vt:lpstr>
      <vt:lpstr>Acknowledgements</vt:lpstr>
      <vt:lpstr>PowerPoint Presentation</vt:lpstr>
      <vt:lpstr>PowerPoint Presentation</vt:lpstr>
      <vt:lpstr>PowerPoint Presentation</vt:lpstr>
      <vt:lpstr>PowerPoint Presentation</vt:lpstr>
      <vt:lpstr>PowerPoint Presentation</vt:lpstr>
      <vt:lpstr>PowerPoint Presentation</vt:lpstr>
      <vt:lpstr>Tipping Points – Practice Settings</vt:lpstr>
      <vt:lpstr>PowerPoint Presentation</vt:lpstr>
      <vt:lpstr>Implementation of Research in Real-World Settings </vt:lpstr>
      <vt:lpstr>Tipping Points Intervention</vt:lpstr>
      <vt:lpstr>PowerPoint Presentation</vt:lpstr>
      <vt:lpstr>Tipping Points  PCMH vs. PCMH + Health Coaching</vt:lpstr>
      <vt:lpstr>Baseline Demographics in Chicago &amp; NYC</vt:lpstr>
      <vt:lpstr> Comparison of Participants with and without Diabetes at Baseline</vt:lpstr>
      <vt:lpstr>Conclusions</vt:lpstr>
      <vt:lpstr>PowerPoint Presentation</vt:lpstr>
      <vt:lpstr>PowerPoint Presentation</vt:lpstr>
    </vt:vector>
  </TitlesOfParts>
  <Company>AAPCHO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Language Access (Thu)</dc:title>
  <dc:creator>Morgan Ye</dc:creator>
  <cp:lastModifiedBy>Monisa Nayim</cp:lastModifiedBy>
  <cp:revision>164</cp:revision>
  <dcterms:created xsi:type="dcterms:W3CDTF">2015-02-27T23:51:42Z</dcterms:created>
  <dcterms:modified xsi:type="dcterms:W3CDTF">2022-09-29T16:42:41Z</dcterms:modified>
</cp:coreProperties>
</file>