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2" r:id="rId2"/>
    <p:sldMasterId id="2147483672" r:id="rId3"/>
    <p:sldMasterId id="2147483696" r:id="rId4"/>
  </p:sldMasterIdLst>
  <p:notesMasterIdLst>
    <p:notesMasterId r:id="rId31"/>
  </p:notesMasterIdLst>
  <p:handoutMasterIdLst>
    <p:handoutMasterId r:id="rId32"/>
  </p:handoutMasterIdLst>
  <p:sldIdLst>
    <p:sldId id="405" r:id="rId5"/>
    <p:sldId id="408" r:id="rId6"/>
    <p:sldId id="409" r:id="rId7"/>
    <p:sldId id="359" r:id="rId8"/>
    <p:sldId id="259" r:id="rId9"/>
    <p:sldId id="267" r:id="rId10"/>
    <p:sldId id="390" r:id="rId11"/>
    <p:sldId id="386" r:id="rId12"/>
    <p:sldId id="392" r:id="rId13"/>
    <p:sldId id="3057" r:id="rId14"/>
    <p:sldId id="3076" r:id="rId15"/>
    <p:sldId id="537" r:id="rId16"/>
    <p:sldId id="3078" r:id="rId17"/>
    <p:sldId id="395" r:id="rId18"/>
    <p:sldId id="396" r:id="rId19"/>
    <p:sldId id="399" r:id="rId20"/>
    <p:sldId id="316" r:id="rId21"/>
    <p:sldId id="323" r:id="rId22"/>
    <p:sldId id="400" r:id="rId23"/>
    <p:sldId id="3079" r:id="rId24"/>
    <p:sldId id="3080" r:id="rId25"/>
    <p:sldId id="404" r:id="rId26"/>
    <p:sldId id="3082" r:id="rId27"/>
    <p:sldId id="3081" r:id="rId28"/>
    <p:sldId id="401" r:id="rId29"/>
    <p:sldId id="402" r:id="rId30"/>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eschel, Chris A" initials="GCA" lastIdx="7" clrIdx="0">
    <p:extLst>
      <p:ext uri="{19B8F6BF-5375-455C-9EA6-DF929625EA0E}">
        <p15:presenceInfo xmlns:p15="http://schemas.microsoft.com/office/powerpoint/2012/main" userId="S::Chris.A.Goeschel@medstar.net::a7092218-9f8f-42f9-96d7-8d544d0a6227" providerId="AD"/>
      </p:ext>
    </p:extLst>
  </p:cmAuthor>
  <p:cmAuthor id="2" name="Eckroade, Melissa M" initials="EMM" lastIdx="6" clrIdx="1">
    <p:extLst>
      <p:ext uri="{19B8F6BF-5375-455C-9EA6-DF929625EA0E}">
        <p15:presenceInfo xmlns:p15="http://schemas.microsoft.com/office/powerpoint/2012/main" userId="S::Melissa.M.Eckroade@Medstar.net::278f3e75-3599-4e85-9bf5-e2090eeef54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4791"/>
    <a:srgbClr val="019FC2"/>
    <a:srgbClr val="FFFFFF"/>
    <a:srgbClr val="8AD4DE"/>
    <a:srgbClr val="E2AC00"/>
    <a:srgbClr val="8064A2"/>
    <a:srgbClr val="0693AC"/>
    <a:srgbClr val="A7A8AA"/>
    <a:srgbClr val="FFCE34"/>
    <a:srgbClr val="58C2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8" autoAdjust="0"/>
    <p:restoredTop sz="86935" autoAdjust="0"/>
  </p:normalViewPr>
  <p:slideViewPr>
    <p:cSldViewPr snapToGrid="0" showGuides="1">
      <p:cViewPr varScale="1">
        <p:scale>
          <a:sx n="58" d="100"/>
          <a:sy n="58" d="100"/>
        </p:scale>
        <p:origin x="816" y="36"/>
      </p:cViewPr>
      <p:guideLst>
        <p:guide orient="horz" pos="2160"/>
        <p:guide pos="2880"/>
      </p:guideLst>
    </p:cSldViewPr>
  </p:slideViewPr>
  <p:outlineViewPr>
    <p:cViewPr>
      <p:scale>
        <a:sx n="33" d="100"/>
        <a:sy n="33" d="100"/>
      </p:scale>
      <p:origin x="0" y="-2611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0" d="100"/>
          <a:sy n="60" d="100"/>
        </p:scale>
        <p:origin x="3101"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A5C754-6752-4EAC-AC49-1BF0ECE7890A}" type="doc">
      <dgm:prSet loTypeId="urn:microsoft.com/office/officeart/2005/8/layout/hChevron3" loCatId="process" qsTypeId="urn:microsoft.com/office/officeart/2005/8/quickstyle/simple5" qsCatId="simple" csTypeId="urn:microsoft.com/office/officeart/2005/8/colors/accent1_3" csCatId="accent1" phldr="1"/>
      <dgm:spPr/>
    </dgm:pt>
    <dgm:pt modelId="{7BCEA1F1-A55F-440C-AE72-1DF8DBA7E3EE}">
      <dgm:prSet phldrT="[Text]" custT="1"/>
      <dgm:spPr>
        <a:solidFill>
          <a:srgbClr val="774791"/>
        </a:solidFill>
        <a:ln>
          <a:solidFill>
            <a:srgbClr val="774791"/>
          </a:solidFill>
        </a:ln>
      </dgm:spPr>
      <dgm:t>
        <a:bodyPr/>
        <a:lstStyle/>
        <a:p>
          <a:pPr algn="r"/>
          <a:r>
            <a:rPr lang="en-US" sz="1400" dirty="0"/>
            <a:t>APR-JUN</a:t>
          </a:r>
        </a:p>
      </dgm:t>
    </dgm:pt>
    <dgm:pt modelId="{38BBDC2C-BB69-45CF-924D-1546DADC6529}" type="parTrans" cxnId="{5FF6987E-34BD-4D57-BF27-4964210FF999}">
      <dgm:prSet/>
      <dgm:spPr/>
      <dgm:t>
        <a:bodyPr/>
        <a:lstStyle/>
        <a:p>
          <a:pPr algn="r"/>
          <a:endParaRPr lang="en-US" sz="1600"/>
        </a:p>
      </dgm:t>
    </dgm:pt>
    <dgm:pt modelId="{BC65D8CE-AD28-4D42-B76A-AAF0A7666E30}" type="sibTrans" cxnId="{5FF6987E-34BD-4D57-BF27-4964210FF999}">
      <dgm:prSet/>
      <dgm:spPr/>
      <dgm:t>
        <a:bodyPr/>
        <a:lstStyle/>
        <a:p>
          <a:pPr algn="r"/>
          <a:endParaRPr lang="en-US" sz="1600"/>
        </a:p>
      </dgm:t>
    </dgm:pt>
    <dgm:pt modelId="{7F1D9A66-2424-423E-A2F1-4756ADC358A2}">
      <dgm:prSet phldrT="[Text]" custT="1"/>
      <dgm:spPr>
        <a:solidFill>
          <a:srgbClr val="8064A2"/>
        </a:solidFill>
        <a:ln>
          <a:solidFill>
            <a:srgbClr val="8064A2"/>
          </a:solidFill>
        </a:ln>
      </dgm:spPr>
      <dgm:t>
        <a:bodyPr/>
        <a:lstStyle/>
        <a:p>
          <a:pPr algn="r"/>
          <a:r>
            <a:rPr lang="en-US" sz="1400" dirty="0"/>
            <a:t>JUL-SEP</a:t>
          </a:r>
        </a:p>
      </dgm:t>
    </dgm:pt>
    <dgm:pt modelId="{6D06C667-9D52-4076-BE21-CB9157B0732B}" type="parTrans" cxnId="{4E941028-02AD-4564-8DBA-75A16738F316}">
      <dgm:prSet/>
      <dgm:spPr/>
      <dgm:t>
        <a:bodyPr/>
        <a:lstStyle/>
        <a:p>
          <a:pPr algn="r"/>
          <a:endParaRPr lang="en-US" sz="1600"/>
        </a:p>
      </dgm:t>
    </dgm:pt>
    <dgm:pt modelId="{A0A027B6-E26D-4419-9687-1481EE3DB277}" type="sibTrans" cxnId="{4E941028-02AD-4564-8DBA-75A16738F316}">
      <dgm:prSet/>
      <dgm:spPr/>
      <dgm:t>
        <a:bodyPr/>
        <a:lstStyle/>
        <a:p>
          <a:pPr algn="r"/>
          <a:endParaRPr lang="en-US" sz="1600"/>
        </a:p>
      </dgm:t>
    </dgm:pt>
    <dgm:pt modelId="{CC3B239B-5BBA-4C88-957A-0C6D9003DC80}">
      <dgm:prSet phldrT="[Text]" custT="1"/>
      <dgm:spPr>
        <a:solidFill>
          <a:srgbClr val="9B84B6"/>
        </a:solidFill>
        <a:ln>
          <a:solidFill>
            <a:srgbClr val="9B84B6"/>
          </a:solidFill>
        </a:ln>
      </dgm:spPr>
      <dgm:t>
        <a:bodyPr/>
        <a:lstStyle/>
        <a:p>
          <a:pPr algn="r"/>
          <a:r>
            <a:rPr lang="en-US" sz="1400" dirty="0"/>
            <a:t>OCT-NOV</a:t>
          </a:r>
        </a:p>
      </dgm:t>
    </dgm:pt>
    <dgm:pt modelId="{CD6D3F0B-E5AA-4DAB-BB17-30DF076FD99E}" type="parTrans" cxnId="{C9DE329F-B647-44DC-B672-5C4081835B92}">
      <dgm:prSet/>
      <dgm:spPr/>
      <dgm:t>
        <a:bodyPr/>
        <a:lstStyle/>
        <a:p>
          <a:pPr algn="r"/>
          <a:endParaRPr lang="en-US" sz="1600"/>
        </a:p>
      </dgm:t>
    </dgm:pt>
    <dgm:pt modelId="{BE5D54E3-3532-4CEE-8D70-586A214D49A6}" type="sibTrans" cxnId="{C9DE329F-B647-44DC-B672-5C4081835B92}">
      <dgm:prSet/>
      <dgm:spPr/>
      <dgm:t>
        <a:bodyPr/>
        <a:lstStyle/>
        <a:p>
          <a:pPr algn="r"/>
          <a:endParaRPr lang="en-US" sz="1600"/>
        </a:p>
      </dgm:t>
    </dgm:pt>
    <dgm:pt modelId="{E1734071-708C-4A36-BC4B-D01CB41481B8}">
      <dgm:prSet custT="1"/>
      <dgm:spPr>
        <a:solidFill>
          <a:srgbClr val="0693AC"/>
        </a:solidFill>
        <a:ln>
          <a:solidFill>
            <a:srgbClr val="0693AC"/>
          </a:solidFill>
        </a:ln>
      </dgm:spPr>
      <dgm:t>
        <a:bodyPr/>
        <a:lstStyle/>
        <a:p>
          <a:pPr algn="r"/>
          <a:r>
            <a:rPr lang="en-US" sz="1400" dirty="0"/>
            <a:t>JAN-MAR</a:t>
          </a:r>
        </a:p>
      </dgm:t>
    </dgm:pt>
    <dgm:pt modelId="{E8585B38-D4DA-4B9F-A998-8843C1D729BE}" type="parTrans" cxnId="{A8FDFDBC-ACBB-4049-8640-52A3D2509477}">
      <dgm:prSet/>
      <dgm:spPr/>
      <dgm:t>
        <a:bodyPr/>
        <a:lstStyle/>
        <a:p>
          <a:pPr algn="r"/>
          <a:endParaRPr lang="en-US" sz="1600"/>
        </a:p>
      </dgm:t>
    </dgm:pt>
    <dgm:pt modelId="{6D78AAA9-A5CB-4C4C-AC5A-5C124AAAC8C2}" type="sibTrans" cxnId="{A8FDFDBC-ACBB-4049-8640-52A3D2509477}">
      <dgm:prSet/>
      <dgm:spPr/>
      <dgm:t>
        <a:bodyPr/>
        <a:lstStyle/>
        <a:p>
          <a:pPr algn="r"/>
          <a:endParaRPr lang="en-US" sz="1600"/>
        </a:p>
      </dgm:t>
    </dgm:pt>
    <dgm:pt modelId="{9213E4D0-BE88-4BB7-A3CB-B7176B389469}">
      <dgm:prSet custT="1"/>
      <dgm:spPr>
        <a:solidFill>
          <a:srgbClr val="39B6C7"/>
        </a:solidFill>
        <a:ln>
          <a:solidFill>
            <a:srgbClr val="39B6C7"/>
          </a:solidFill>
        </a:ln>
      </dgm:spPr>
      <dgm:t>
        <a:bodyPr/>
        <a:lstStyle/>
        <a:p>
          <a:pPr algn="r"/>
          <a:r>
            <a:rPr lang="en-US" sz="1400" dirty="0"/>
            <a:t>APR-JUN</a:t>
          </a:r>
        </a:p>
      </dgm:t>
    </dgm:pt>
    <dgm:pt modelId="{7626E870-195C-4196-B928-F69C300373C6}" type="parTrans" cxnId="{9F477954-7747-4AB0-82FA-33AAB4D7A63E}">
      <dgm:prSet/>
      <dgm:spPr/>
      <dgm:t>
        <a:bodyPr/>
        <a:lstStyle/>
        <a:p>
          <a:pPr algn="r"/>
          <a:endParaRPr lang="en-US" sz="1600"/>
        </a:p>
      </dgm:t>
    </dgm:pt>
    <dgm:pt modelId="{F23B3C55-9753-40E8-89B8-5FCA0F31202C}" type="sibTrans" cxnId="{9F477954-7747-4AB0-82FA-33AAB4D7A63E}">
      <dgm:prSet/>
      <dgm:spPr/>
      <dgm:t>
        <a:bodyPr/>
        <a:lstStyle/>
        <a:p>
          <a:pPr algn="r"/>
          <a:endParaRPr lang="en-US" sz="1600"/>
        </a:p>
      </dgm:t>
    </dgm:pt>
    <dgm:pt modelId="{6BF0EA14-7485-4EC2-806E-17D5CC034264}">
      <dgm:prSet custT="1"/>
      <dgm:spPr>
        <a:solidFill>
          <a:srgbClr val="8AD4DE"/>
        </a:solidFill>
        <a:ln>
          <a:solidFill>
            <a:srgbClr val="8AD4DE"/>
          </a:solidFill>
        </a:ln>
      </dgm:spPr>
      <dgm:t>
        <a:bodyPr/>
        <a:lstStyle/>
        <a:p>
          <a:pPr algn="r"/>
          <a:r>
            <a:rPr lang="en-US" sz="1400" dirty="0"/>
            <a:t>JUN-SEP</a:t>
          </a:r>
        </a:p>
      </dgm:t>
    </dgm:pt>
    <dgm:pt modelId="{C43C461A-21D7-4478-975F-277F837F9F37}" type="parTrans" cxnId="{8FF9A453-0098-44E6-99FC-AC7D9452CFDD}">
      <dgm:prSet/>
      <dgm:spPr/>
      <dgm:t>
        <a:bodyPr/>
        <a:lstStyle/>
        <a:p>
          <a:pPr algn="r"/>
          <a:endParaRPr lang="en-US" sz="1600"/>
        </a:p>
      </dgm:t>
    </dgm:pt>
    <dgm:pt modelId="{6DA875DF-F8F1-4590-94B9-414BD038EA71}" type="sibTrans" cxnId="{8FF9A453-0098-44E6-99FC-AC7D9452CFDD}">
      <dgm:prSet/>
      <dgm:spPr/>
      <dgm:t>
        <a:bodyPr/>
        <a:lstStyle/>
        <a:p>
          <a:pPr algn="r"/>
          <a:endParaRPr lang="en-US" sz="1600"/>
        </a:p>
      </dgm:t>
    </dgm:pt>
    <dgm:pt modelId="{7411ABE0-3C22-4B9A-94BE-DE9514C1E808}">
      <dgm:prSet custT="1"/>
      <dgm:spPr>
        <a:solidFill>
          <a:srgbClr val="774791"/>
        </a:solidFill>
        <a:ln>
          <a:solidFill>
            <a:srgbClr val="774791"/>
          </a:solidFill>
        </a:ln>
      </dgm:spPr>
      <dgm:t>
        <a:bodyPr/>
        <a:lstStyle/>
        <a:p>
          <a:pPr algn="r"/>
          <a:r>
            <a:rPr lang="en-US" sz="1400" dirty="0"/>
            <a:t>OCT-DEC</a:t>
          </a:r>
        </a:p>
      </dgm:t>
    </dgm:pt>
    <dgm:pt modelId="{8397E652-0C3A-4F5D-AEE0-1A0FBF610CC0}" type="parTrans" cxnId="{8F4EF471-A562-4603-B680-21187A14D71C}">
      <dgm:prSet/>
      <dgm:spPr/>
      <dgm:t>
        <a:bodyPr/>
        <a:lstStyle/>
        <a:p>
          <a:pPr algn="r"/>
          <a:endParaRPr lang="en-US" sz="1600"/>
        </a:p>
      </dgm:t>
    </dgm:pt>
    <dgm:pt modelId="{AEEA93CB-E52D-40B6-B4CF-9F0733802A39}" type="sibTrans" cxnId="{8F4EF471-A562-4603-B680-21187A14D71C}">
      <dgm:prSet/>
      <dgm:spPr/>
      <dgm:t>
        <a:bodyPr/>
        <a:lstStyle/>
        <a:p>
          <a:pPr algn="r"/>
          <a:endParaRPr lang="en-US" sz="1600"/>
        </a:p>
      </dgm:t>
    </dgm:pt>
    <dgm:pt modelId="{D0CA9823-B1D3-4FD2-9133-81989C2674DA}">
      <dgm:prSet custT="1"/>
      <dgm:spPr>
        <a:solidFill>
          <a:srgbClr val="8064A2"/>
        </a:solidFill>
        <a:ln>
          <a:solidFill>
            <a:srgbClr val="8064A2"/>
          </a:solidFill>
        </a:ln>
      </dgm:spPr>
      <dgm:t>
        <a:bodyPr/>
        <a:lstStyle/>
        <a:p>
          <a:pPr algn="r"/>
          <a:r>
            <a:rPr lang="en-US" sz="1400" dirty="0"/>
            <a:t>JAN-MAR</a:t>
          </a:r>
        </a:p>
      </dgm:t>
    </dgm:pt>
    <dgm:pt modelId="{D7CC0835-4C08-48B5-9C6B-243E8556B40F}" type="parTrans" cxnId="{D6654DBB-2301-4A3C-946A-6CA4FBA7D229}">
      <dgm:prSet/>
      <dgm:spPr/>
      <dgm:t>
        <a:bodyPr/>
        <a:lstStyle/>
        <a:p>
          <a:pPr algn="r"/>
          <a:endParaRPr lang="en-US" sz="1600"/>
        </a:p>
      </dgm:t>
    </dgm:pt>
    <dgm:pt modelId="{547C463D-F507-4B9A-91CD-91C32CDD5E7C}" type="sibTrans" cxnId="{D6654DBB-2301-4A3C-946A-6CA4FBA7D229}">
      <dgm:prSet/>
      <dgm:spPr/>
      <dgm:t>
        <a:bodyPr/>
        <a:lstStyle/>
        <a:p>
          <a:pPr algn="r"/>
          <a:endParaRPr lang="en-US" sz="1600"/>
        </a:p>
      </dgm:t>
    </dgm:pt>
    <dgm:pt modelId="{872C41E7-162F-4294-853B-EF8415ACC442}" type="pres">
      <dgm:prSet presAssocID="{E9A5C754-6752-4EAC-AC49-1BF0ECE7890A}" presName="Name0" presStyleCnt="0">
        <dgm:presLayoutVars>
          <dgm:dir/>
          <dgm:resizeHandles val="exact"/>
        </dgm:presLayoutVars>
      </dgm:prSet>
      <dgm:spPr/>
    </dgm:pt>
    <dgm:pt modelId="{B9CDBB73-BA5D-4887-883C-0B1FF456CCE6}" type="pres">
      <dgm:prSet presAssocID="{7BCEA1F1-A55F-440C-AE72-1DF8DBA7E3EE}" presName="parTxOnly" presStyleLbl="node1" presStyleIdx="0" presStyleCnt="8">
        <dgm:presLayoutVars>
          <dgm:bulletEnabled val="1"/>
        </dgm:presLayoutVars>
      </dgm:prSet>
      <dgm:spPr/>
    </dgm:pt>
    <dgm:pt modelId="{7EC4ADF1-AB58-4A06-9E68-4F05AFC0B508}" type="pres">
      <dgm:prSet presAssocID="{BC65D8CE-AD28-4D42-B76A-AAF0A7666E30}" presName="parSpace" presStyleCnt="0"/>
      <dgm:spPr/>
    </dgm:pt>
    <dgm:pt modelId="{995A78A5-4BC2-460B-906E-6DB740CB6639}" type="pres">
      <dgm:prSet presAssocID="{7F1D9A66-2424-423E-A2F1-4756ADC358A2}" presName="parTxOnly" presStyleLbl="node1" presStyleIdx="1" presStyleCnt="8">
        <dgm:presLayoutVars>
          <dgm:bulletEnabled val="1"/>
        </dgm:presLayoutVars>
      </dgm:prSet>
      <dgm:spPr/>
    </dgm:pt>
    <dgm:pt modelId="{BD6AE459-F982-4C52-B2BD-A27721241FBC}" type="pres">
      <dgm:prSet presAssocID="{A0A027B6-E26D-4419-9687-1481EE3DB277}" presName="parSpace" presStyleCnt="0"/>
      <dgm:spPr/>
    </dgm:pt>
    <dgm:pt modelId="{798D6CD2-D32B-42C3-9E1C-4CC4C8DF1D8D}" type="pres">
      <dgm:prSet presAssocID="{CC3B239B-5BBA-4C88-957A-0C6D9003DC80}" presName="parTxOnly" presStyleLbl="node1" presStyleIdx="2" presStyleCnt="8">
        <dgm:presLayoutVars>
          <dgm:bulletEnabled val="1"/>
        </dgm:presLayoutVars>
      </dgm:prSet>
      <dgm:spPr/>
    </dgm:pt>
    <dgm:pt modelId="{41848B64-173F-4585-BB7A-093FFBFC4FED}" type="pres">
      <dgm:prSet presAssocID="{BE5D54E3-3532-4CEE-8D70-586A214D49A6}" presName="parSpace" presStyleCnt="0"/>
      <dgm:spPr/>
    </dgm:pt>
    <dgm:pt modelId="{E2A006CD-C724-4914-93BF-C3D5EAA87D55}" type="pres">
      <dgm:prSet presAssocID="{E1734071-708C-4A36-BC4B-D01CB41481B8}" presName="parTxOnly" presStyleLbl="node1" presStyleIdx="3" presStyleCnt="8">
        <dgm:presLayoutVars>
          <dgm:bulletEnabled val="1"/>
        </dgm:presLayoutVars>
      </dgm:prSet>
      <dgm:spPr/>
    </dgm:pt>
    <dgm:pt modelId="{83510335-A2EC-41B4-95E7-F8F3DD27D77C}" type="pres">
      <dgm:prSet presAssocID="{6D78AAA9-A5CB-4C4C-AC5A-5C124AAAC8C2}" presName="parSpace" presStyleCnt="0"/>
      <dgm:spPr/>
    </dgm:pt>
    <dgm:pt modelId="{CE854D12-E7C6-47C1-BD70-512DDB8F9E83}" type="pres">
      <dgm:prSet presAssocID="{9213E4D0-BE88-4BB7-A3CB-B7176B389469}" presName="parTxOnly" presStyleLbl="node1" presStyleIdx="4" presStyleCnt="8">
        <dgm:presLayoutVars>
          <dgm:bulletEnabled val="1"/>
        </dgm:presLayoutVars>
      </dgm:prSet>
      <dgm:spPr/>
    </dgm:pt>
    <dgm:pt modelId="{E313FE37-5594-4B50-9470-5C1315AFCC56}" type="pres">
      <dgm:prSet presAssocID="{F23B3C55-9753-40E8-89B8-5FCA0F31202C}" presName="parSpace" presStyleCnt="0"/>
      <dgm:spPr/>
    </dgm:pt>
    <dgm:pt modelId="{8C813588-7531-4B2B-BA43-791D633C56BD}" type="pres">
      <dgm:prSet presAssocID="{6BF0EA14-7485-4EC2-806E-17D5CC034264}" presName="parTxOnly" presStyleLbl="node1" presStyleIdx="5" presStyleCnt="8">
        <dgm:presLayoutVars>
          <dgm:bulletEnabled val="1"/>
        </dgm:presLayoutVars>
      </dgm:prSet>
      <dgm:spPr/>
    </dgm:pt>
    <dgm:pt modelId="{C994760E-570C-4099-B6AB-D1EC77DC1F5C}" type="pres">
      <dgm:prSet presAssocID="{6DA875DF-F8F1-4590-94B9-414BD038EA71}" presName="parSpace" presStyleCnt="0"/>
      <dgm:spPr/>
    </dgm:pt>
    <dgm:pt modelId="{39DDE342-92A4-4172-B6DE-760786585683}" type="pres">
      <dgm:prSet presAssocID="{7411ABE0-3C22-4B9A-94BE-DE9514C1E808}" presName="parTxOnly" presStyleLbl="node1" presStyleIdx="6" presStyleCnt="8">
        <dgm:presLayoutVars>
          <dgm:bulletEnabled val="1"/>
        </dgm:presLayoutVars>
      </dgm:prSet>
      <dgm:spPr/>
    </dgm:pt>
    <dgm:pt modelId="{41D2CE80-E8E5-4DE2-B52C-0F3874A492F9}" type="pres">
      <dgm:prSet presAssocID="{AEEA93CB-E52D-40B6-B4CF-9F0733802A39}" presName="parSpace" presStyleCnt="0"/>
      <dgm:spPr/>
    </dgm:pt>
    <dgm:pt modelId="{6E1C8C6C-3230-4970-9997-CECB3251AFB2}" type="pres">
      <dgm:prSet presAssocID="{D0CA9823-B1D3-4FD2-9133-81989C2674DA}" presName="parTxOnly" presStyleLbl="node1" presStyleIdx="7" presStyleCnt="8">
        <dgm:presLayoutVars>
          <dgm:bulletEnabled val="1"/>
        </dgm:presLayoutVars>
      </dgm:prSet>
      <dgm:spPr/>
    </dgm:pt>
  </dgm:ptLst>
  <dgm:cxnLst>
    <dgm:cxn modelId="{244E5703-0E4C-42FF-8B4F-D2A32F130149}" type="presOf" srcId="{D0CA9823-B1D3-4FD2-9133-81989C2674DA}" destId="{6E1C8C6C-3230-4970-9997-CECB3251AFB2}" srcOrd="0" destOrd="0" presId="urn:microsoft.com/office/officeart/2005/8/layout/hChevron3"/>
    <dgm:cxn modelId="{4E941028-02AD-4564-8DBA-75A16738F316}" srcId="{E9A5C754-6752-4EAC-AC49-1BF0ECE7890A}" destId="{7F1D9A66-2424-423E-A2F1-4756ADC358A2}" srcOrd="1" destOrd="0" parTransId="{6D06C667-9D52-4076-BE21-CB9157B0732B}" sibTransId="{A0A027B6-E26D-4419-9687-1481EE3DB277}"/>
    <dgm:cxn modelId="{EAC9EE49-1802-404B-8244-0F2880807BD4}" type="presOf" srcId="{6BF0EA14-7485-4EC2-806E-17D5CC034264}" destId="{8C813588-7531-4B2B-BA43-791D633C56BD}" srcOrd="0" destOrd="0" presId="urn:microsoft.com/office/officeart/2005/8/layout/hChevron3"/>
    <dgm:cxn modelId="{8F4EF471-A562-4603-B680-21187A14D71C}" srcId="{E9A5C754-6752-4EAC-AC49-1BF0ECE7890A}" destId="{7411ABE0-3C22-4B9A-94BE-DE9514C1E808}" srcOrd="6" destOrd="0" parTransId="{8397E652-0C3A-4F5D-AEE0-1A0FBF610CC0}" sibTransId="{AEEA93CB-E52D-40B6-B4CF-9F0733802A39}"/>
    <dgm:cxn modelId="{8FF9A453-0098-44E6-99FC-AC7D9452CFDD}" srcId="{E9A5C754-6752-4EAC-AC49-1BF0ECE7890A}" destId="{6BF0EA14-7485-4EC2-806E-17D5CC034264}" srcOrd="5" destOrd="0" parTransId="{C43C461A-21D7-4478-975F-277F837F9F37}" sibTransId="{6DA875DF-F8F1-4590-94B9-414BD038EA71}"/>
    <dgm:cxn modelId="{9F477954-7747-4AB0-82FA-33AAB4D7A63E}" srcId="{E9A5C754-6752-4EAC-AC49-1BF0ECE7890A}" destId="{9213E4D0-BE88-4BB7-A3CB-B7176B389469}" srcOrd="4" destOrd="0" parTransId="{7626E870-195C-4196-B928-F69C300373C6}" sibTransId="{F23B3C55-9753-40E8-89B8-5FCA0F31202C}"/>
    <dgm:cxn modelId="{5FF6987E-34BD-4D57-BF27-4964210FF999}" srcId="{E9A5C754-6752-4EAC-AC49-1BF0ECE7890A}" destId="{7BCEA1F1-A55F-440C-AE72-1DF8DBA7E3EE}" srcOrd="0" destOrd="0" parTransId="{38BBDC2C-BB69-45CF-924D-1546DADC6529}" sibTransId="{BC65D8CE-AD28-4D42-B76A-AAF0A7666E30}"/>
    <dgm:cxn modelId="{C9DE329F-B647-44DC-B672-5C4081835B92}" srcId="{E9A5C754-6752-4EAC-AC49-1BF0ECE7890A}" destId="{CC3B239B-5BBA-4C88-957A-0C6D9003DC80}" srcOrd="2" destOrd="0" parTransId="{CD6D3F0B-E5AA-4DAB-BB17-30DF076FD99E}" sibTransId="{BE5D54E3-3532-4CEE-8D70-586A214D49A6}"/>
    <dgm:cxn modelId="{90DA20A9-86A3-471A-AF10-294C3326E595}" type="presOf" srcId="{9213E4D0-BE88-4BB7-A3CB-B7176B389469}" destId="{CE854D12-E7C6-47C1-BD70-512DDB8F9E83}" srcOrd="0" destOrd="0" presId="urn:microsoft.com/office/officeart/2005/8/layout/hChevron3"/>
    <dgm:cxn modelId="{512A26AB-880A-40B4-B378-552F9A9AFE0B}" type="presOf" srcId="{CC3B239B-5BBA-4C88-957A-0C6D9003DC80}" destId="{798D6CD2-D32B-42C3-9E1C-4CC4C8DF1D8D}" srcOrd="0" destOrd="0" presId="urn:microsoft.com/office/officeart/2005/8/layout/hChevron3"/>
    <dgm:cxn modelId="{5B0D91AE-3CDA-448A-BA99-96EE789CA04B}" type="presOf" srcId="{E1734071-708C-4A36-BC4B-D01CB41481B8}" destId="{E2A006CD-C724-4914-93BF-C3D5EAA87D55}" srcOrd="0" destOrd="0" presId="urn:microsoft.com/office/officeart/2005/8/layout/hChevron3"/>
    <dgm:cxn modelId="{483134B0-C439-41C2-A15D-EF88205692BE}" type="presOf" srcId="{7BCEA1F1-A55F-440C-AE72-1DF8DBA7E3EE}" destId="{B9CDBB73-BA5D-4887-883C-0B1FF456CCE6}" srcOrd="0" destOrd="0" presId="urn:microsoft.com/office/officeart/2005/8/layout/hChevron3"/>
    <dgm:cxn modelId="{D6654DBB-2301-4A3C-946A-6CA4FBA7D229}" srcId="{E9A5C754-6752-4EAC-AC49-1BF0ECE7890A}" destId="{D0CA9823-B1D3-4FD2-9133-81989C2674DA}" srcOrd="7" destOrd="0" parTransId="{D7CC0835-4C08-48B5-9C6B-243E8556B40F}" sibTransId="{547C463D-F507-4B9A-91CD-91C32CDD5E7C}"/>
    <dgm:cxn modelId="{A8FDFDBC-ACBB-4049-8640-52A3D2509477}" srcId="{E9A5C754-6752-4EAC-AC49-1BF0ECE7890A}" destId="{E1734071-708C-4A36-BC4B-D01CB41481B8}" srcOrd="3" destOrd="0" parTransId="{E8585B38-D4DA-4B9F-A998-8843C1D729BE}" sibTransId="{6D78AAA9-A5CB-4C4C-AC5A-5C124AAAC8C2}"/>
    <dgm:cxn modelId="{E74332CC-5B82-499C-9761-DD0390DE88A5}" type="presOf" srcId="{7F1D9A66-2424-423E-A2F1-4756ADC358A2}" destId="{995A78A5-4BC2-460B-906E-6DB740CB6639}" srcOrd="0" destOrd="0" presId="urn:microsoft.com/office/officeart/2005/8/layout/hChevron3"/>
    <dgm:cxn modelId="{81E351E4-392A-45E6-B72E-BCA77DDBE193}" type="presOf" srcId="{7411ABE0-3C22-4B9A-94BE-DE9514C1E808}" destId="{39DDE342-92A4-4172-B6DE-760786585683}" srcOrd="0" destOrd="0" presId="urn:microsoft.com/office/officeart/2005/8/layout/hChevron3"/>
    <dgm:cxn modelId="{E83EDCFB-84AF-43E8-B672-095AC26375D9}" type="presOf" srcId="{E9A5C754-6752-4EAC-AC49-1BF0ECE7890A}" destId="{872C41E7-162F-4294-853B-EF8415ACC442}" srcOrd="0" destOrd="0" presId="urn:microsoft.com/office/officeart/2005/8/layout/hChevron3"/>
    <dgm:cxn modelId="{44F8D079-54EB-417D-909F-A8AC553E81AD}" type="presParOf" srcId="{872C41E7-162F-4294-853B-EF8415ACC442}" destId="{B9CDBB73-BA5D-4887-883C-0B1FF456CCE6}" srcOrd="0" destOrd="0" presId="urn:microsoft.com/office/officeart/2005/8/layout/hChevron3"/>
    <dgm:cxn modelId="{C3E71064-9A91-4E04-97E4-915EF8BD9F07}" type="presParOf" srcId="{872C41E7-162F-4294-853B-EF8415ACC442}" destId="{7EC4ADF1-AB58-4A06-9E68-4F05AFC0B508}" srcOrd="1" destOrd="0" presId="urn:microsoft.com/office/officeart/2005/8/layout/hChevron3"/>
    <dgm:cxn modelId="{A8944EEA-E218-4F20-B915-359605D589BA}" type="presParOf" srcId="{872C41E7-162F-4294-853B-EF8415ACC442}" destId="{995A78A5-4BC2-460B-906E-6DB740CB6639}" srcOrd="2" destOrd="0" presId="urn:microsoft.com/office/officeart/2005/8/layout/hChevron3"/>
    <dgm:cxn modelId="{DB8E607C-6D7D-42AA-B15F-82EF9380D43D}" type="presParOf" srcId="{872C41E7-162F-4294-853B-EF8415ACC442}" destId="{BD6AE459-F982-4C52-B2BD-A27721241FBC}" srcOrd="3" destOrd="0" presId="urn:microsoft.com/office/officeart/2005/8/layout/hChevron3"/>
    <dgm:cxn modelId="{0827033A-B227-4791-BBFB-AF57BB9B25B5}" type="presParOf" srcId="{872C41E7-162F-4294-853B-EF8415ACC442}" destId="{798D6CD2-D32B-42C3-9E1C-4CC4C8DF1D8D}" srcOrd="4" destOrd="0" presId="urn:microsoft.com/office/officeart/2005/8/layout/hChevron3"/>
    <dgm:cxn modelId="{C19CB5D7-9F41-4E59-92F2-CD87D70B5FBB}" type="presParOf" srcId="{872C41E7-162F-4294-853B-EF8415ACC442}" destId="{41848B64-173F-4585-BB7A-093FFBFC4FED}" srcOrd="5" destOrd="0" presId="urn:microsoft.com/office/officeart/2005/8/layout/hChevron3"/>
    <dgm:cxn modelId="{648EE9A0-BCEC-4023-8865-57131D2C2E04}" type="presParOf" srcId="{872C41E7-162F-4294-853B-EF8415ACC442}" destId="{E2A006CD-C724-4914-93BF-C3D5EAA87D55}" srcOrd="6" destOrd="0" presId="urn:microsoft.com/office/officeart/2005/8/layout/hChevron3"/>
    <dgm:cxn modelId="{8B31E52E-8A21-4DAE-8831-28BD4BA5DED6}" type="presParOf" srcId="{872C41E7-162F-4294-853B-EF8415ACC442}" destId="{83510335-A2EC-41B4-95E7-F8F3DD27D77C}" srcOrd="7" destOrd="0" presId="urn:microsoft.com/office/officeart/2005/8/layout/hChevron3"/>
    <dgm:cxn modelId="{602EF666-4F5F-4CD7-9C18-4B62B6DACBBF}" type="presParOf" srcId="{872C41E7-162F-4294-853B-EF8415ACC442}" destId="{CE854D12-E7C6-47C1-BD70-512DDB8F9E83}" srcOrd="8" destOrd="0" presId="urn:microsoft.com/office/officeart/2005/8/layout/hChevron3"/>
    <dgm:cxn modelId="{18F17F52-EA84-4BBC-93D2-7E339E2A6C50}" type="presParOf" srcId="{872C41E7-162F-4294-853B-EF8415ACC442}" destId="{E313FE37-5594-4B50-9470-5C1315AFCC56}" srcOrd="9" destOrd="0" presId="urn:microsoft.com/office/officeart/2005/8/layout/hChevron3"/>
    <dgm:cxn modelId="{6635FC48-AFCF-4F29-8197-59EFCBB0D82D}" type="presParOf" srcId="{872C41E7-162F-4294-853B-EF8415ACC442}" destId="{8C813588-7531-4B2B-BA43-791D633C56BD}" srcOrd="10" destOrd="0" presId="urn:microsoft.com/office/officeart/2005/8/layout/hChevron3"/>
    <dgm:cxn modelId="{82976F3B-CE85-4164-ACA5-004C81E019DF}" type="presParOf" srcId="{872C41E7-162F-4294-853B-EF8415ACC442}" destId="{C994760E-570C-4099-B6AB-D1EC77DC1F5C}" srcOrd="11" destOrd="0" presId="urn:microsoft.com/office/officeart/2005/8/layout/hChevron3"/>
    <dgm:cxn modelId="{AB834B68-8275-4517-80A4-2F55943B2656}" type="presParOf" srcId="{872C41E7-162F-4294-853B-EF8415ACC442}" destId="{39DDE342-92A4-4172-B6DE-760786585683}" srcOrd="12" destOrd="0" presId="urn:microsoft.com/office/officeart/2005/8/layout/hChevron3"/>
    <dgm:cxn modelId="{A2033263-1F1C-4DF5-9D54-67B8524E283F}" type="presParOf" srcId="{872C41E7-162F-4294-853B-EF8415ACC442}" destId="{41D2CE80-E8E5-4DE2-B52C-0F3874A492F9}" srcOrd="13" destOrd="0" presId="urn:microsoft.com/office/officeart/2005/8/layout/hChevron3"/>
    <dgm:cxn modelId="{B1E77534-BBAA-471F-B53D-AEAF248388A4}" type="presParOf" srcId="{872C41E7-162F-4294-853B-EF8415ACC442}" destId="{6E1C8C6C-3230-4970-9997-CECB3251AFB2}" srcOrd="14"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CDBB73-BA5D-4887-883C-0B1FF456CCE6}">
      <dsp:nvSpPr>
        <dsp:cNvPr id="0" name=""/>
        <dsp:cNvSpPr/>
      </dsp:nvSpPr>
      <dsp:spPr>
        <a:xfrm>
          <a:off x="4323" y="3050455"/>
          <a:ext cx="1340271" cy="536108"/>
        </a:xfrm>
        <a:prstGeom prst="homePlate">
          <a:avLst/>
        </a:prstGeom>
        <a:solidFill>
          <a:srgbClr val="774791"/>
        </a:solidFill>
        <a:ln>
          <a:solidFill>
            <a:srgbClr val="77479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4676" tIns="37338" rIns="18669" bIns="37338" numCol="1" spcCol="1270" anchor="ctr" anchorCtr="0">
          <a:noAutofit/>
        </a:bodyPr>
        <a:lstStyle/>
        <a:p>
          <a:pPr marL="0" lvl="0" indent="0" algn="r" defTabSz="622300">
            <a:lnSpc>
              <a:spcPct val="90000"/>
            </a:lnSpc>
            <a:spcBef>
              <a:spcPct val="0"/>
            </a:spcBef>
            <a:spcAft>
              <a:spcPct val="35000"/>
            </a:spcAft>
            <a:buNone/>
          </a:pPr>
          <a:r>
            <a:rPr lang="en-US" sz="1400" kern="1200" dirty="0"/>
            <a:t>APR-JUN</a:t>
          </a:r>
        </a:p>
      </dsp:txBody>
      <dsp:txXfrm>
        <a:off x="4323" y="3050455"/>
        <a:ext cx="1206244" cy="536108"/>
      </dsp:txXfrm>
    </dsp:sp>
    <dsp:sp modelId="{995A78A5-4BC2-460B-906E-6DB740CB6639}">
      <dsp:nvSpPr>
        <dsp:cNvPr id="0" name=""/>
        <dsp:cNvSpPr/>
      </dsp:nvSpPr>
      <dsp:spPr>
        <a:xfrm>
          <a:off x="1076540" y="3050455"/>
          <a:ext cx="1340271" cy="536108"/>
        </a:xfrm>
        <a:prstGeom prst="chevron">
          <a:avLst/>
        </a:prstGeom>
        <a:solidFill>
          <a:srgbClr val="8064A2"/>
        </a:solidFill>
        <a:ln>
          <a:solidFill>
            <a:srgbClr val="8064A2"/>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r" defTabSz="622300">
            <a:lnSpc>
              <a:spcPct val="90000"/>
            </a:lnSpc>
            <a:spcBef>
              <a:spcPct val="0"/>
            </a:spcBef>
            <a:spcAft>
              <a:spcPct val="35000"/>
            </a:spcAft>
            <a:buNone/>
          </a:pPr>
          <a:r>
            <a:rPr lang="en-US" sz="1400" kern="1200" dirty="0"/>
            <a:t>JUL-SEP</a:t>
          </a:r>
        </a:p>
      </dsp:txBody>
      <dsp:txXfrm>
        <a:off x="1344594" y="3050455"/>
        <a:ext cx="804163" cy="536108"/>
      </dsp:txXfrm>
    </dsp:sp>
    <dsp:sp modelId="{798D6CD2-D32B-42C3-9E1C-4CC4C8DF1D8D}">
      <dsp:nvSpPr>
        <dsp:cNvPr id="0" name=""/>
        <dsp:cNvSpPr/>
      </dsp:nvSpPr>
      <dsp:spPr>
        <a:xfrm>
          <a:off x="2148758" y="3050455"/>
          <a:ext cx="1340271" cy="536108"/>
        </a:xfrm>
        <a:prstGeom prst="chevron">
          <a:avLst/>
        </a:prstGeom>
        <a:solidFill>
          <a:srgbClr val="9B84B6"/>
        </a:solidFill>
        <a:ln>
          <a:solidFill>
            <a:srgbClr val="9B84B6"/>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r" defTabSz="622300">
            <a:lnSpc>
              <a:spcPct val="90000"/>
            </a:lnSpc>
            <a:spcBef>
              <a:spcPct val="0"/>
            </a:spcBef>
            <a:spcAft>
              <a:spcPct val="35000"/>
            </a:spcAft>
            <a:buNone/>
          </a:pPr>
          <a:r>
            <a:rPr lang="en-US" sz="1400" kern="1200" dirty="0"/>
            <a:t>OCT-NOV</a:t>
          </a:r>
        </a:p>
      </dsp:txBody>
      <dsp:txXfrm>
        <a:off x="2416812" y="3050455"/>
        <a:ext cx="804163" cy="536108"/>
      </dsp:txXfrm>
    </dsp:sp>
    <dsp:sp modelId="{E2A006CD-C724-4914-93BF-C3D5EAA87D55}">
      <dsp:nvSpPr>
        <dsp:cNvPr id="0" name=""/>
        <dsp:cNvSpPr/>
      </dsp:nvSpPr>
      <dsp:spPr>
        <a:xfrm>
          <a:off x="3220975" y="3050455"/>
          <a:ext cx="1340271" cy="536108"/>
        </a:xfrm>
        <a:prstGeom prst="chevron">
          <a:avLst/>
        </a:prstGeom>
        <a:solidFill>
          <a:srgbClr val="0693AC"/>
        </a:solidFill>
        <a:ln>
          <a:solidFill>
            <a:srgbClr val="0693AC"/>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r" defTabSz="622300">
            <a:lnSpc>
              <a:spcPct val="90000"/>
            </a:lnSpc>
            <a:spcBef>
              <a:spcPct val="0"/>
            </a:spcBef>
            <a:spcAft>
              <a:spcPct val="35000"/>
            </a:spcAft>
            <a:buNone/>
          </a:pPr>
          <a:r>
            <a:rPr lang="en-US" sz="1400" kern="1200" dirty="0"/>
            <a:t>JAN-MAR</a:t>
          </a:r>
        </a:p>
      </dsp:txBody>
      <dsp:txXfrm>
        <a:off x="3489029" y="3050455"/>
        <a:ext cx="804163" cy="536108"/>
      </dsp:txXfrm>
    </dsp:sp>
    <dsp:sp modelId="{CE854D12-E7C6-47C1-BD70-512DDB8F9E83}">
      <dsp:nvSpPr>
        <dsp:cNvPr id="0" name=""/>
        <dsp:cNvSpPr/>
      </dsp:nvSpPr>
      <dsp:spPr>
        <a:xfrm>
          <a:off x="4293192" y="3050455"/>
          <a:ext cx="1340271" cy="536108"/>
        </a:xfrm>
        <a:prstGeom prst="chevron">
          <a:avLst/>
        </a:prstGeom>
        <a:solidFill>
          <a:srgbClr val="39B6C7"/>
        </a:solidFill>
        <a:ln>
          <a:solidFill>
            <a:srgbClr val="39B6C7"/>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r" defTabSz="622300">
            <a:lnSpc>
              <a:spcPct val="90000"/>
            </a:lnSpc>
            <a:spcBef>
              <a:spcPct val="0"/>
            </a:spcBef>
            <a:spcAft>
              <a:spcPct val="35000"/>
            </a:spcAft>
            <a:buNone/>
          </a:pPr>
          <a:r>
            <a:rPr lang="en-US" sz="1400" kern="1200" dirty="0"/>
            <a:t>APR-JUN</a:t>
          </a:r>
        </a:p>
      </dsp:txBody>
      <dsp:txXfrm>
        <a:off x="4561246" y="3050455"/>
        <a:ext cx="804163" cy="536108"/>
      </dsp:txXfrm>
    </dsp:sp>
    <dsp:sp modelId="{8C813588-7531-4B2B-BA43-791D633C56BD}">
      <dsp:nvSpPr>
        <dsp:cNvPr id="0" name=""/>
        <dsp:cNvSpPr/>
      </dsp:nvSpPr>
      <dsp:spPr>
        <a:xfrm>
          <a:off x="5365410" y="3050455"/>
          <a:ext cx="1340271" cy="536108"/>
        </a:xfrm>
        <a:prstGeom prst="chevron">
          <a:avLst/>
        </a:prstGeom>
        <a:solidFill>
          <a:srgbClr val="8AD4DE"/>
        </a:solidFill>
        <a:ln>
          <a:solidFill>
            <a:srgbClr val="8AD4DE"/>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r" defTabSz="622300">
            <a:lnSpc>
              <a:spcPct val="90000"/>
            </a:lnSpc>
            <a:spcBef>
              <a:spcPct val="0"/>
            </a:spcBef>
            <a:spcAft>
              <a:spcPct val="35000"/>
            </a:spcAft>
            <a:buNone/>
          </a:pPr>
          <a:r>
            <a:rPr lang="en-US" sz="1400" kern="1200" dirty="0"/>
            <a:t>JUN-SEP</a:t>
          </a:r>
        </a:p>
      </dsp:txBody>
      <dsp:txXfrm>
        <a:off x="5633464" y="3050455"/>
        <a:ext cx="804163" cy="536108"/>
      </dsp:txXfrm>
    </dsp:sp>
    <dsp:sp modelId="{39DDE342-92A4-4172-B6DE-760786585683}">
      <dsp:nvSpPr>
        <dsp:cNvPr id="0" name=""/>
        <dsp:cNvSpPr/>
      </dsp:nvSpPr>
      <dsp:spPr>
        <a:xfrm>
          <a:off x="6437627" y="3050455"/>
          <a:ext cx="1340271" cy="536108"/>
        </a:xfrm>
        <a:prstGeom prst="chevron">
          <a:avLst/>
        </a:prstGeom>
        <a:solidFill>
          <a:srgbClr val="774791"/>
        </a:solidFill>
        <a:ln>
          <a:solidFill>
            <a:srgbClr val="77479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r" defTabSz="622300">
            <a:lnSpc>
              <a:spcPct val="90000"/>
            </a:lnSpc>
            <a:spcBef>
              <a:spcPct val="0"/>
            </a:spcBef>
            <a:spcAft>
              <a:spcPct val="35000"/>
            </a:spcAft>
            <a:buNone/>
          </a:pPr>
          <a:r>
            <a:rPr lang="en-US" sz="1400" kern="1200" dirty="0"/>
            <a:t>OCT-DEC</a:t>
          </a:r>
        </a:p>
      </dsp:txBody>
      <dsp:txXfrm>
        <a:off x="6705681" y="3050455"/>
        <a:ext cx="804163" cy="536108"/>
      </dsp:txXfrm>
    </dsp:sp>
    <dsp:sp modelId="{6E1C8C6C-3230-4970-9997-CECB3251AFB2}">
      <dsp:nvSpPr>
        <dsp:cNvPr id="0" name=""/>
        <dsp:cNvSpPr/>
      </dsp:nvSpPr>
      <dsp:spPr>
        <a:xfrm>
          <a:off x="7509844" y="3050455"/>
          <a:ext cx="1340271" cy="536108"/>
        </a:xfrm>
        <a:prstGeom prst="chevron">
          <a:avLst/>
        </a:prstGeom>
        <a:solidFill>
          <a:srgbClr val="8064A2"/>
        </a:solidFill>
        <a:ln>
          <a:solidFill>
            <a:srgbClr val="8064A2"/>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r" defTabSz="622300">
            <a:lnSpc>
              <a:spcPct val="90000"/>
            </a:lnSpc>
            <a:spcBef>
              <a:spcPct val="0"/>
            </a:spcBef>
            <a:spcAft>
              <a:spcPct val="35000"/>
            </a:spcAft>
            <a:buNone/>
          </a:pPr>
          <a:r>
            <a:rPr lang="en-US" sz="1400" kern="1200" dirty="0"/>
            <a:t>JAN-MAR</a:t>
          </a:r>
        </a:p>
      </dsp:txBody>
      <dsp:txXfrm>
        <a:off x="7777898" y="3050455"/>
        <a:ext cx="804163" cy="536108"/>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82CE75-0127-4472-8B20-D307AA572C5F}"/>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009709B2-7559-4D7D-936F-114F56DAAF39}"/>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EF6AC69C-9C1A-4725-93D3-2300095AD251}" type="datetimeFigureOut">
              <a:rPr lang="en-US" smtClean="0"/>
              <a:t>9/16/2022</a:t>
            </a:fld>
            <a:endParaRPr lang="en-US"/>
          </a:p>
        </p:txBody>
      </p:sp>
      <p:sp>
        <p:nvSpPr>
          <p:cNvPr id="4" name="Footer Placeholder 3">
            <a:extLst>
              <a:ext uri="{FF2B5EF4-FFF2-40B4-BE49-F238E27FC236}">
                <a16:creationId xmlns:a16="http://schemas.microsoft.com/office/drawing/2014/main" id="{13AB28F1-6BE2-448D-A77A-BBC3D54213DB}"/>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3A9F1CCD-6815-4A61-9651-541519684363}"/>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1233DCA6-FFA8-488B-91DA-6145F6459481}" type="slidenum">
              <a:rPr lang="en-US" smtClean="0"/>
              <a:t>‹#›</a:t>
            </a:fld>
            <a:endParaRPr lang="en-US"/>
          </a:p>
        </p:txBody>
      </p:sp>
    </p:spTree>
    <p:extLst>
      <p:ext uri="{BB962C8B-B14F-4D97-AF65-F5344CB8AC3E}">
        <p14:creationId xmlns:p14="http://schemas.microsoft.com/office/powerpoint/2010/main" val="1833186064"/>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dirty="0"/>
              <a:t>Slide</a:t>
            </a:r>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32BED618-D232-42EC-A73F-7B939C5E1EA5}" type="datetimeFigureOut">
              <a:rPr lang="en-US" smtClean="0"/>
              <a:t>9/16/2022</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4788599"/>
          </a:xfrm>
          <a:prstGeom prst="rect">
            <a:avLst/>
          </a:prstGeom>
        </p:spPr>
        <p:txBody>
          <a:bodyPr vert="horz" lIns="96661" tIns="48331" rIns="96661" bIns="4833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9107" y="0"/>
            <a:ext cx="487680" cy="292536"/>
          </a:xfrm>
          <a:prstGeom prst="rect">
            <a:avLst/>
          </a:prstGeom>
        </p:spPr>
        <p:txBody>
          <a:bodyPr vert="horz" lIns="96661" tIns="48331" rIns="96661" bIns="48331" rtlCol="0" anchor="b"/>
          <a:lstStyle>
            <a:lvl1pPr algn="l">
              <a:defRPr sz="1300"/>
            </a:lvl1pPr>
          </a:lstStyle>
          <a:p>
            <a:fld id="{5FF6188A-B79F-44DB-9FF4-F22F39030D5D}" type="slidenum">
              <a:rPr lang="en-US" smtClean="0"/>
              <a:pPr/>
              <a:t>‹#›</a:t>
            </a:fld>
            <a:endParaRPr lang="en-US" dirty="0"/>
          </a:p>
        </p:txBody>
      </p:sp>
    </p:spTree>
    <p:extLst>
      <p:ext uri="{BB962C8B-B14F-4D97-AF65-F5344CB8AC3E}">
        <p14:creationId xmlns:p14="http://schemas.microsoft.com/office/powerpoint/2010/main" val="648734575"/>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image" Target="../media/image28.svg"/></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image" Target="../media/image28.svg"/></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image" Target="../media/image28.svg"/></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image" Target="../media/image28.svg"/></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3452612"/>
          </a:xfrm>
        </p:spPr>
        <p:txBody>
          <a:bodyPr>
            <a:normAutofit fontScale="85000" lnSpcReduction="20000"/>
          </a:bodyPr>
          <a:lstStyle/>
          <a:p>
            <a:r>
              <a:rPr lang="en-US" dirty="0"/>
              <a:t>Diagnostic error is common and harmful and affects many. </a:t>
            </a:r>
            <a:r>
              <a:rPr lang="en-US" b="1" dirty="0"/>
              <a:t>Appropriate communication can mitigate diagnostic errors. </a:t>
            </a:r>
            <a:r>
              <a:rPr lang="en-US" dirty="0"/>
              <a:t>A lot of information about the diagnostic process is known by what we learn from patient stories, frontline accounts, liability claims, and research. We know that diagnostic error is real, it causes harm for our patients and their families, and if unaddressed, it can have serious consequences for many others. We all can improve this process.</a:t>
            </a:r>
          </a:p>
          <a:p>
            <a:endParaRPr lang="en-US" dirty="0"/>
          </a:p>
          <a:p>
            <a:r>
              <a:rPr lang="en-US" dirty="0"/>
              <a:t>It is important to tailor communication about the diagnostic process and diagnostic errors to various stakeholders across the delivery system. This table, located in the </a:t>
            </a:r>
            <a:r>
              <a:rPr lang="en-US" b="1" dirty="0"/>
              <a:t>Participant</a:t>
            </a:r>
            <a:r>
              <a:rPr lang="en-US" dirty="0"/>
              <a:t> </a:t>
            </a:r>
            <a:r>
              <a:rPr lang="en-US" b="1" dirty="0"/>
              <a:t>Workbook,</a:t>
            </a:r>
            <a:r>
              <a:rPr lang="en-US" dirty="0"/>
              <a:t> is a list of stakeholders who may benefit from learning about diagnostic error and their role in improving the diagnostic process. This list is not exhaustive, but rather an example of how to tailor messages for the greatest potential impact. It is important to know your audience when soliciting champions to support improvement efforts.</a:t>
            </a:r>
          </a:p>
          <a:p>
            <a:r>
              <a:rPr lang="en-US" dirty="0"/>
              <a:t> </a:t>
            </a:r>
          </a:p>
          <a:p>
            <a:r>
              <a:rPr lang="en-US" b="1" dirty="0"/>
              <a:t>C Suite/Leadership:</a:t>
            </a:r>
            <a:r>
              <a:rPr lang="en-US" dirty="0"/>
              <a:t> Given that many diagnostic errors take place in ambulatory care, it is important to recognize that C Suite leadership is likely related to hospital-based clinics and ambulatory centers under hospital leadership. However, we also need to think of office management if we are to get support for the entire diagnostic team.</a:t>
            </a:r>
          </a:p>
          <a:p>
            <a:r>
              <a:rPr lang="en-US" dirty="0"/>
              <a:t> </a:t>
            </a:r>
          </a:p>
          <a:p>
            <a:r>
              <a:rPr lang="en-US" b="1" dirty="0"/>
              <a:t>Diagnostic Teams:</a:t>
            </a:r>
            <a:r>
              <a:rPr lang="en-US" dirty="0"/>
              <a:t> Diagnostic teams vary in composition. Most people think of the doctors, but we know that it is also important to recognize others who are very much a part of the diagnostic process. “Clinicians+” as identified on the table is meant to depict all clinicians (primary care and specialists) PLUS the additional/extended/support staff who are part of the patient’s diagnostic journey (e.g., office staff who take calls, nurses and medical assistants who see patients during their visit, radiology and laboratory technicians who process tests and send results, physical and occupational therapists, home care staff who see patients at home). “Patients+” is meant to depict the patients and their families/support person(s). Clinicians+ and patients+ embody the comprehensive diagnostic team, although they have different needs, experiences, roles, and perspectives on the diagnostic process and how to improve it. </a:t>
            </a:r>
          </a:p>
          <a:p>
            <a:pPr lvl="0"/>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B90B1B3E-4528-4520-8308-A14AB411DF05}"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AFEF5CC6-8DAC-44DA-B646-9FEEBAC15EFF}"/>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Slide</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739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D612C43-7281-4B81-9204-AE17A482DDDD}" type="slidenum">
              <a:rPr lang="en-US" smtClean="0"/>
              <a:pPr/>
              <a:t>17</a:t>
            </a:fld>
            <a:endParaRPr lang="en-US"/>
          </a:p>
        </p:txBody>
      </p:sp>
      <p:sp>
        <p:nvSpPr>
          <p:cNvPr id="5" name="Header Placeholder 4">
            <a:extLst>
              <a:ext uri="{FF2B5EF4-FFF2-40B4-BE49-F238E27FC236}">
                <a16:creationId xmlns:a16="http://schemas.microsoft.com/office/drawing/2014/main" id="{0C82F60A-AA73-4696-B8FB-017BE8CF7A63}"/>
              </a:ext>
            </a:extLst>
          </p:cNvPr>
          <p:cNvSpPr>
            <a:spLocks noGrp="1"/>
          </p:cNvSpPr>
          <p:nvPr>
            <p:ph type="hdr" sz="quarter"/>
          </p:nvPr>
        </p:nvSpPr>
        <p:spPr/>
        <p:txBody>
          <a:bodyPr/>
          <a:lstStyle/>
          <a:p>
            <a:r>
              <a:rPr lang="en-US"/>
              <a:t>Slide</a:t>
            </a:r>
            <a:endParaRPr lang="en-US" dirty="0"/>
          </a:p>
        </p:txBody>
      </p:sp>
      <p:grpSp>
        <p:nvGrpSpPr>
          <p:cNvPr id="6" name="Group 5">
            <a:extLst>
              <a:ext uri="{FF2B5EF4-FFF2-40B4-BE49-F238E27FC236}">
                <a16:creationId xmlns:a16="http://schemas.microsoft.com/office/drawing/2014/main" id="{D7D5B2F0-4836-44D5-9F9A-38AC447FC14F}"/>
              </a:ext>
            </a:extLst>
          </p:cNvPr>
          <p:cNvGrpSpPr/>
          <p:nvPr/>
        </p:nvGrpSpPr>
        <p:grpSpPr>
          <a:xfrm>
            <a:off x="748666" y="10499725"/>
            <a:ext cx="307975" cy="323850"/>
            <a:chOff x="0" y="0"/>
            <a:chExt cx="579120" cy="608648"/>
          </a:xfrm>
        </p:grpSpPr>
        <p:pic>
          <p:nvPicPr>
            <p:cNvPr id="7" name="Graphic 5" descr="User with solid fill">
              <a:extLst>
                <a:ext uri="{FF2B5EF4-FFF2-40B4-BE49-F238E27FC236}">
                  <a16:creationId xmlns:a16="http://schemas.microsoft.com/office/drawing/2014/main" id="{5FB81EE9-21C3-419F-9D63-7B2E2ED54A3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0" y="0"/>
              <a:ext cx="556260" cy="556260"/>
            </a:xfrm>
            <a:prstGeom prst="rect">
              <a:avLst/>
            </a:prstGeom>
          </p:spPr>
        </p:pic>
        <p:sp>
          <p:nvSpPr>
            <p:cNvPr id="8" name="Oval 7">
              <a:extLst>
                <a:ext uri="{FF2B5EF4-FFF2-40B4-BE49-F238E27FC236}">
                  <a16:creationId xmlns:a16="http://schemas.microsoft.com/office/drawing/2014/main" id="{2047F83F-1AA1-40C1-A73E-BD3E43371561}"/>
                </a:ext>
              </a:extLst>
            </p:cNvPr>
            <p:cNvSpPr/>
            <p:nvPr/>
          </p:nvSpPr>
          <p:spPr>
            <a:xfrm>
              <a:off x="0" y="20003"/>
              <a:ext cx="579120" cy="588645"/>
            </a:xfrm>
            <a:prstGeom prst="ellipse">
              <a:avLst/>
            </a:prstGeom>
            <a:noFill/>
            <a:ln w="28575">
              <a:solidFill>
                <a:srgbClr val="008A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Tree>
    <p:extLst>
      <p:ext uri="{BB962C8B-B14F-4D97-AF65-F5344CB8AC3E}">
        <p14:creationId xmlns:p14="http://schemas.microsoft.com/office/powerpoint/2010/main" val="2716537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03420"/>
          </a:xfrm>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D612C43-7281-4B81-9204-AE17A482DDDD}" type="slidenum">
              <a:rPr lang="en-US" smtClean="0"/>
              <a:pPr/>
              <a:t>18</a:t>
            </a:fld>
            <a:endParaRPr lang="en-US"/>
          </a:p>
        </p:txBody>
      </p:sp>
      <p:sp>
        <p:nvSpPr>
          <p:cNvPr id="5" name="Header Placeholder 4">
            <a:extLst>
              <a:ext uri="{FF2B5EF4-FFF2-40B4-BE49-F238E27FC236}">
                <a16:creationId xmlns:a16="http://schemas.microsoft.com/office/drawing/2014/main" id="{A1A22A98-C37E-431C-8678-81BB0D285E10}"/>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4011010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03420"/>
          </a:xfrm>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D612C43-7281-4B81-9204-AE17A482DDDD}" type="slidenum">
              <a:rPr lang="en-US" smtClean="0"/>
              <a:pPr/>
              <a:t>19</a:t>
            </a:fld>
            <a:endParaRPr lang="en-US"/>
          </a:p>
        </p:txBody>
      </p:sp>
      <p:sp>
        <p:nvSpPr>
          <p:cNvPr id="5" name="Header Placeholder 4">
            <a:extLst>
              <a:ext uri="{FF2B5EF4-FFF2-40B4-BE49-F238E27FC236}">
                <a16:creationId xmlns:a16="http://schemas.microsoft.com/office/drawing/2014/main" id="{A1A22A98-C37E-431C-8678-81BB0D285E10}"/>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1122456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3712" y="4636580"/>
            <a:ext cx="5852160" cy="3629116"/>
          </a:xfrm>
        </p:spPr>
        <p:txBody>
          <a:bodyPr/>
          <a:lstStyle/>
          <a:p>
            <a:endParaRPr lang="en-US" dirty="0"/>
          </a:p>
        </p:txBody>
      </p:sp>
      <p:sp>
        <p:nvSpPr>
          <p:cNvPr id="4" name="Slide Number Placeholder 3"/>
          <p:cNvSpPr>
            <a:spLocks noGrp="1"/>
          </p:cNvSpPr>
          <p:nvPr>
            <p:ph type="sldNum" sz="quarter" idx="10"/>
          </p:nvPr>
        </p:nvSpPr>
        <p:spPr/>
        <p:txBody>
          <a:bodyPr/>
          <a:lstStyle/>
          <a:p>
            <a:fld id="{2464830D-D37C-4870-B6B4-F6A92A52D55C}" type="slidenum">
              <a:rPr lang="en-US" smtClean="0"/>
              <a:t>22</a:t>
            </a:fld>
            <a:endParaRPr lang="en-US"/>
          </a:p>
        </p:txBody>
      </p:sp>
      <p:sp>
        <p:nvSpPr>
          <p:cNvPr id="5" name="Header Placeholder 4">
            <a:extLst>
              <a:ext uri="{FF2B5EF4-FFF2-40B4-BE49-F238E27FC236}">
                <a16:creationId xmlns:a16="http://schemas.microsoft.com/office/drawing/2014/main" id="{807153A2-25FE-4AF3-AEFA-2EE203ECE426}"/>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3054235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3712" y="4636580"/>
            <a:ext cx="5852160" cy="3629116"/>
          </a:xfrm>
        </p:spPr>
        <p:txBody>
          <a:bodyPr/>
          <a:lstStyle/>
          <a:p>
            <a:endParaRPr lang="en-US" dirty="0"/>
          </a:p>
        </p:txBody>
      </p:sp>
      <p:sp>
        <p:nvSpPr>
          <p:cNvPr id="4" name="Slide Number Placeholder 3"/>
          <p:cNvSpPr>
            <a:spLocks noGrp="1"/>
          </p:cNvSpPr>
          <p:nvPr>
            <p:ph type="sldNum" sz="quarter" idx="10"/>
          </p:nvPr>
        </p:nvSpPr>
        <p:spPr/>
        <p:txBody>
          <a:bodyPr/>
          <a:lstStyle/>
          <a:p>
            <a:fld id="{2464830D-D37C-4870-B6B4-F6A92A52D55C}" type="slidenum">
              <a:rPr lang="en-US" smtClean="0"/>
              <a:t>23</a:t>
            </a:fld>
            <a:endParaRPr lang="en-US"/>
          </a:p>
        </p:txBody>
      </p:sp>
      <p:sp>
        <p:nvSpPr>
          <p:cNvPr id="5" name="Header Placeholder 4">
            <a:extLst>
              <a:ext uri="{FF2B5EF4-FFF2-40B4-BE49-F238E27FC236}">
                <a16:creationId xmlns:a16="http://schemas.microsoft.com/office/drawing/2014/main" id="{807153A2-25FE-4AF3-AEFA-2EE203ECE426}"/>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305712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Diagnosis is one of the most complex processes in medical care. It is not surprising, therefore, that errors in the process occur. Peer review evidence, liability claims data, morbidity and mortality rounds, sentinel event data, and patient safety event data, as well as routine quality improvement projects, all provide insight on some of the causes of diagnostic error. These include but are not limited to:</a:t>
            </a:r>
          </a:p>
          <a:p>
            <a:pPr marL="181240" indent="-181240">
              <a:buFont typeface="Arial" panose="020B0604020202020204" pitchFamily="34" charset="0"/>
              <a:buChar char="•"/>
            </a:pPr>
            <a:r>
              <a:rPr lang="en-US" dirty="0"/>
              <a:t>Incomplete data.</a:t>
            </a:r>
          </a:p>
          <a:p>
            <a:pPr marL="181240" indent="-181240">
              <a:buFont typeface="Arial" panose="020B0604020202020204" pitchFamily="34" charset="0"/>
              <a:buChar char="•"/>
            </a:pPr>
            <a:r>
              <a:rPr lang="en-US" dirty="0"/>
              <a:t>Knowledge deficits.</a:t>
            </a:r>
          </a:p>
          <a:p>
            <a:pPr marL="181240" indent="-181240">
              <a:buFont typeface="Arial" panose="020B0604020202020204" pitchFamily="34" charset="0"/>
              <a:buChar char="•"/>
            </a:pPr>
            <a:r>
              <a:rPr lang="en-US" dirty="0"/>
              <a:t>Clinical reasoning deficits.</a:t>
            </a:r>
          </a:p>
          <a:p>
            <a:pPr marL="181240" indent="-181240">
              <a:buFont typeface="Arial" panose="020B0604020202020204" pitchFamily="34" charset="0"/>
              <a:buChar char="•"/>
            </a:pPr>
            <a:r>
              <a:rPr lang="en-US" dirty="0"/>
              <a:t>Lack of available expertise.</a:t>
            </a:r>
          </a:p>
          <a:p>
            <a:pPr marL="181240" indent="-181240">
              <a:buFont typeface="Arial" panose="020B0604020202020204" pitchFamily="34" charset="0"/>
              <a:buChar char="•"/>
            </a:pPr>
            <a:r>
              <a:rPr lang="en-US" dirty="0"/>
              <a:t>Lack of reliable and timely communication of test results.</a:t>
            </a:r>
          </a:p>
          <a:p>
            <a:pPr marL="181240" indent="-181240">
              <a:buFont typeface="Arial" panose="020B0604020202020204" pitchFamily="34" charset="0"/>
              <a:buChar char="•"/>
            </a:pPr>
            <a:r>
              <a:rPr lang="en-US" dirty="0"/>
              <a:t>Delayed or incorrect treatment plan.</a:t>
            </a:r>
          </a:p>
          <a:p>
            <a:pPr marL="181240" indent="-181240">
              <a:buFont typeface="Arial" panose="020B0604020202020204" pitchFamily="34" charset="0"/>
              <a:buChar char="•"/>
            </a:pPr>
            <a:r>
              <a:rPr lang="en-US" dirty="0"/>
              <a:t>Lack of communication and collaboration between clinicians, patients, and family members.</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D612C43-7281-4B81-9204-AE17A482DDD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54A2011B-0316-4D2C-BB0B-2A144B55C6F3}"/>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Slide</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959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Better identification, analysis, and implementation of approaches to improve diagnosis and reduce diagnostic error are needed throughout ALL healthcare settings. The term “healthcare” is used for simplicity but is meant to encompass all settings in which the diagnostic process takes place. Settings include integrated care delivery settings, hospitals (every unit), ambulatory care (primary and specialty practices, ambulatory surgery centers, etc.), retail clinics, and long‐term care settings. To put it simply, errors that affect diagnosis can occur anywhere in the healthcare delivery system.</a:t>
            </a:r>
          </a:p>
          <a:p>
            <a:r>
              <a:rPr lang="en-US" dirty="0"/>
              <a:t> </a:t>
            </a:r>
          </a:p>
          <a:p>
            <a:r>
              <a:rPr lang="en-US" dirty="0"/>
              <a:t>(CRICO, 2014)</a:t>
            </a:r>
          </a:p>
          <a:p>
            <a:pPr defTabSz="966612">
              <a:defRPr/>
            </a:pPr>
            <a:endParaRPr lang="en-US" dirty="0">
              <a:cs typeface="Calibri"/>
            </a:endParaRPr>
          </a:p>
        </p:txBody>
      </p:sp>
      <p:sp>
        <p:nvSpPr>
          <p:cNvPr id="4" name="Slide Number Placeholder 3"/>
          <p:cNvSpPr>
            <a:spLocks noGrp="1"/>
          </p:cNvSpPr>
          <p:nvPr>
            <p:ph type="sldNum" sz="quarter" idx="5"/>
          </p:nvPr>
        </p:nvSpPr>
        <p:spPr/>
        <p:txBody>
          <a:bodyPr/>
          <a:lstStyle/>
          <a:p>
            <a:fld id="{7D612C43-7281-4B81-9204-AE17A482DDDD}" type="slidenum">
              <a:rPr lang="en-US" smtClean="0"/>
              <a:pPr/>
              <a:t>6</a:t>
            </a:fld>
            <a:endParaRPr lang="en-US"/>
          </a:p>
        </p:txBody>
      </p:sp>
      <p:sp>
        <p:nvSpPr>
          <p:cNvPr id="5" name="Header Placeholder 4">
            <a:extLst>
              <a:ext uri="{FF2B5EF4-FFF2-40B4-BE49-F238E27FC236}">
                <a16:creationId xmlns:a16="http://schemas.microsoft.com/office/drawing/2014/main" id="{C5EF2F5F-E779-497C-9956-218248297443}"/>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1095443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Calibri"/>
            </a:endParaRPr>
          </a:p>
        </p:txBody>
      </p:sp>
      <p:sp>
        <p:nvSpPr>
          <p:cNvPr id="4" name="Slide Number Placeholder 3"/>
          <p:cNvSpPr>
            <a:spLocks noGrp="1"/>
          </p:cNvSpPr>
          <p:nvPr>
            <p:ph type="sldNum" sz="quarter" idx="10"/>
          </p:nvPr>
        </p:nvSpPr>
        <p:spPr/>
        <p:txBody>
          <a:bodyPr/>
          <a:lstStyle/>
          <a:p>
            <a:pPr algn="r" defTabSz="966612">
              <a:defRPr/>
            </a:pPr>
            <a:fld id="{7D612C43-7281-4B81-9204-AE17A482DDDD}" type="slidenum">
              <a:rPr lang="en-US">
                <a:solidFill>
                  <a:prstClr val="black"/>
                </a:solidFill>
                <a:latin typeface="Calibri"/>
              </a:rPr>
              <a:pPr algn="r" defTabSz="966612">
                <a:defRPr/>
              </a:pPr>
              <a:t>8</a:t>
            </a:fld>
            <a:endParaRPr lang="en-US">
              <a:solidFill>
                <a:prstClr val="black"/>
              </a:solidFill>
              <a:latin typeface="Calibri"/>
            </a:endParaRPr>
          </a:p>
        </p:txBody>
      </p:sp>
      <p:sp>
        <p:nvSpPr>
          <p:cNvPr id="11" name="Header Placeholder 10">
            <a:extLst>
              <a:ext uri="{FF2B5EF4-FFF2-40B4-BE49-F238E27FC236}">
                <a16:creationId xmlns:a16="http://schemas.microsoft.com/office/drawing/2014/main" id="{0C16334E-E55A-483F-B27E-831634A09EFC}"/>
              </a:ext>
            </a:extLst>
          </p:cNvPr>
          <p:cNvSpPr>
            <a:spLocks noGrp="1"/>
          </p:cNvSpPr>
          <p:nvPr>
            <p:ph type="hdr" sz="quarter"/>
          </p:nvPr>
        </p:nvSpPr>
        <p:spPr/>
        <p:txBody>
          <a:bodyPr/>
          <a:lstStyle/>
          <a:p>
            <a:r>
              <a:rPr lang="en-US"/>
              <a:t>Slide</a:t>
            </a:r>
            <a:endParaRPr lang="en-US" dirty="0"/>
          </a:p>
        </p:txBody>
      </p:sp>
      <p:grpSp>
        <p:nvGrpSpPr>
          <p:cNvPr id="13" name="Group 12">
            <a:extLst>
              <a:ext uri="{FF2B5EF4-FFF2-40B4-BE49-F238E27FC236}">
                <a16:creationId xmlns:a16="http://schemas.microsoft.com/office/drawing/2014/main" id="{94D48B33-5BD0-4F79-97AC-38F0FE347594}"/>
              </a:ext>
            </a:extLst>
          </p:cNvPr>
          <p:cNvGrpSpPr/>
          <p:nvPr/>
        </p:nvGrpSpPr>
        <p:grpSpPr>
          <a:xfrm>
            <a:off x="5973052" y="6328966"/>
            <a:ext cx="163915" cy="170021"/>
            <a:chOff x="0" y="0"/>
            <a:chExt cx="153670" cy="162160"/>
          </a:xfrm>
        </p:grpSpPr>
        <p:sp>
          <p:nvSpPr>
            <p:cNvPr id="14" name="Oval 13">
              <a:extLst>
                <a:ext uri="{FF2B5EF4-FFF2-40B4-BE49-F238E27FC236}">
                  <a16:creationId xmlns:a16="http://schemas.microsoft.com/office/drawing/2014/main" id="{2A6B14BC-A745-4960-8D29-08AE5B1FD02F}"/>
                </a:ext>
              </a:extLst>
            </p:cNvPr>
            <p:cNvSpPr/>
            <p:nvPr/>
          </p:nvSpPr>
          <p:spPr>
            <a:xfrm>
              <a:off x="0" y="6171"/>
              <a:ext cx="153670" cy="155989"/>
            </a:xfrm>
            <a:prstGeom prst="ellipse">
              <a:avLst/>
            </a:prstGeom>
            <a:solidFill>
              <a:schemeClr val="bg1"/>
            </a:solidFill>
            <a:ln w="28575">
              <a:solidFill>
                <a:srgbClr val="008A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15" name="Graphic 8" descr="User with solid fill">
              <a:extLst>
                <a:ext uri="{FF2B5EF4-FFF2-40B4-BE49-F238E27FC236}">
                  <a16:creationId xmlns:a16="http://schemas.microsoft.com/office/drawing/2014/main" id="{F69F3607-4490-476D-918E-B494D2B7E8B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56" y="0"/>
              <a:ext cx="147320" cy="147320"/>
            </a:xfrm>
            <a:prstGeom prst="rect">
              <a:avLst/>
            </a:prstGeom>
          </p:spPr>
        </p:pic>
      </p:grpSp>
    </p:spTree>
    <p:extLst>
      <p:ext uri="{BB962C8B-B14F-4D97-AF65-F5344CB8AC3E}">
        <p14:creationId xmlns:p14="http://schemas.microsoft.com/office/powerpoint/2010/main" val="1484057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3840480"/>
          </a:xfrm>
        </p:spPr>
        <p:txBody>
          <a:bodyPr>
            <a:normAutofit fontScale="77500" lnSpcReduction="20000"/>
          </a:bodyPr>
          <a:lstStyle/>
          <a:p>
            <a:r>
              <a:rPr lang="en-US" dirty="0"/>
              <a:t>The TeamSTEPPS framework is composed of </a:t>
            </a:r>
            <a:r>
              <a:rPr lang="en-US" b="1" dirty="0"/>
              <a:t>four teachable, learnable skills – leadership, situation monitoring, mutual support, and communication</a:t>
            </a:r>
            <a:r>
              <a:rPr lang="en-US" dirty="0"/>
              <a:t>. The red arrows on the graphic of the TeamSTEPPS framework depict a two-way dynamic interplay between the four skill areas and team-related outcomes. </a:t>
            </a:r>
          </a:p>
          <a:p>
            <a:r>
              <a:rPr lang="en-US" dirty="0"/>
              <a:t> </a:t>
            </a:r>
          </a:p>
          <a:p>
            <a:r>
              <a:rPr lang="en-US" dirty="0"/>
              <a:t>When implementing TeamSTEPPS for Diagnosis Improvement, teams will learn about the four competency areas that lead to improved team performance, safer practices, and high-reliability culture:</a:t>
            </a:r>
          </a:p>
          <a:p>
            <a:pPr marL="181240" indent="-181240">
              <a:buFont typeface="Arial" panose="020B0604020202020204" pitchFamily="34" charset="0"/>
              <a:buChar char="•"/>
            </a:pPr>
            <a:r>
              <a:rPr lang="en-US" b="1" dirty="0"/>
              <a:t>Leadership:</a:t>
            </a:r>
            <a:r>
              <a:rPr lang="en-US" dirty="0"/>
              <a:t> how to direct and coordinate, assign tasks, motivate team members, and facilitate optimal performance.</a:t>
            </a:r>
          </a:p>
          <a:p>
            <a:pPr marL="181240" indent="-181240">
              <a:buFont typeface="Arial" panose="020B0604020202020204" pitchFamily="34" charset="0"/>
              <a:buChar char="•"/>
            </a:pPr>
            <a:r>
              <a:rPr lang="en-US" b="1" dirty="0"/>
              <a:t>Situation monitoring:</a:t>
            </a:r>
            <a:r>
              <a:rPr lang="en-US" dirty="0"/>
              <a:t> how to develop common understanding of a team environment, apply strategies to monitor teammate performance, and maintain a shared mental model. This skill includes having a sense of what is known and not known; what has been done or not done; and where things are in the diagnostic process.</a:t>
            </a:r>
          </a:p>
          <a:p>
            <a:pPr marL="181240" indent="-181240">
              <a:buFont typeface="Arial" panose="020B0604020202020204" pitchFamily="34" charset="0"/>
              <a:buChar char="•"/>
            </a:pPr>
            <a:r>
              <a:rPr lang="en-US" b="1" dirty="0"/>
              <a:t>Mutual support:</a:t>
            </a:r>
            <a:r>
              <a:rPr lang="en-US" dirty="0"/>
              <a:t> how to anticipate other team members’ needs through accurate knowledge and shift workload to achieve balance during periods of high workload or stress.</a:t>
            </a:r>
          </a:p>
          <a:p>
            <a:pPr marL="181240" indent="-181240">
              <a:buFont typeface="Arial" panose="020B0604020202020204" pitchFamily="34" charset="0"/>
              <a:buChar char="•"/>
            </a:pPr>
            <a:r>
              <a:rPr lang="en-US" b="1" dirty="0"/>
              <a:t>Communication:</a:t>
            </a:r>
            <a:r>
              <a:rPr lang="en-US" dirty="0"/>
              <a:t> how to effectively exchange information among diverse team members (including hands-on providers, clinical support staff, healthcare technicians, consultants, and others), regardless of how it is communicated. </a:t>
            </a:r>
          </a:p>
          <a:p>
            <a:r>
              <a:rPr lang="en-US" dirty="0"/>
              <a:t> </a:t>
            </a:r>
          </a:p>
          <a:p>
            <a:r>
              <a:rPr lang="en-US" dirty="0"/>
              <a:t>Teams will also learn about specific tools and strategies that can be implemented locally to support these competencies. Some of these tools and strategies include:</a:t>
            </a:r>
          </a:p>
          <a:p>
            <a:pPr marL="181240" indent="-181240">
              <a:buFont typeface="Arial" panose="020B0604020202020204" pitchFamily="34" charset="0"/>
              <a:buChar char="•"/>
            </a:pPr>
            <a:r>
              <a:rPr lang="en-US" dirty="0"/>
              <a:t>SBAR.</a:t>
            </a:r>
          </a:p>
          <a:p>
            <a:pPr marL="181240" indent="-181240">
              <a:buFont typeface="Arial" panose="020B0604020202020204" pitchFamily="34" charset="0"/>
              <a:buChar char="•"/>
            </a:pPr>
            <a:r>
              <a:rPr lang="en-US" dirty="0"/>
              <a:t>Two-Challenge Rule.</a:t>
            </a:r>
          </a:p>
          <a:p>
            <a:pPr marL="181240" indent="-181240">
              <a:buFont typeface="Arial" panose="020B0604020202020204" pitchFamily="34" charset="0"/>
              <a:buChar char="•"/>
            </a:pPr>
            <a:r>
              <a:rPr lang="en-US" dirty="0"/>
              <a:t>Teach-Back.</a:t>
            </a:r>
          </a:p>
          <a:p>
            <a:pPr marL="181240" indent="-181240">
              <a:buFont typeface="Arial" panose="020B0604020202020204" pitchFamily="34" charset="0"/>
              <a:buChar char="•"/>
            </a:pPr>
            <a:r>
              <a:rPr lang="en-US" dirty="0"/>
              <a:t>Briefs.</a:t>
            </a:r>
          </a:p>
          <a:p>
            <a:pPr marL="181240" indent="-181240">
              <a:buFont typeface="Arial" panose="020B0604020202020204" pitchFamily="34" charset="0"/>
              <a:buChar char="•"/>
            </a:pPr>
            <a:r>
              <a:rPr lang="en-US" dirty="0"/>
              <a:t>Huddles.</a:t>
            </a:r>
          </a:p>
          <a:p>
            <a:r>
              <a:rPr lang="en-US" dirty="0"/>
              <a:t> </a:t>
            </a:r>
          </a:p>
          <a:p>
            <a:r>
              <a:rPr lang="en-US" dirty="0"/>
              <a:t>The end result will be a higher performing team, where members:</a:t>
            </a:r>
          </a:p>
          <a:p>
            <a:pPr marL="181240" indent="-181240">
              <a:buFont typeface="Arial" panose="020B0604020202020204" pitchFamily="34" charset="0"/>
              <a:buChar char="•"/>
            </a:pPr>
            <a:r>
              <a:rPr lang="en-US" dirty="0"/>
              <a:t>Share a clear vision of the plan.</a:t>
            </a:r>
          </a:p>
          <a:p>
            <a:pPr marL="181240" indent="-181240">
              <a:buFont typeface="Arial" panose="020B0604020202020204" pitchFamily="34" charset="0"/>
              <a:buChar char="•"/>
            </a:pPr>
            <a:r>
              <a:rPr lang="en-US" dirty="0"/>
              <a:t>Use concise, structured communication techniques.</a:t>
            </a:r>
          </a:p>
          <a:p>
            <a:pPr marL="181240" indent="-181240">
              <a:buFont typeface="Arial" panose="020B0604020202020204" pitchFamily="34" charset="0"/>
              <a:buChar char="•"/>
            </a:pPr>
            <a:r>
              <a:rPr lang="en-US" dirty="0"/>
              <a:t>Have an accurate sense of where things stand.</a:t>
            </a:r>
          </a:p>
          <a:p>
            <a:pPr marL="181240" indent="-181240">
              <a:buFont typeface="Arial" panose="020B0604020202020204" pitchFamily="34" charset="0"/>
              <a:buChar char="•"/>
            </a:pPr>
            <a:r>
              <a:rPr lang="en-US" dirty="0"/>
              <a:t>Adapt readily to changing situations.</a:t>
            </a:r>
          </a:p>
          <a:p>
            <a:pPr marL="181240" indent="-181240">
              <a:buFont typeface="Arial" panose="020B0604020202020204" pitchFamily="34" charset="0"/>
              <a:buChar char="•"/>
            </a:pPr>
            <a:r>
              <a:rPr lang="en-US" dirty="0"/>
              <a:t>Maximize the use of information, skills, and resources for optimal outcomes.</a:t>
            </a:r>
          </a:p>
          <a:p>
            <a:r>
              <a:rPr lang="en-US" dirty="0"/>
              <a:t> </a:t>
            </a:r>
          </a:p>
          <a:p>
            <a:r>
              <a:rPr lang="en-US" dirty="0"/>
              <a:t>TeamSTEPPS for Diagnosis Improvement addresses the dynamics that can occur among, physicians, nurses, other healthcare professionals, technicians, and administrative staff and with patients and families, all of whom are part of the diagnostic process.</a:t>
            </a:r>
          </a:p>
          <a:p>
            <a:endParaRPr lang="en-US"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464830D-D37C-4870-B6B4-F6A92A52D55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FC6261B7-3A1E-49C6-B9FF-754F56254637}"/>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Slide</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069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Number one question we get is “How is this course different than TeamSTEPPS 2.0?”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Taking TS body of evidence to the next level to move field of Dx Safety</a:t>
            </a:r>
          </a:p>
          <a:p>
            <a:endParaRPr lang="en-US" dirty="0"/>
          </a:p>
        </p:txBody>
      </p:sp>
      <p:sp>
        <p:nvSpPr>
          <p:cNvPr id="4" name="Slide Number Placeholder 3"/>
          <p:cNvSpPr>
            <a:spLocks noGrp="1"/>
          </p:cNvSpPr>
          <p:nvPr>
            <p:ph type="sldNum" sz="quarter" idx="5"/>
          </p:nvPr>
        </p:nvSpPr>
        <p:spPr/>
        <p:txBody>
          <a:bodyPr/>
          <a:lstStyle/>
          <a:p>
            <a:fld id="{C67AF616-E58A-4C82-B5F9-17BE6E4A9B48}" type="slidenum">
              <a:rPr lang="en-US" smtClean="0"/>
              <a:t>12</a:t>
            </a:fld>
            <a:endParaRPr lang="en-US"/>
          </a:p>
        </p:txBody>
      </p:sp>
    </p:spTree>
    <p:extLst>
      <p:ext uri="{BB962C8B-B14F-4D97-AF65-F5344CB8AC3E}">
        <p14:creationId xmlns:p14="http://schemas.microsoft.com/office/powerpoint/2010/main" val="1503051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2947" y="4620577"/>
            <a:ext cx="6030227" cy="4980623"/>
          </a:xfrm>
        </p:spPr>
        <p:txBody>
          <a:bodyPr/>
          <a:lstStyle/>
          <a:p>
            <a:pPr>
              <a:lnSpc>
                <a:spcPct val="107000"/>
              </a:lnSpc>
            </a:pPr>
            <a:endParaRPr lang="en-US" b="1" i="1" dirty="0">
              <a:cs typeface="Calibri"/>
            </a:endParaRPr>
          </a:p>
        </p:txBody>
      </p:sp>
      <p:sp>
        <p:nvSpPr>
          <p:cNvPr id="4" name="Slide Number Placeholder 3"/>
          <p:cNvSpPr>
            <a:spLocks noGrp="1"/>
          </p:cNvSpPr>
          <p:nvPr>
            <p:ph type="sldNum" sz="quarter" idx="5"/>
          </p:nvPr>
        </p:nvSpPr>
        <p:spPr/>
        <p:txBody>
          <a:bodyPr/>
          <a:lstStyle/>
          <a:p>
            <a:fld id="{7D612C43-7281-4B81-9204-AE17A482DDDD}" type="slidenum">
              <a:rPr lang="en-US" smtClean="0"/>
              <a:pPr/>
              <a:t>14</a:t>
            </a:fld>
            <a:endParaRPr lang="en-US"/>
          </a:p>
        </p:txBody>
      </p:sp>
      <p:grpSp>
        <p:nvGrpSpPr>
          <p:cNvPr id="5" name="Group 4">
            <a:extLst>
              <a:ext uri="{FF2B5EF4-FFF2-40B4-BE49-F238E27FC236}">
                <a16:creationId xmlns:a16="http://schemas.microsoft.com/office/drawing/2014/main" id="{57EB3283-F697-4930-BE8D-D7569B395D00}"/>
              </a:ext>
            </a:extLst>
          </p:cNvPr>
          <p:cNvGrpSpPr/>
          <p:nvPr/>
        </p:nvGrpSpPr>
        <p:grpSpPr>
          <a:xfrm>
            <a:off x="779944" y="8384496"/>
            <a:ext cx="328507" cy="340043"/>
            <a:chOff x="0" y="0"/>
            <a:chExt cx="579120" cy="608648"/>
          </a:xfrm>
        </p:grpSpPr>
        <p:pic>
          <p:nvPicPr>
            <p:cNvPr id="6" name="Graphic 5" descr="User with solid fill">
              <a:extLst>
                <a:ext uri="{FF2B5EF4-FFF2-40B4-BE49-F238E27FC236}">
                  <a16:creationId xmlns:a16="http://schemas.microsoft.com/office/drawing/2014/main" id="{61D3108F-447F-4A7A-9EFD-9D62B93A668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0" y="0"/>
              <a:ext cx="556260" cy="556260"/>
            </a:xfrm>
            <a:prstGeom prst="rect">
              <a:avLst/>
            </a:prstGeom>
          </p:spPr>
        </p:pic>
        <p:sp>
          <p:nvSpPr>
            <p:cNvPr id="7" name="Oval 6">
              <a:extLst>
                <a:ext uri="{FF2B5EF4-FFF2-40B4-BE49-F238E27FC236}">
                  <a16:creationId xmlns:a16="http://schemas.microsoft.com/office/drawing/2014/main" id="{8F2D3A83-B87A-4011-A564-707E3AA6397A}"/>
                </a:ext>
              </a:extLst>
            </p:cNvPr>
            <p:cNvSpPr/>
            <p:nvPr/>
          </p:nvSpPr>
          <p:spPr>
            <a:xfrm>
              <a:off x="0" y="20003"/>
              <a:ext cx="579120" cy="588645"/>
            </a:xfrm>
            <a:prstGeom prst="ellipse">
              <a:avLst/>
            </a:prstGeom>
            <a:noFill/>
            <a:ln w="28575">
              <a:solidFill>
                <a:srgbClr val="008A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
        <p:nvSpPr>
          <p:cNvPr id="8" name="Header Placeholder 7">
            <a:extLst>
              <a:ext uri="{FF2B5EF4-FFF2-40B4-BE49-F238E27FC236}">
                <a16:creationId xmlns:a16="http://schemas.microsoft.com/office/drawing/2014/main" id="{D39E339A-E3E7-4C4A-82E9-764FF08F8E77}"/>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440610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Slide</a:t>
            </a:r>
            <a:endParaRPr lang="en-US" dirty="0"/>
          </a:p>
        </p:txBody>
      </p:sp>
      <p:sp>
        <p:nvSpPr>
          <p:cNvPr id="5" name="Slide Number Placeholder 4"/>
          <p:cNvSpPr>
            <a:spLocks noGrp="1"/>
          </p:cNvSpPr>
          <p:nvPr>
            <p:ph type="sldNum" sz="quarter" idx="5"/>
          </p:nvPr>
        </p:nvSpPr>
        <p:spPr/>
        <p:txBody>
          <a:bodyPr/>
          <a:lstStyle/>
          <a:p>
            <a:fld id="{5FF6188A-B79F-44DB-9FF4-F22F39030D5D}" type="slidenum">
              <a:rPr lang="en-US" smtClean="0"/>
              <a:pPr/>
              <a:t>15</a:t>
            </a:fld>
            <a:endParaRPr lang="en-US" dirty="0"/>
          </a:p>
        </p:txBody>
      </p:sp>
    </p:spTree>
    <p:extLst>
      <p:ext uri="{BB962C8B-B14F-4D97-AF65-F5344CB8AC3E}">
        <p14:creationId xmlns:p14="http://schemas.microsoft.com/office/powerpoint/2010/main" val="998577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
        <p:nvSpPr>
          <p:cNvPr id="4" name="Slide Number Placeholder 3"/>
          <p:cNvSpPr>
            <a:spLocks noGrp="1"/>
          </p:cNvSpPr>
          <p:nvPr>
            <p:ph type="sldNum" sz="quarter" idx="5"/>
          </p:nvPr>
        </p:nvSpPr>
        <p:spPr/>
        <p:txBody>
          <a:bodyPr/>
          <a:lstStyle/>
          <a:p>
            <a:fld id="{7D612C43-7281-4B81-9204-AE17A482DDDD}" type="slidenum">
              <a:rPr lang="en-US" smtClean="0"/>
              <a:pPr/>
              <a:t>16</a:t>
            </a:fld>
            <a:endParaRPr lang="en-US"/>
          </a:p>
        </p:txBody>
      </p:sp>
      <p:grpSp>
        <p:nvGrpSpPr>
          <p:cNvPr id="5" name="Group 4">
            <a:extLst>
              <a:ext uri="{FF2B5EF4-FFF2-40B4-BE49-F238E27FC236}">
                <a16:creationId xmlns:a16="http://schemas.microsoft.com/office/drawing/2014/main" id="{8C2E7EB5-5C9D-4194-B105-E91F387C713C}"/>
              </a:ext>
            </a:extLst>
          </p:cNvPr>
          <p:cNvGrpSpPr/>
          <p:nvPr/>
        </p:nvGrpSpPr>
        <p:grpSpPr>
          <a:xfrm>
            <a:off x="809710" y="7262336"/>
            <a:ext cx="328507" cy="340043"/>
            <a:chOff x="0" y="0"/>
            <a:chExt cx="579120" cy="608648"/>
          </a:xfrm>
        </p:grpSpPr>
        <p:pic>
          <p:nvPicPr>
            <p:cNvPr id="6" name="Graphic 5" descr="User with solid fill">
              <a:extLst>
                <a:ext uri="{FF2B5EF4-FFF2-40B4-BE49-F238E27FC236}">
                  <a16:creationId xmlns:a16="http://schemas.microsoft.com/office/drawing/2014/main" id="{B1F3A9EC-8652-41A8-AE46-42743D2F2DA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0" y="0"/>
              <a:ext cx="556260" cy="556260"/>
            </a:xfrm>
            <a:prstGeom prst="rect">
              <a:avLst/>
            </a:prstGeom>
          </p:spPr>
        </p:pic>
        <p:sp>
          <p:nvSpPr>
            <p:cNvPr id="7" name="Oval 6">
              <a:extLst>
                <a:ext uri="{FF2B5EF4-FFF2-40B4-BE49-F238E27FC236}">
                  <a16:creationId xmlns:a16="http://schemas.microsoft.com/office/drawing/2014/main" id="{DFE95461-10AA-47C4-AEFF-69C18308A3CE}"/>
                </a:ext>
              </a:extLst>
            </p:cNvPr>
            <p:cNvSpPr/>
            <p:nvPr/>
          </p:nvSpPr>
          <p:spPr>
            <a:xfrm>
              <a:off x="0" y="20003"/>
              <a:ext cx="579120" cy="588645"/>
            </a:xfrm>
            <a:prstGeom prst="ellipse">
              <a:avLst/>
            </a:prstGeom>
            <a:noFill/>
            <a:ln w="28575">
              <a:solidFill>
                <a:srgbClr val="008A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
        <p:nvSpPr>
          <p:cNvPr id="8" name="Header Placeholder 7">
            <a:extLst>
              <a:ext uri="{FF2B5EF4-FFF2-40B4-BE49-F238E27FC236}">
                <a16:creationId xmlns:a16="http://schemas.microsoft.com/office/drawing/2014/main" id="{56D33077-E3E8-40D2-9C20-CFDD0EFB5103}"/>
              </a:ext>
            </a:extLst>
          </p:cNvPr>
          <p:cNvSpPr>
            <a:spLocks noGrp="1"/>
          </p:cNvSpPr>
          <p:nvPr>
            <p:ph type="hdr" sz="quarter"/>
          </p:nvPr>
        </p:nvSpPr>
        <p:spPr/>
        <p:txBody>
          <a:bodyPr/>
          <a:lstStyle/>
          <a:p>
            <a:r>
              <a:rPr lang="en-US"/>
              <a:t>Slide</a:t>
            </a:r>
            <a:endParaRPr lang="en-US" dirty="0"/>
          </a:p>
        </p:txBody>
      </p:sp>
    </p:spTree>
    <p:extLst>
      <p:ext uri="{BB962C8B-B14F-4D97-AF65-F5344CB8AC3E}">
        <p14:creationId xmlns:p14="http://schemas.microsoft.com/office/powerpoint/2010/main" val="388024268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jp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jpg"/><Relationship Id="rId4" Type="http://schemas.openxmlformats.org/officeDocument/2006/relationships/image" Target="../media/image5.png"/><Relationship Id="rId9"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jpg"/><Relationship Id="rId4" Type="http://schemas.openxmlformats.org/officeDocument/2006/relationships/image" Target="../media/image5.png"/><Relationship Id="rId9"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Heptagon 8">
            <a:extLst>
              <a:ext uri="{FF2B5EF4-FFF2-40B4-BE49-F238E27FC236}">
                <a16:creationId xmlns:a16="http://schemas.microsoft.com/office/drawing/2014/main" id="{546EEC58-9DEE-4B14-ABF1-BDAF68C53E29}"/>
              </a:ext>
            </a:extLst>
          </p:cNvPr>
          <p:cNvSpPr/>
          <p:nvPr userDrawn="1"/>
        </p:nvSpPr>
        <p:spPr>
          <a:xfrm>
            <a:off x="546871" y="1954732"/>
            <a:ext cx="1828800" cy="1828800"/>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E5192F7-4037-4FEF-8753-E519FD36AC58}"/>
              </a:ext>
            </a:extLst>
          </p:cNvPr>
          <p:cNvSpPr/>
          <p:nvPr userDrawn="1"/>
        </p:nvSpPr>
        <p:spPr>
          <a:xfrm>
            <a:off x="4224" y="3952"/>
            <a:ext cx="9144000" cy="68704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C1E1251C-A096-4F99-91E3-6004F6D975ED}"/>
              </a:ext>
            </a:extLst>
          </p:cNvPr>
          <p:cNvCxnSpPr>
            <a:cxnSpLocks/>
            <a:endCxn id="9" idx="5"/>
          </p:cNvCxnSpPr>
          <p:nvPr userDrawn="1"/>
        </p:nvCxnSpPr>
        <p:spPr>
          <a:xfrm flipH="1" flipV="1">
            <a:off x="727978" y="2316950"/>
            <a:ext cx="723642" cy="547450"/>
          </a:xfrm>
          <a:prstGeom prst="line">
            <a:avLst/>
          </a:prstGeom>
          <a:ln w="44450">
            <a:solidFill>
              <a:srgbClr val="0693A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BB80CA7-6A67-440E-B594-8B26B6E74FED}"/>
              </a:ext>
            </a:extLst>
          </p:cNvPr>
          <p:cNvCxnSpPr>
            <a:cxnSpLocks/>
            <a:endCxn id="9" idx="6"/>
          </p:cNvCxnSpPr>
          <p:nvPr userDrawn="1"/>
        </p:nvCxnSpPr>
        <p:spPr>
          <a:xfrm flipH="1" flipV="1">
            <a:off x="1461271" y="1954732"/>
            <a:ext cx="5198" cy="909666"/>
          </a:xfrm>
          <a:prstGeom prst="line">
            <a:avLst/>
          </a:prstGeom>
          <a:ln w="44450">
            <a:solidFill>
              <a:srgbClr val="0693A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AD1D28A-F1FE-45FE-AD00-07C53D125653}"/>
              </a:ext>
            </a:extLst>
          </p:cNvPr>
          <p:cNvCxnSpPr>
            <a:cxnSpLocks/>
            <a:endCxn id="9" idx="0"/>
          </p:cNvCxnSpPr>
          <p:nvPr userDrawn="1"/>
        </p:nvCxnSpPr>
        <p:spPr>
          <a:xfrm flipV="1">
            <a:off x="1443339" y="2316950"/>
            <a:ext cx="751225" cy="547450"/>
          </a:xfrm>
          <a:prstGeom prst="line">
            <a:avLst/>
          </a:prstGeom>
          <a:ln w="44450">
            <a:solidFill>
              <a:srgbClr val="0693AC"/>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B81FA48-71F8-497B-9210-9E100DB01218}"/>
              </a:ext>
            </a:extLst>
          </p:cNvPr>
          <p:cNvCxnSpPr>
            <a:cxnSpLocks/>
            <a:endCxn id="9" idx="1"/>
          </p:cNvCxnSpPr>
          <p:nvPr userDrawn="1"/>
        </p:nvCxnSpPr>
        <p:spPr>
          <a:xfrm>
            <a:off x="1458151" y="2875351"/>
            <a:ext cx="917525" cy="255494"/>
          </a:xfrm>
          <a:prstGeom prst="line">
            <a:avLst/>
          </a:prstGeom>
          <a:ln w="44450">
            <a:solidFill>
              <a:srgbClr val="0693AC"/>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F9CF6D5-CF6F-44D6-8AA3-64CAB38CD2F0}"/>
              </a:ext>
            </a:extLst>
          </p:cNvPr>
          <p:cNvCxnSpPr>
            <a:cxnSpLocks/>
            <a:endCxn id="9" idx="2"/>
          </p:cNvCxnSpPr>
          <p:nvPr userDrawn="1"/>
        </p:nvCxnSpPr>
        <p:spPr>
          <a:xfrm>
            <a:off x="1466469" y="2866735"/>
            <a:ext cx="401746" cy="916807"/>
          </a:xfrm>
          <a:prstGeom prst="line">
            <a:avLst/>
          </a:prstGeom>
          <a:ln w="44450">
            <a:solidFill>
              <a:srgbClr val="0693AC"/>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DA0039E-F94E-41DB-A360-443A29D48602}"/>
              </a:ext>
            </a:extLst>
          </p:cNvPr>
          <p:cNvCxnSpPr>
            <a:cxnSpLocks/>
            <a:stCxn id="9" idx="4"/>
          </p:cNvCxnSpPr>
          <p:nvPr userDrawn="1"/>
        </p:nvCxnSpPr>
        <p:spPr>
          <a:xfrm flipV="1">
            <a:off x="546866" y="2866737"/>
            <a:ext cx="896473" cy="264108"/>
          </a:xfrm>
          <a:prstGeom prst="line">
            <a:avLst/>
          </a:prstGeom>
          <a:ln w="44450">
            <a:solidFill>
              <a:srgbClr val="0693AC"/>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1643630-D4AB-49C6-B521-A2B40E635326}"/>
              </a:ext>
            </a:extLst>
          </p:cNvPr>
          <p:cNvCxnSpPr>
            <a:cxnSpLocks/>
            <a:stCxn id="9" idx="3"/>
          </p:cNvCxnSpPr>
          <p:nvPr userDrawn="1"/>
        </p:nvCxnSpPr>
        <p:spPr>
          <a:xfrm flipV="1">
            <a:off x="1054327" y="2887352"/>
            <a:ext cx="397290" cy="896190"/>
          </a:xfrm>
          <a:prstGeom prst="line">
            <a:avLst/>
          </a:prstGeom>
          <a:ln w="44450">
            <a:solidFill>
              <a:srgbClr val="0693AC"/>
            </a:solidFill>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C5915E9D-CC7A-4D26-BF73-12A47DF04B56}"/>
              </a:ext>
            </a:extLst>
          </p:cNvPr>
          <p:cNvSpPr/>
          <p:nvPr userDrawn="1"/>
        </p:nvSpPr>
        <p:spPr>
          <a:xfrm>
            <a:off x="388852" y="1993655"/>
            <a:ext cx="648553" cy="6515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E61A9DE3-66F3-4382-99E9-3CF71716DE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353"/>
          <a:stretch/>
        </p:blipFill>
        <p:spPr>
          <a:xfrm>
            <a:off x="308680" y="1963674"/>
            <a:ext cx="825004" cy="772585"/>
          </a:xfrm>
          <a:prstGeom prst="rect">
            <a:avLst/>
          </a:prstGeom>
        </p:spPr>
      </p:pic>
      <p:sp>
        <p:nvSpPr>
          <p:cNvPr id="70" name="Oval 69">
            <a:extLst>
              <a:ext uri="{FF2B5EF4-FFF2-40B4-BE49-F238E27FC236}">
                <a16:creationId xmlns:a16="http://schemas.microsoft.com/office/drawing/2014/main" id="{FD60E9C3-BE60-4059-B5D2-45AACEEAE924}"/>
              </a:ext>
            </a:extLst>
          </p:cNvPr>
          <p:cNvSpPr/>
          <p:nvPr userDrawn="1"/>
        </p:nvSpPr>
        <p:spPr>
          <a:xfrm>
            <a:off x="1554168" y="3449238"/>
            <a:ext cx="648553" cy="6515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D24FC55-9016-401E-BB77-9A9697F48E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68446" y="3368288"/>
            <a:ext cx="825004" cy="825004"/>
          </a:xfrm>
          <a:prstGeom prst="rect">
            <a:avLst/>
          </a:prstGeom>
        </p:spPr>
      </p:pic>
      <p:sp>
        <p:nvSpPr>
          <p:cNvPr id="71" name="Oval 70">
            <a:extLst>
              <a:ext uri="{FF2B5EF4-FFF2-40B4-BE49-F238E27FC236}">
                <a16:creationId xmlns:a16="http://schemas.microsoft.com/office/drawing/2014/main" id="{3306A2B6-AADB-4B2D-ACC3-5067E8F1A558}"/>
              </a:ext>
            </a:extLst>
          </p:cNvPr>
          <p:cNvSpPr/>
          <p:nvPr userDrawn="1"/>
        </p:nvSpPr>
        <p:spPr>
          <a:xfrm>
            <a:off x="2052984" y="2807921"/>
            <a:ext cx="648553" cy="6515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0367080-5A48-4FB8-9B5C-A503C883343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69965" y="2718343"/>
            <a:ext cx="825004" cy="825004"/>
          </a:xfrm>
          <a:prstGeom prst="rect">
            <a:avLst/>
          </a:prstGeom>
        </p:spPr>
      </p:pic>
      <p:sp>
        <p:nvSpPr>
          <p:cNvPr id="72" name="Oval 71">
            <a:extLst>
              <a:ext uri="{FF2B5EF4-FFF2-40B4-BE49-F238E27FC236}">
                <a16:creationId xmlns:a16="http://schemas.microsoft.com/office/drawing/2014/main" id="{A1E0949E-8F35-4F2A-8752-B653889550AF}"/>
              </a:ext>
            </a:extLst>
          </p:cNvPr>
          <p:cNvSpPr/>
          <p:nvPr userDrawn="1"/>
        </p:nvSpPr>
        <p:spPr>
          <a:xfrm>
            <a:off x="1854069" y="1987289"/>
            <a:ext cx="648553" cy="6515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82FBC9E-521E-4F81-8A5F-92EBD13DDA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65844" y="1907904"/>
            <a:ext cx="825004" cy="825004"/>
          </a:xfrm>
          <a:prstGeom prst="rect">
            <a:avLst/>
          </a:prstGeom>
        </p:spPr>
      </p:pic>
      <p:sp>
        <p:nvSpPr>
          <p:cNvPr id="69" name="Oval 68">
            <a:extLst>
              <a:ext uri="{FF2B5EF4-FFF2-40B4-BE49-F238E27FC236}">
                <a16:creationId xmlns:a16="http://schemas.microsoft.com/office/drawing/2014/main" id="{BF303B4C-EFF2-444D-B9E5-F859670191A0}"/>
              </a:ext>
            </a:extLst>
          </p:cNvPr>
          <p:cNvSpPr/>
          <p:nvPr userDrawn="1"/>
        </p:nvSpPr>
        <p:spPr>
          <a:xfrm>
            <a:off x="752990" y="3435380"/>
            <a:ext cx="648553" cy="6515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540CCC61-E0DF-4639-B7A0-33291E42CD28}"/>
              </a:ext>
            </a:extLst>
          </p:cNvPr>
          <p:cNvSpPr/>
          <p:nvPr userDrawn="1"/>
        </p:nvSpPr>
        <p:spPr>
          <a:xfrm>
            <a:off x="205399" y="2818659"/>
            <a:ext cx="648553" cy="6515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B07E2356-303D-4501-8DC7-BEC2638BB42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27573" y="2731912"/>
            <a:ext cx="825004" cy="825004"/>
          </a:xfrm>
          <a:prstGeom prst="rect">
            <a:avLst/>
          </a:prstGeom>
        </p:spPr>
      </p:pic>
      <p:pic>
        <p:nvPicPr>
          <p:cNvPr id="15" name="Picture 14">
            <a:extLst>
              <a:ext uri="{FF2B5EF4-FFF2-40B4-BE49-F238E27FC236}">
                <a16:creationId xmlns:a16="http://schemas.microsoft.com/office/drawing/2014/main" id="{3EDEF009-E374-43FE-8E74-D17A2C990987}"/>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5035"/>
          <a:stretch/>
        </p:blipFill>
        <p:spPr>
          <a:xfrm>
            <a:off x="667268" y="3391801"/>
            <a:ext cx="825004" cy="783464"/>
          </a:xfrm>
          <a:prstGeom prst="rect">
            <a:avLst/>
          </a:prstGeom>
        </p:spPr>
      </p:pic>
      <p:pic>
        <p:nvPicPr>
          <p:cNvPr id="18" name="Picture 17">
            <a:extLst>
              <a:ext uri="{FF2B5EF4-FFF2-40B4-BE49-F238E27FC236}">
                <a16:creationId xmlns:a16="http://schemas.microsoft.com/office/drawing/2014/main" id="{ED2DE24A-9A8F-4127-9147-12BB514572B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20737" y="1489449"/>
            <a:ext cx="891463" cy="891463"/>
          </a:xfrm>
          <a:prstGeom prst="rect">
            <a:avLst/>
          </a:prstGeom>
        </p:spPr>
      </p:pic>
      <p:sp>
        <p:nvSpPr>
          <p:cNvPr id="13" name="Title 1">
            <a:extLst>
              <a:ext uri="{FF2B5EF4-FFF2-40B4-BE49-F238E27FC236}">
                <a16:creationId xmlns:a16="http://schemas.microsoft.com/office/drawing/2014/main" id="{B677D9FB-D252-4546-BA10-282D905B2ED8}"/>
              </a:ext>
            </a:extLst>
          </p:cNvPr>
          <p:cNvSpPr>
            <a:spLocks noGrp="1"/>
          </p:cNvSpPr>
          <p:nvPr>
            <p:ph type="ctrTitle"/>
          </p:nvPr>
        </p:nvSpPr>
        <p:spPr>
          <a:xfrm>
            <a:off x="2968622" y="1683531"/>
            <a:ext cx="4205414" cy="1470025"/>
          </a:xfrm>
        </p:spPr>
        <p:txBody>
          <a:bodyPr/>
          <a:lstStyle>
            <a:lvl1pPr algn="ctr">
              <a:defRPr>
                <a:solidFill>
                  <a:schemeClr val="tx1"/>
                </a:solidFill>
              </a:defRPr>
            </a:lvl1pPr>
          </a:lstStyle>
          <a:p>
            <a:r>
              <a:rPr lang="en-US" dirty="0"/>
              <a:t>Click to edit Master title style</a:t>
            </a:r>
          </a:p>
        </p:txBody>
      </p:sp>
      <p:sp>
        <p:nvSpPr>
          <p:cNvPr id="14" name="Subtitle 2">
            <a:extLst>
              <a:ext uri="{FF2B5EF4-FFF2-40B4-BE49-F238E27FC236}">
                <a16:creationId xmlns:a16="http://schemas.microsoft.com/office/drawing/2014/main" id="{10A8DC73-AB80-472C-B94D-ED7F372D2C86}"/>
              </a:ext>
            </a:extLst>
          </p:cNvPr>
          <p:cNvSpPr>
            <a:spLocks noGrp="1"/>
          </p:cNvSpPr>
          <p:nvPr>
            <p:ph type="subTitle" idx="1"/>
          </p:nvPr>
        </p:nvSpPr>
        <p:spPr>
          <a:xfrm>
            <a:off x="2968622" y="3496083"/>
            <a:ext cx="4193219" cy="1752600"/>
          </a:xfrm>
        </p:spPr>
        <p:txBody>
          <a:bodyPr/>
          <a:lstStyle>
            <a:lvl1pPr marL="0" indent="0" algn="ctr">
              <a:buNone/>
              <a:defRPr>
                <a:solidFill>
                  <a:srgbClr val="89898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3" name="Rectangle 2">
            <a:extLst>
              <a:ext uri="{FF2B5EF4-FFF2-40B4-BE49-F238E27FC236}">
                <a16:creationId xmlns:a16="http://schemas.microsoft.com/office/drawing/2014/main" id="{440340D6-0A9F-45B9-9A05-6FC66B4508E5}"/>
              </a:ext>
            </a:extLst>
          </p:cNvPr>
          <p:cNvSpPr/>
          <p:nvPr userDrawn="1"/>
        </p:nvSpPr>
        <p:spPr>
          <a:xfrm>
            <a:off x="7264200" y="-8516"/>
            <a:ext cx="1891430" cy="6882936"/>
          </a:xfrm>
          <a:prstGeom prst="rect">
            <a:avLst/>
          </a:prstGeom>
          <a:blipFill dpi="0" rotWithShape="1">
            <a:blip r:embed="rId9">
              <a:extLst>
                <a:ext uri="{28A0092B-C50C-407E-A947-70E740481C1C}">
                  <a14:useLocalDpi xmlns:a14="http://schemas.microsoft.com/office/drawing/2010/main" val="0"/>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F58A26C-893A-42A4-B3AA-47496397A34D}"/>
              </a:ext>
            </a:extLst>
          </p:cNvPr>
          <p:cNvSpPr/>
          <p:nvPr userDrawn="1"/>
        </p:nvSpPr>
        <p:spPr>
          <a:xfrm>
            <a:off x="1317872" y="2731912"/>
            <a:ext cx="274320" cy="274320"/>
          </a:xfrm>
          <a:prstGeom prst="ellipse">
            <a:avLst/>
          </a:prstGeom>
          <a:solidFill>
            <a:srgbClr val="069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80" descr="A picture containing text, clipart&#10;&#10;Description automatically generated">
            <a:extLst>
              <a:ext uri="{FF2B5EF4-FFF2-40B4-BE49-F238E27FC236}">
                <a16:creationId xmlns:a16="http://schemas.microsoft.com/office/drawing/2014/main" id="{B38DDF5B-766B-43D5-90EB-13F9254C2C04}"/>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455458" y="6171163"/>
            <a:ext cx="1706383" cy="583014"/>
          </a:xfrm>
          <a:prstGeom prst="rect">
            <a:avLst/>
          </a:prstGeom>
        </p:spPr>
      </p:pic>
    </p:spTree>
    <p:extLst>
      <p:ext uri="{BB962C8B-B14F-4D97-AF65-F5344CB8AC3E}">
        <p14:creationId xmlns:p14="http://schemas.microsoft.com/office/powerpoint/2010/main" val="3567083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9/16/2022</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Tree>
    <p:extLst>
      <p:ext uri="{BB962C8B-B14F-4D97-AF65-F5344CB8AC3E}">
        <p14:creationId xmlns:p14="http://schemas.microsoft.com/office/powerpoint/2010/main" val="2308866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9/16/2022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8" name="Title 1">
            <a:extLst>
              <a:ext uri="{FF2B5EF4-FFF2-40B4-BE49-F238E27FC236}">
                <a16:creationId xmlns:a16="http://schemas.microsoft.com/office/drawing/2014/main" id="{CC7B56D1-74FB-449A-849B-A2F51507B6C0}"/>
              </a:ext>
            </a:extLst>
          </p:cNvPr>
          <p:cNvSpPr>
            <a:spLocks noGrp="1"/>
          </p:cNvSpPr>
          <p:nvPr>
            <p:ph type="title"/>
          </p:nvPr>
        </p:nvSpPr>
        <p:spPr>
          <a:xfrm>
            <a:off x="457200" y="273050"/>
            <a:ext cx="3008313" cy="1555750"/>
          </a:xfrm>
        </p:spPr>
        <p:txBody>
          <a:bodyPr anchor="b"/>
          <a:lstStyle>
            <a:lvl1pPr algn="l">
              <a:defRPr sz="2000" b="1"/>
            </a:lvl1pPr>
          </a:lstStyle>
          <a:p>
            <a:r>
              <a:rPr lang="en-US" dirty="0"/>
              <a:t>Click to edit Master title style</a:t>
            </a:r>
          </a:p>
        </p:txBody>
      </p:sp>
      <p:sp>
        <p:nvSpPr>
          <p:cNvPr id="9" name="Content Placeholder 2">
            <a:extLst>
              <a:ext uri="{FF2B5EF4-FFF2-40B4-BE49-F238E27FC236}">
                <a16:creationId xmlns:a16="http://schemas.microsoft.com/office/drawing/2014/main" id="{0CF4E5FE-69B6-4D4D-835F-21D2F264B0AC}"/>
              </a:ext>
            </a:extLst>
          </p:cNvPr>
          <p:cNvSpPr>
            <a:spLocks noGrp="1"/>
          </p:cNvSpPr>
          <p:nvPr>
            <p:ph idx="1"/>
          </p:nvPr>
        </p:nvSpPr>
        <p:spPr>
          <a:xfrm>
            <a:off x="3575050" y="1828800"/>
            <a:ext cx="5111750" cy="4297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ABCE7EC8-4CBE-4FBE-995C-21118CCDBDCC}"/>
              </a:ext>
            </a:extLst>
          </p:cNvPr>
          <p:cNvSpPr>
            <a:spLocks noGrp="1"/>
          </p:cNvSpPr>
          <p:nvPr>
            <p:ph type="body" sz="half" idx="2"/>
          </p:nvPr>
        </p:nvSpPr>
        <p:spPr>
          <a:xfrm>
            <a:off x="457200" y="1828800"/>
            <a:ext cx="3008313" cy="42973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589949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9/16/2022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8" name="Title 1">
            <a:extLst>
              <a:ext uri="{FF2B5EF4-FFF2-40B4-BE49-F238E27FC236}">
                <a16:creationId xmlns:a16="http://schemas.microsoft.com/office/drawing/2014/main" id="{2B1A3276-BD2B-4EB2-A886-DDBD72FCB07A}"/>
              </a:ext>
            </a:extLst>
          </p:cNvPr>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9" name="Picture Placeholder 2">
            <a:extLst>
              <a:ext uri="{FF2B5EF4-FFF2-40B4-BE49-F238E27FC236}">
                <a16:creationId xmlns:a16="http://schemas.microsoft.com/office/drawing/2014/main" id="{D9C7AC8E-4B50-42B9-8E72-433373FB110C}"/>
              </a:ext>
            </a:extLst>
          </p:cNvPr>
          <p:cNvSpPr>
            <a:spLocks noGrp="1"/>
          </p:cNvSpPr>
          <p:nvPr>
            <p:ph type="pic" idx="1"/>
          </p:nvPr>
        </p:nvSpPr>
        <p:spPr>
          <a:xfrm>
            <a:off x="1792288" y="1828800"/>
            <a:ext cx="5486400" cy="29749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ext Placeholder 3">
            <a:extLst>
              <a:ext uri="{FF2B5EF4-FFF2-40B4-BE49-F238E27FC236}">
                <a16:creationId xmlns:a16="http://schemas.microsoft.com/office/drawing/2014/main" id="{2B46BF86-8333-42EA-81DF-C4926E0B990B}"/>
              </a:ext>
            </a:extLst>
          </p:cNvPr>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96081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9/16/2022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7" name="Title 1">
            <a:extLst>
              <a:ext uri="{FF2B5EF4-FFF2-40B4-BE49-F238E27FC236}">
                <a16:creationId xmlns:a16="http://schemas.microsoft.com/office/drawing/2014/main" id="{A13F472F-74CF-41E1-8B89-3860AB20603E}"/>
              </a:ext>
            </a:extLst>
          </p:cNvPr>
          <p:cNvSpPr>
            <a:spLocks noGrp="1"/>
          </p:cNvSpPr>
          <p:nvPr>
            <p:ph type="title"/>
          </p:nvPr>
        </p:nvSpPr>
        <p:spPr>
          <a:xfrm>
            <a:off x="457200" y="274638"/>
            <a:ext cx="8229600" cy="1143000"/>
          </a:xfrm>
        </p:spPr>
        <p:txBody>
          <a:bodyPr/>
          <a:lstStyle/>
          <a:p>
            <a:r>
              <a:rPr lang="en-US"/>
              <a:t>Click to edit Master title style</a:t>
            </a:r>
          </a:p>
        </p:txBody>
      </p:sp>
      <p:sp>
        <p:nvSpPr>
          <p:cNvPr id="8" name="Vertical Text Placeholder 2">
            <a:extLst>
              <a:ext uri="{FF2B5EF4-FFF2-40B4-BE49-F238E27FC236}">
                <a16:creationId xmlns:a16="http://schemas.microsoft.com/office/drawing/2014/main" id="{1C3A74A5-C78D-4040-8CAA-1D044495DC12}"/>
              </a:ext>
            </a:extLst>
          </p:cNvPr>
          <p:cNvSpPr>
            <a:spLocks noGrp="1"/>
          </p:cNvSpPr>
          <p:nvPr>
            <p:ph type="body" orient="vert" idx="1"/>
          </p:nvPr>
        </p:nvSpPr>
        <p:spPr>
          <a:xfrm>
            <a:off x="457200" y="1792224"/>
            <a:ext cx="8229600" cy="42306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8555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9/16/2022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7" name="Vertical Title 1">
            <a:extLst>
              <a:ext uri="{FF2B5EF4-FFF2-40B4-BE49-F238E27FC236}">
                <a16:creationId xmlns:a16="http://schemas.microsoft.com/office/drawing/2014/main" id="{57890190-C2A6-4D43-A275-011A96F9C459}"/>
              </a:ext>
            </a:extLst>
          </p:cNvPr>
          <p:cNvSpPr>
            <a:spLocks noGrp="1"/>
          </p:cNvSpPr>
          <p:nvPr>
            <p:ph type="title" orient="vert"/>
          </p:nvPr>
        </p:nvSpPr>
        <p:spPr>
          <a:xfrm>
            <a:off x="6629400" y="1752600"/>
            <a:ext cx="2057400" cy="4373563"/>
          </a:xfrm>
        </p:spPr>
        <p:txBody>
          <a:bodyPr vert="eaVert"/>
          <a:lstStyle>
            <a:lvl1pPr>
              <a:defRPr>
                <a:solidFill>
                  <a:schemeClr val="tx1"/>
                </a:solidFill>
              </a:defRPr>
            </a:lvl1pPr>
          </a:lstStyle>
          <a:p>
            <a:r>
              <a:rPr lang="en-US" dirty="0"/>
              <a:t>Click to edit Master title style</a:t>
            </a:r>
          </a:p>
        </p:txBody>
      </p:sp>
      <p:sp>
        <p:nvSpPr>
          <p:cNvPr id="8" name="Vertical Text Placeholder 2">
            <a:extLst>
              <a:ext uri="{FF2B5EF4-FFF2-40B4-BE49-F238E27FC236}">
                <a16:creationId xmlns:a16="http://schemas.microsoft.com/office/drawing/2014/main" id="{72A01E0A-10C9-4A18-AA29-E1B3EBC379D6}"/>
              </a:ext>
            </a:extLst>
          </p:cNvPr>
          <p:cNvSpPr>
            <a:spLocks noGrp="1"/>
          </p:cNvSpPr>
          <p:nvPr>
            <p:ph type="body" orient="vert" idx="1"/>
          </p:nvPr>
        </p:nvSpPr>
        <p:spPr>
          <a:xfrm>
            <a:off x="457200" y="1752600"/>
            <a:ext cx="6019800" cy="43735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94397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9/16/2022</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10" name="Title 1">
            <a:extLst>
              <a:ext uri="{FF2B5EF4-FFF2-40B4-BE49-F238E27FC236}">
                <a16:creationId xmlns:a16="http://schemas.microsoft.com/office/drawing/2014/main" id="{FC1DD5FE-CC81-4783-94E6-0874BF7B2CA8}"/>
              </a:ext>
            </a:extLst>
          </p:cNvPr>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11" name="Text Placeholder 2">
            <a:extLst>
              <a:ext uri="{FF2B5EF4-FFF2-40B4-BE49-F238E27FC236}">
                <a16:creationId xmlns:a16="http://schemas.microsoft.com/office/drawing/2014/main" id="{3EA5C467-7C90-4FB6-8687-B45C77378C82}"/>
              </a:ext>
            </a:extLst>
          </p:cNvPr>
          <p:cNvSpPr>
            <a:spLocks noGrp="1"/>
          </p:cNvSpPr>
          <p:nvPr>
            <p:ph type="body" idx="1"/>
          </p:nvPr>
        </p:nvSpPr>
        <p:spPr>
          <a:xfrm>
            <a:off x="457200" y="1828800"/>
            <a:ext cx="4040188" cy="5984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a:extLst>
              <a:ext uri="{FF2B5EF4-FFF2-40B4-BE49-F238E27FC236}">
                <a16:creationId xmlns:a16="http://schemas.microsoft.com/office/drawing/2014/main" id="{45278022-5D0D-4A3F-B8C6-57C5FB46BD23}"/>
              </a:ext>
            </a:extLst>
          </p:cNvPr>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a:extLst>
              <a:ext uri="{FF2B5EF4-FFF2-40B4-BE49-F238E27FC236}">
                <a16:creationId xmlns:a16="http://schemas.microsoft.com/office/drawing/2014/main" id="{C5F62A3D-6E99-4133-9751-CA785F285375}"/>
              </a:ext>
            </a:extLst>
          </p:cNvPr>
          <p:cNvSpPr>
            <a:spLocks noGrp="1"/>
          </p:cNvSpPr>
          <p:nvPr>
            <p:ph type="body" sz="quarter" idx="3"/>
          </p:nvPr>
        </p:nvSpPr>
        <p:spPr>
          <a:xfrm>
            <a:off x="4648200" y="1828800"/>
            <a:ext cx="4041775" cy="609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5">
            <a:extLst>
              <a:ext uri="{FF2B5EF4-FFF2-40B4-BE49-F238E27FC236}">
                <a16:creationId xmlns:a16="http://schemas.microsoft.com/office/drawing/2014/main" id="{C802292B-485F-4B22-A06E-8F6122664E07}"/>
              </a:ext>
            </a:extLst>
          </p:cNvPr>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5344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1"/>
            <a:ext cx="8229600" cy="5135563"/>
          </a:xfrm>
        </p:spPr>
        <p:txBody>
          <a:bodyPr/>
          <a:lstStyle/>
          <a:p>
            <a:pPr marL="25717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557213" marR="0" lvl="1" indent="-214313"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a:ea typeface="+mn-ea"/>
                <a:cs typeface="+mn-cs"/>
              </a:rPr>
              <a:t>Second level</a:t>
            </a:r>
          </a:p>
          <a:p>
            <a:pPr marL="857250" marR="0" lvl="2" indent="-17145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Third level</a:t>
            </a:r>
          </a:p>
          <a:p>
            <a:pPr marL="1200150" marR="0" lvl="3" indent="-17145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Fourth level</a:t>
            </a:r>
          </a:p>
          <a:p>
            <a:pPr marL="1543050" marR="0" lvl="4" indent="-17145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Fifth level</a:t>
            </a:r>
          </a:p>
        </p:txBody>
      </p:sp>
    </p:spTree>
    <p:extLst>
      <p:ext uri="{BB962C8B-B14F-4D97-AF65-F5344CB8AC3E}">
        <p14:creationId xmlns:p14="http://schemas.microsoft.com/office/powerpoint/2010/main" val="3592352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183ED4B-6E69-DED6-9661-D2C4A9F2535B}"/>
              </a:ext>
            </a:extLst>
          </p:cNvPr>
          <p:cNvSpPr txBox="1"/>
          <p:nvPr userDrawn="1"/>
        </p:nvSpPr>
        <p:spPr>
          <a:xfrm>
            <a:off x="8825670" y="6546295"/>
            <a:ext cx="457200" cy="230832"/>
          </a:xfrm>
          <a:prstGeom prst="rect">
            <a:avLst/>
          </a:prstGeom>
          <a:noFill/>
        </p:spPr>
        <p:txBody>
          <a:bodyPr wrap="square" rtlCol="0">
            <a:spAutoFit/>
          </a:bodyPr>
          <a:lstStyle/>
          <a:p>
            <a:fld id="{CDBA04DA-556D-8C49-95FD-5C5FDE18529D}" type="slidenum">
              <a:rPr lang="en-US" sz="900" smtClean="0">
                <a:solidFill>
                  <a:schemeClr val="bg1"/>
                </a:solidFill>
                <a:latin typeface="Arial" panose="020B0604020202020204" pitchFamily="34" charset="0"/>
                <a:cs typeface="Arial" panose="020B0604020202020204" pitchFamily="34" charset="0"/>
              </a:rPr>
              <a:t>‹#›</a:t>
            </a:fld>
            <a:endParaRPr lang="en-US"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6846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9127" y="365126"/>
            <a:ext cx="8197795" cy="1325563"/>
          </a:xfrm>
          <a:prstGeom prst="rect">
            <a:avLst/>
          </a:prstGeom>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469127" y="1825625"/>
            <a:ext cx="819779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9/16/2022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Tree>
    <p:extLst>
      <p:ext uri="{BB962C8B-B14F-4D97-AF65-F5344CB8AC3E}">
        <p14:creationId xmlns:p14="http://schemas.microsoft.com/office/powerpoint/2010/main" val="11153752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_White">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18687-D621-0443-9593-F546524940B3}"/>
              </a:ext>
            </a:extLst>
          </p:cNvPr>
          <p:cNvSpPr/>
          <p:nvPr userDrawn="1"/>
        </p:nvSpPr>
        <p:spPr>
          <a:xfrm>
            <a:off x="310369" y="483781"/>
            <a:ext cx="8523263" cy="5890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9/16/2022</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12" name="Triangle 11">
            <a:extLst>
              <a:ext uri="{FF2B5EF4-FFF2-40B4-BE49-F238E27FC236}">
                <a16:creationId xmlns:a16="http://schemas.microsoft.com/office/drawing/2014/main" id="{653A8DFA-7BAB-7F45-AC35-E4D26BDBC78A}"/>
              </a:ext>
            </a:extLst>
          </p:cNvPr>
          <p:cNvSpPr/>
          <p:nvPr userDrawn="1"/>
        </p:nvSpPr>
        <p:spPr>
          <a:xfrm rot="5400000">
            <a:off x="-117479" y="1019951"/>
            <a:ext cx="648200" cy="39575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Content Placeholder 2">
            <a:extLst>
              <a:ext uri="{FF2B5EF4-FFF2-40B4-BE49-F238E27FC236}">
                <a16:creationId xmlns:a16="http://schemas.microsoft.com/office/drawing/2014/main" id="{913F7CD6-7F0D-1C4F-AE97-8E76514EED57}"/>
              </a:ext>
            </a:extLst>
          </p:cNvPr>
          <p:cNvSpPr>
            <a:spLocks noGrp="1"/>
          </p:cNvSpPr>
          <p:nvPr>
            <p:ph idx="1"/>
          </p:nvPr>
        </p:nvSpPr>
        <p:spPr>
          <a:xfrm>
            <a:off x="699247" y="2031121"/>
            <a:ext cx="7839636" cy="3933150"/>
          </a:xfrm>
        </p:spPr>
        <p:txBody>
          <a:bodyPr/>
          <a:lstStyle>
            <a:lvl1pPr marL="257175" indent="-257175">
              <a:buClr>
                <a:schemeClr val="accent1"/>
              </a:buClr>
              <a:buFont typeface="Arial" panose="020B0604020202020204" pitchFamily="34" charset="0"/>
              <a:buChar char="•"/>
              <a:defRPr>
                <a:solidFill>
                  <a:schemeClr val="tx1"/>
                </a:solidFill>
              </a:defRPr>
            </a:lvl1pPr>
            <a:lvl2pPr marL="365189" indent="-214313">
              <a:buClr>
                <a:schemeClr val="accent1"/>
              </a:buClr>
              <a:buFont typeface="Arial" panose="020B0604020202020204" pitchFamily="34" charset="0"/>
              <a:buChar char="•"/>
              <a:defRPr>
                <a:solidFill>
                  <a:schemeClr val="tx1"/>
                </a:solidFill>
              </a:defRPr>
            </a:lvl2pPr>
            <a:lvl3pPr marL="502349" indent="-214313">
              <a:buClr>
                <a:schemeClr val="accent1"/>
              </a:buClr>
              <a:buFont typeface="Arial" panose="020B0604020202020204" pitchFamily="34" charset="0"/>
              <a:buChar char="•"/>
              <a:defRPr>
                <a:solidFill>
                  <a:schemeClr val="tx1"/>
                </a:solidFill>
              </a:defRPr>
            </a:lvl3pPr>
            <a:lvl4pPr marL="639509" indent="-214313">
              <a:buClr>
                <a:schemeClr val="accent1"/>
              </a:buClr>
              <a:buFont typeface="Arial" panose="020B0604020202020204" pitchFamily="34" charset="0"/>
              <a:buChar char="•"/>
              <a:defRPr>
                <a:solidFill>
                  <a:schemeClr val="tx1"/>
                </a:solidFill>
              </a:defRPr>
            </a:lvl4pPr>
            <a:lvl5pPr marL="776669" indent="-214313">
              <a:buClr>
                <a:schemeClr val="accent1"/>
              </a:buClr>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9">
            <a:extLst>
              <a:ext uri="{FF2B5EF4-FFF2-40B4-BE49-F238E27FC236}">
                <a16:creationId xmlns:a16="http://schemas.microsoft.com/office/drawing/2014/main" id="{FC3934F6-C727-0048-AD31-76E16E779680}"/>
              </a:ext>
            </a:extLst>
          </p:cNvPr>
          <p:cNvSpPr>
            <a:spLocks noGrp="1"/>
          </p:cNvSpPr>
          <p:nvPr>
            <p:ph type="title"/>
          </p:nvPr>
        </p:nvSpPr>
        <p:spPr>
          <a:xfrm>
            <a:off x="706125" y="812014"/>
            <a:ext cx="7839637" cy="910492"/>
          </a:xfrm>
        </p:spPr>
        <p:txBody>
          <a:bodyPr anchor="ctr"/>
          <a:lstStyle>
            <a:lvl1pPr algn="l">
              <a:defRPr>
                <a:solidFill>
                  <a:schemeClr val="tx1"/>
                </a:solidFill>
              </a:defRPr>
            </a:lvl1pPr>
          </a:lstStyle>
          <a:p>
            <a:r>
              <a:rPr lang="en-US" dirty="0"/>
              <a:t>Click to edit Master title style</a:t>
            </a:r>
          </a:p>
        </p:txBody>
      </p:sp>
      <p:pic>
        <p:nvPicPr>
          <p:cNvPr id="11" name="Picture 2">
            <a:extLst>
              <a:ext uri="{FF2B5EF4-FFF2-40B4-BE49-F238E27FC236}">
                <a16:creationId xmlns:a16="http://schemas.microsoft.com/office/drawing/2014/main" id="{28A443D5-3258-4944-B542-ADA2A001701D}"/>
              </a:ext>
            </a:extLst>
          </p:cNvPr>
          <p:cNvPicPr>
            <a:picLocks noChangeAspect="1" noChangeArrowheads="1"/>
          </p:cNvPicPr>
          <p:nvPr userDrawn="1"/>
        </p:nvPicPr>
        <p:blipFill>
          <a:blip r:embed="rId3" cstate="print">
            <a:biLevel thresh="25000"/>
            <a:extLst>
              <a:ext uri="{BEBA8EAE-BF5A-486C-A8C5-ECC9F3942E4B}">
                <a14:imgProps xmlns:a14="http://schemas.microsoft.com/office/drawing/2010/main">
                  <a14:imgLayer r:embed="rId4">
                    <a14:imgEffect>
                      <a14:colorTemperature colorTemp="1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39949" y="6299583"/>
            <a:ext cx="2150851" cy="663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828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C1E1251C-A096-4F99-91E3-6004F6D975ED}"/>
              </a:ext>
            </a:extLst>
          </p:cNvPr>
          <p:cNvCxnSpPr>
            <a:cxnSpLocks/>
            <a:endCxn id="9" idx="5"/>
          </p:cNvCxnSpPr>
          <p:nvPr userDrawn="1"/>
        </p:nvCxnSpPr>
        <p:spPr>
          <a:xfrm flipH="1" flipV="1">
            <a:off x="800414" y="2887064"/>
            <a:ext cx="723642" cy="547450"/>
          </a:xfrm>
          <a:prstGeom prst="line">
            <a:avLst/>
          </a:prstGeom>
          <a:ln w="44450">
            <a:solidFill>
              <a:srgbClr val="0693A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BB80CA7-6A67-440E-B594-8B26B6E74FED}"/>
              </a:ext>
            </a:extLst>
          </p:cNvPr>
          <p:cNvCxnSpPr>
            <a:cxnSpLocks/>
            <a:endCxn id="9" idx="6"/>
          </p:cNvCxnSpPr>
          <p:nvPr userDrawn="1"/>
        </p:nvCxnSpPr>
        <p:spPr>
          <a:xfrm flipH="1" flipV="1">
            <a:off x="1533707" y="2524846"/>
            <a:ext cx="5198" cy="909666"/>
          </a:xfrm>
          <a:prstGeom prst="line">
            <a:avLst/>
          </a:prstGeom>
          <a:ln w="44450">
            <a:solidFill>
              <a:srgbClr val="0693A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AD1D28A-F1FE-45FE-AD00-07C53D125653}"/>
              </a:ext>
            </a:extLst>
          </p:cNvPr>
          <p:cNvCxnSpPr>
            <a:cxnSpLocks/>
            <a:endCxn id="9" idx="0"/>
          </p:cNvCxnSpPr>
          <p:nvPr userDrawn="1"/>
        </p:nvCxnSpPr>
        <p:spPr>
          <a:xfrm flipV="1">
            <a:off x="1515775" y="2887064"/>
            <a:ext cx="751225" cy="547450"/>
          </a:xfrm>
          <a:prstGeom prst="line">
            <a:avLst/>
          </a:prstGeom>
          <a:ln w="44450">
            <a:solidFill>
              <a:srgbClr val="0693AC"/>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B81FA48-71F8-497B-9210-9E100DB01218}"/>
              </a:ext>
            </a:extLst>
          </p:cNvPr>
          <p:cNvCxnSpPr>
            <a:cxnSpLocks/>
            <a:endCxn id="9" idx="1"/>
          </p:cNvCxnSpPr>
          <p:nvPr userDrawn="1"/>
        </p:nvCxnSpPr>
        <p:spPr>
          <a:xfrm>
            <a:off x="1530587" y="3445465"/>
            <a:ext cx="917525" cy="255494"/>
          </a:xfrm>
          <a:prstGeom prst="line">
            <a:avLst/>
          </a:prstGeom>
          <a:ln w="44450">
            <a:solidFill>
              <a:srgbClr val="0693AC"/>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F9CF6D5-CF6F-44D6-8AA3-64CAB38CD2F0}"/>
              </a:ext>
            </a:extLst>
          </p:cNvPr>
          <p:cNvCxnSpPr>
            <a:cxnSpLocks/>
            <a:endCxn id="9" idx="2"/>
          </p:cNvCxnSpPr>
          <p:nvPr userDrawn="1"/>
        </p:nvCxnSpPr>
        <p:spPr>
          <a:xfrm>
            <a:off x="1538905" y="3436849"/>
            <a:ext cx="401746" cy="916807"/>
          </a:xfrm>
          <a:prstGeom prst="line">
            <a:avLst/>
          </a:prstGeom>
          <a:ln w="44450">
            <a:solidFill>
              <a:srgbClr val="0693AC"/>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DA0039E-F94E-41DB-A360-443A29D48602}"/>
              </a:ext>
            </a:extLst>
          </p:cNvPr>
          <p:cNvCxnSpPr>
            <a:cxnSpLocks/>
            <a:stCxn id="9" idx="4"/>
          </p:cNvCxnSpPr>
          <p:nvPr userDrawn="1"/>
        </p:nvCxnSpPr>
        <p:spPr>
          <a:xfrm flipV="1">
            <a:off x="619302" y="3436851"/>
            <a:ext cx="896473" cy="264108"/>
          </a:xfrm>
          <a:prstGeom prst="line">
            <a:avLst/>
          </a:prstGeom>
          <a:ln w="44450">
            <a:solidFill>
              <a:srgbClr val="0693AC"/>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1643630-D4AB-49C6-B521-A2B40E635326}"/>
              </a:ext>
            </a:extLst>
          </p:cNvPr>
          <p:cNvCxnSpPr>
            <a:cxnSpLocks/>
            <a:stCxn id="9" idx="3"/>
          </p:cNvCxnSpPr>
          <p:nvPr userDrawn="1"/>
        </p:nvCxnSpPr>
        <p:spPr>
          <a:xfrm flipV="1">
            <a:off x="1126763" y="3457466"/>
            <a:ext cx="397290" cy="896190"/>
          </a:xfrm>
          <a:prstGeom prst="line">
            <a:avLst/>
          </a:prstGeom>
          <a:ln w="44450">
            <a:solidFill>
              <a:srgbClr val="0693AC"/>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2F58A26C-893A-42A4-B3AA-47496397A34D}"/>
              </a:ext>
            </a:extLst>
          </p:cNvPr>
          <p:cNvSpPr/>
          <p:nvPr userDrawn="1"/>
        </p:nvSpPr>
        <p:spPr>
          <a:xfrm>
            <a:off x="1390308" y="3302026"/>
            <a:ext cx="274320" cy="274320"/>
          </a:xfrm>
          <a:prstGeom prst="ellipse">
            <a:avLst/>
          </a:prstGeom>
          <a:solidFill>
            <a:srgbClr val="069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ptagon 8">
            <a:extLst>
              <a:ext uri="{FF2B5EF4-FFF2-40B4-BE49-F238E27FC236}">
                <a16:creationId xmlns:a16="http://schemas.microsoft.com/office/drawing/2014/main" id="{546EEC58-9DEE-4B14-ABF1-BDAF68C53E29}"/>
              </a:ext>
            </a:extLst>
          </p:cNvPr>
          <p:cNvSpPr/>
          <p:nvPr userDrawn="1"/>
        </p:nvSpPr>
        <p:spPr>
          <a:xfrm>
            <a:off x="619307" y="2524846"/>
            <a:ext cx="1828800" cy="1828800"/>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E5192F7-4037-4FEF-8753-E519FD36AC58}"/>
              </a:ext>
            </a:extLst>
          </p:cNvPr>
          <p:cNvSpPr/>
          <p:nvPr userDrawn="1"/>
        </p:nvSpPr>
        <p:spPr>
          <a:xfrm>
            <a:off x="4224" y="3952"/>
            <a:ext cx="9144000" cy="68704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C5915E9D-CC7A-4D26-BF73-12A47DF04B56}"/>
              </a:ext>
            </a:extLst>
          </p:cNvPr>
          <p:cNvSpPr/>
          <p:nvPr userDrawn="1"/>
        </p:nvSpPr>
        <p:spPr>
          <a:xfrm>
            <a:off x="461288" y="2563769"/>
            <a:ext cx="648553" cy="6515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E61A9DE3-66F3-4382-99E9-3CF71716DE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353"/>
          <a:stretch/>
        </p:blipFill>
        <p:spPr>
          <a:xfrm>
            <a:off x="381116" y="2533788"/>
            <a:ext cx="825004" cy="772585"/>
          </a:xfrm>
          <a:prstGeom prst="rect">
            <a:avLst/>
          </a:prstGeom>
        </p:spPr>
      </p:pic>
      <p:sp>
        <p:nvSpPr>
          <p:cNvPr id="70" name="Oval 69">
            <a:extLst>
              <a:ext uri="{FF2B5EF4-FFF2-40B4-BE49-F238E27FC236}">
                <a16:creationId xmlns:a16="http://schemas.microsoft.com/office/drawing/2014/main" id="{FD60E9C3-BE60-4059-B5D2-45AACEEAE924}"/>
              </a:ext>
            </a:extLst>
          </p:cNvPr>
          <p:cNvSpPr/>
          <p:nvPr userDrawn="1"/>
        </p:nvSpPr>
        <p:spPr>
          <a:xfrm>
            <a:off x="1626604" y="4019352"/>
            <a:ext cx="648553" cy="6515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D24FC55-9016-401E-BB77-9A9697F48E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40882" y="3938402"/>
            <a:ext cx="825004" cy="825004"/>
          </a:xfrm>
          <a:prstGeom prst="rect">
            <a:avLst/>
          </a:prstGeom>
        </p:spPr>
      </p:pic>
      <p:sp>
        <p:nvSpPr>
          <p:cNvPr id="71" name="Oval 70">
            <a:extLst>
              <a:ext uri="{FF2B5EF4-FFF2-40B4-BE49-F238E27FC236}">
                <a16:creationId xmlns:a16="http://schemas.microsoft.com/office/drawing/2014/main" id="{3306A2B6-AADB-4B2D-ACC3-5067E8F1A558}"/>
              </a:ext>
            </a:extLst>
          </p:cNvPr>
          <p:cNvSpPr/>
          <p:nvPr userDrawn="1"/>
        </p:nvSpPr>
        <p:spPr>
          <a:xfrm>
            <a:off x="2125420" y="3378035"/>
            <a:ext cx="648553" cy="6515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0367080-5A48-4FB8-9B5C-A503C883343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42401" y="3288457"/>
            <a:ext cx="825004" cy="825004"/>
          </a:xfrm>
          <a:prstGeom prst="rect">
            <a:avLst/>
          </a:prstGeom>
        </p:spPr>
      </p:pic>
      <p:sp>
        <p:nvSpPr>
          <p:cNvPr id="72" name="Oval 71">
            <a:extLst>
              <a:ext uri="{FF2B5EF4-FFF2-40B4-BE49-F238E27FC236}">
                <a16:creationId xmlns:a16="http://schemas.microsoft.com/office/drawing/2014/main" id="{A1E0949E-8F35-4F2A-8752-B653889550AF}"/>
              </a:ext>
            </a:extLst>
          </p:cNvPr>
          <p:cNvSpPr/>
          <p:nvPr userDrawn="1"/>
        </p:nvSpPr>
        <p:spPr>
          <a:xfrm>
            <a:off x="1926505" y="2557403"/>
            <a:ext cx="648553" cy="6515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82FBC9E-521E-4F81-8A5F-92EBD13DDA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38280" y="2478018"/>
            <a:ext cx="825004" cy="825004"/>
          </a:xfrm>
          <a:prstGeom prst="rect">
            <a:avLst/>
          </a:prstGeom>
        </p:spPr>
      </p:pic>
      <p:sp>
        <p:nvSpPr>
          <p:cNvPr id="69" name="Oval 68">
            <a:extLst>
              <a:ext uri="{FF2B5EF4-FFF2-40B4-BE49-F238E27FC236}">
                <a16:creationId xmlns:a16="http://schemas.microsoft.com/office/drawing/2014/main" id="{BF303B4C-EFF2-444D-B9E5-F859670191A0}"/>
              </a:ext>
            </a:extLst>
          </p:cNvPr>
          <p:cNvSpPr/>
          <p:nvPr userDrawn="1"/>
        </p:nvSpPr>
        <p:spPr>
          <a:xfrm>
            <a:off x="825426" y="4005494"/>
            <a:ext cx="648553" cy="6515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540CCC61-E0DF-4639-B7A0-33291E42CD28}"/>
              </a:ext>
            </a:extLst>
          </p:cNvPr>
          <p:cNvSpPr/>
          <p:nvPr userDrawn="1"/>
        </p:nvSpPr>
        <p:spPr>
          <a:xfrm>
            <a:off x="277835" y="3388773"/>
            <a:ext cx="648553" cy="6515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B07E2356-303D-4501-8DC7-BEC2638BB42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0009" y="3302026"/>
            <a:ext cx="825004" cy="825004"/>
          </a:xfrm>
          <a:prstGeom prst="rect">
            <a:avLst/>
          </a:prstGeom>
        </p:spPr>
      </p:pic>
      <p:pic>
        <p:nvPicPr>
          <p:cNvPr id="15" name="Picture 14">
            <a:extLst>
              <a:ext uri="{FF2B5EF4-FFF2-40B4-BE49-F238E27FC236}">
                <a16:creationId xmlns:a16="http://schemas.microsoft.com/office/drawing/2014/main" id="{3EDEF009-E374-43FE-8E74-D17A2C990987}"/>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5035"/>
          <a:stretch/>
        </p:blipFill>
        <p:spPr>
          <a:xfrm>
            <a:off x="739704" y="3961915"/>
            <a:ext cx="825004" cy="783464"/>
          </a:xfrm>
          <a:prstGeom prst="rect">
            <a:avLst/>
          </a:prstGeom>
        </p:spPr>
      </p:pic>
      <p:pic>
        <p:nvPicPr>
          <p:cNvPr id="18" name="Picture 17">
            <a:extLst>
              <a:ext uri="{FF2B5EF4-FFF2-40B4-BE49-F238E27FC236}">
                <a16:creationId xmlns:a16="http://schemas.microsoft.com/office/drawing/2014/main" id="{ED2DE24A-9A8F-4127-9147-12BB514572B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93173" y="2059563"/>
            <a:ext cx="891463" cy="891463"/>
          </a:xfrm>
          <a:prstGeom prst="rect">
            <a:avLst/>
          </a:prstGeom>
        </p:spPr>
      </p:pic>
      <p:sp>
        <p:nvSpPr>
          <p:cNvPr id="13" name="Title 1">
            <a:extLst>
              <a:ext uri="{FF2B5EF4-FFF2-40B4-BE49-F238E27FC236}">
                <a16:creationId xmlns:a16="http://schemas.microsoft.com/office/drawing/2014/main" id="{B677D9FB-D252-4546-BA10-282D905B2ED8}"/>
              </a:ext>
            </a:extLst>
          </p:cNvPr>
          <p:cNvSpPr>
            <a:spLocks noGrp="1"/>
          </p:cNvSpPr>
          <p:nvPr>
            <p:ph type="ctrTitle"/>
          </p:nvPr>
        </p:nvSpPr>
        <p:spPr>
          <a:xfrm>
            <a:off x="2953062" y="1975440"/>
            <a:ext cx="4583744" cy="1470025"/>
          </a:xfrm>
        </p:spPr>
        <p:txBody>
          <a:bodyPr/>
          <a:lstStyle>
            <a:lvl1pPr algn="ctr">
              <a:defRPr>
                <a:solidFill>
                  <a:schemeClr val="tx1"/>
                </a:solidFill>
              </a:defRPr>
            </a:lvl1pPr>
          </a:lstStyle>
          <a:p>
            <a:r>
              <a:rPr lang="en-US" dirty="0"/>
              <a:t>Click to edit Master title style</a:t>
            </a:r>
          </a:p>
        </p:txBody>
      </p:sp>
      <p:sp>
        <p:nvSpPr>
          <p:cNvPr id="14" name="Subtitle 2">
            <a:extLst>
              <a:ext uri="{FF2B5EF4-FFF2-40B4-BE49-F238E27FC236}">
                <a16:creationId xmlns:a16="http://schemas.microsoft.com/office/drawing/2014/main" id="{10A8DC73-AB80-472C-B94D-ED7F372D2C86}"/>
              </a:ext>
            </a:extLst>
          </p:cNvPr>
          <p:cNvSpPr>
            <a:spLocks noGrp="1"/>
          </p:cNvSpPr>
          <p:nvPr>
            <p:ph type="subTitle" idx="1"/>
          </p:nvPr>
        </p:nvSpPr>
        <p:spPr>
          <a:xfrm>
            <a:off x="2950424" y="3553297"/>
            <a:ext cx="4583744" cy="1752600"/>
          </a:xfrm>
        </p:spPr>
        <p:txBody>
          <a:bodyPr/>
          <a:lstStyle>
            <a:lvl1pPr marL="0" indent="0" algn="ctr">
              <a:buNone/>
              <a:defRPr>
                <a:solidFill>
                  <a:srgbClr val="89898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3" name="Rectangle 2">
            <a:extLst>
              <a:ext uri="{FF2B5EF4-FFF2-40B4-BE49-F238E27FC236}">
                <a16:creationId xmlns:a16="http://schemas.microsoft.com/office/drawing/2014/main" id="{440340D6-0A9F-45B9-9A05-6FC66B4508E5}"/>
              </a:ext>
            </a:extLst>
          </p:cNvPr>
          <p:cNvSpPr/>
          <p:nvPr userDrawn="1"/>
        </p:nvSpPr>
        <p:spPr>
          <a:xfrm>
            <a:off x="7645798" y="-8516"/>
            <a:ext cx="1509832" cy="6882936"/>
          </a:xfrm>
          <a:prstGeom prst="rect">
            <a:avLst/>
          </a:prstGeom>
          <a:blipFill dpi="0" rotWithShape="1">
            <a:blip r:embed="rId9">
              <a:extLst>
                <a:ext uri="{28A0092B-C50C-407E-A947-70E740481C1C}">
                  <a14:useLocalDpi xmlns:a14="http://schemas.microsoft.com/office/drawing/2010/main" val="0"/>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80" descr="A picture containing text, clipart&#10;&#10;Description automatically generated">
            <a:extLst>
              <a:ext uri="{FF2B5EF4-FFF2-40B4-BE49-F238E27FC236}">
                <a16:creationId xmlns:a16="http://schemas.microsoft.com/office/drawing/2014/main" id="{B38DDF5B-766B-43D5-90EB-13F9254C2C04}"/>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455458" y="6171163"/>
            <a:ext cx="1706383" cy="583014"/>
          </a:xfrm>
          <a:prstGeom prst="rect">
            <a:avLst/>
          </a:prstGeom>
        </p:spPr>
      </p:pic>
    </p:spTree>
    <p:extLst>
      <p:ext uri="{BB962C8B-B14F-4D97-AF65-F5344CB8AC3E}">
        <p14:creationId xmlns:p14="http://schemas.microsoft.com/office/powerpoint/2010/main" val="2719180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_White">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18687-D621-0443-9593-F546524940B3}"/>
              </a:ext>
            </a:extLst>
          </p:cNvPr>
          <p:cNvSpPr/>
          <p:nvPr userDrawn="1"/>
        </p:nvSpPr>
        <p:spPr>
          <a:xfrm>
            <a:off x="310369" y="483781"/>
            <a:ext cx="8523263" cy="5890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9/16/2022</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12" name="Triangle 11">
            <a:extLst>
              <a:ext uri="{FF2B5EF4-FFF2-40B4-BE49-F238E27FC236}">
                <a16:creationId xmlns:a16="http://schemas.microsoft.com/office/drawing/2014/main" id="{653A8DFA-7BAB-7F45-AC35-E4D26BDBC78A}"/>
              </a:ext>
            </a:extLst>
          </p:cNvPr>
          <p:cNvSpPr/>
          <p:nvPr userDrawn="1"/>
        </p:nvSpPr>
        <p:spPr>
          <a:xfrm rot="5400000">
            <a:off x="-126223" y="2720864"/>
            <a:ext cx="648200" cy="39575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Content Placeholder 2">
            <a:extLst>
              <a:ext uri="{FF2B5EF4-FFF2-40B4-BE49-F238E27FC236}">
                <a16:creationId xmlns:a16="http://schemas.microsoft.com/office/drawing/2014/main" id="{913F7CD6-7F0D-1C4F-AE97-8E76514EED57}"/>
              </a:ext>
            </a:extLst>
          </p:cNvPr>
          <p:cNvSpPr>
            <a:spLocks noGrp="1"/>
          </p:cNvSpPr>
          <p:nvPr>
            <p:ph idx="1"/>
          </p:nvPr>
        </p:nvSpPr>
        <p:spPr>
          <a:xfrm>
            <a:off x="699247" y="3808113"/>
            <a:ext cx="7839636" cy="2156157"/>
          </a:xfrm>
        </p:spPr>
        <p:txBody>
          <a:bodyPr/>
          <a:lstStyle>
            <a:lvl1pPr marL="257175" indent="-257175">
              <a:buClr>
                <a:schemeClr val="accent1"/>
              </a:buClr>
              <a:buFont typeface="Arial" panose="020B0604020202020204" pitchFamily="34" charset="0"/>
              <a:buChar char="•"/>
              <a:defRPr>
                <a:solidFill>
                  <a:schemeClr val="tx1"/>
                </a:solidFill>
              </a:defRPr>
            </a:lvl1pPr>
            <a:lvl2pPr marL="365189" indent="-214313">
              <a:buClr>
                <a:schemeClr val="accent1"/>
              </a:buClr>
              <a:buFont typeface="Arial" panose="020B0604020202020204" pitchFamily="34" charset="0"/>
              <a:buChar char="•"/>
              <a:defRPr>
                <a:solidFill>
                  <a:schemeClr val="tx1"/>
                </a:solidFill>
              </a:defRPr>
            </a:lvl2pPr>
            <a:lvl3pPr marL="502349" indent="-214313">
              <a:buClr>
                <a:schemeClr val="accent1"/>
              </a:buClr>
              <a:buFont typeface="Arial" panose="020B0604020202020204" pitchFamily="34" charset="0"/>
              <a:buChar char="•"/>
              <a:defRPr>
                <a:solidFill>
                  <a:schemeClr val="tx1"/>
                </a:solidFill>
              </a:defRPr>
            </a:lvl3pPr>
            <a:lvl4pPr marL="639509" indent="-214313">
              <a:buClr>
                <a:schemeClr val="accent1"/>
              </a:buClr>
              <a:buFont typeface="Arial" panose="020B0604020202020204" pitchFamily="34" charset="0"/>
              <a:buChar char="•"/>
              <a:defRPr>
                <a:solidFill>
                  <a:schemeClr val="tx1"/>
                </a:solidFill>
              </a:defRPr>
            </a:lvl4pPr>
            <a:lvl5pPr marL="776669" indent="-214313">
              <a:buClr>
                <a:schemeClr val="accent1"/>
              </a:buClr>
              <a:buFont typeface="Arial" panose="020B0604020202020204" pitchFamily="34" charset="0"/>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9">
            <a:extLst>
              <a:ext uri="{FF2B5EF4-FFF2-40B4-BE49-F238E27FC236}">
                <a16:creationId xmlns:a16="http://schemas.microsoft.com/office/drawing/2014/main" id="{FC3934F6-C727-0048-AD31-76E16E779680}"/>
              </a:ext>
            </a:extLst>
          </p:cNvPr>
          <p:cNvSpPr>
            <a:spLocks noGrp="1"/>
          </p:cNvSpPr>
          <p:nvPr>
            <p:ph type="title"/>
          </p:nvPr>
        </p:nvSpPr>
        <p:spPr>
          <a:xfrm>
            <a:off x="706125" y="2594641"/>
            <a:ext cx="7839637" cy="910492"/>
          </a:xfrm>
        </p:spPr>
        <p:txBody>
          <a:bodyPr anchor="ctr"/>
          <a:lstStyle>
            <a:lvl1pPr algn="l">
              <a:defRPr>
                <a:solidFill>
                  <a:schemeClr val="tx1"/>
                </a:solidFill>
              </a:defRPr>
            </a:lvl1pPr>
          </a:lstStyle>
          <a:p>
            <a:r>
              <a:rPr lang="en-US" dirty="0"/>
              <a:t>Click to edit Master title style</a:t>
            </a:r>
          </a:p>
        </p:txBody>
      </p:sp>
      <p:pic>
        <p:nvPicPr>
          <p:cNvPr id="11" name="Picture 2">
            <a:extLst>
              <a:ext uri="{FF2B5EF4-FFF2-40B4-BE49-F238E27FC236}">
                <a16:creationId xmlns:a16="http://schemas.microsoft.com/office/drawing/2014/main" id="{28A443D5-3258-4944-B542-ADA2A001701D}"/>
              </a:ext>
            </a:extLst>
          </p:cNvPr>
          <p:cNvPicPr>
            <a:picLocks noChangeAspect="1" noChangeArrowheads="1"/>
          </p:cNvPicPr>
          <p:nvPr userDrawn="1"/>
        </p:nvPicPr>
        <p:blipFill>
          <a:blip r:embed="rId3" cstate="print">
            <a:biLevel thresh="25000"/>
            <a:extLst>
              <a:ext uri="{BEBA8EAE-BF5A-486C-A8C5-ECC9F3942E4B}">
                <a14:imgProps xmlns:a14="http://schemas.microsoft.com/office/drawing/2010/main">
                  <a14:imgLayer r:embed="rId4">
                    <a14:imgEffect>
                      <a14:colorTemperature colorTemp="1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39949" y="6299583"/>
            <a:ext cx="2150851" cy="663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608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F8E4C52-D797-4A9A-AC14-20901B0B815E}"/>
              </a:ext>
            </a:extLst>
          </p:cNvPr>
          <p:cNvGrpSpPr/>
          <p:nvPr userDrawn="1"/>
        </p:nvGrpSpPr>
        <p:grpSpPr>
          <a:xfrm>
            <a:off x="0" y="-10306"/>
            <a:ext cx="9148894" cy="6868307"/>
            <a:chOff x="0" y="-10306"/>
            <a:chExt cx="12198525" cy="6868307"/>
          </a:xfrm>
        </p:grpSpPr>
        <p:pic>
          <p:nvPicPr>
            <p:cNvPr id="6" name="Picture 5">
              <a:extLst>
                <a:ext uri="{FF2B5EF4-FFF2-40B4-BE49-F238E27FC236}">
                  <a16:creationId xmlns:a16="http://schemas.microsoft.com/office/drawing/2014/main" id="{2176DC4D-8A42-4AEF-AC35-D274FF0D09C9}"/>
                </a:ext>
              </a:extLst>
            </p:cNvPr>
            <p:cNvPicPr>
              <a:picLocks noChangeAspect="1"/>
            </p:cNvPicPr>
            <p:nvPr userDrawn="1"/>
          </p:nvPicPr>
          <p:blipFill>
            <a:blip r:embed="rId2"/>
            <a:stretch>
              <a:fillRect/>
            </a:stretch>
          </p:blipFill>
          <p:spPr>
            <a:xfrm>
              <a:off x="0" y="-10305"/>
              <a:ext cx="11809524" cy="6457143"/>
            </a:xfrm>
            <a:prstGeom prst="rect">
              <a:avLst/>
            </a:prstGeom>
          </p:spPr>
        </p:pic>
        <p:pic>
          <p:nvPicPr>
            <p:cNvPr id="24" name="Picture 23">
              <a:extLst>
                <a:ext uri="{FF2B5EF4-FFF2-40B4-BE49-F238E27FC236}">
                  <a16:creationId xmlns:a16="http://schemas.microsoft.com/office/drawing/2014/main" id="{08628C6C-71E8-48C9-86D2-8936D4206985}"/>
                </a:ext>
              </a:extLst>
            </p:cNvPr>
            <p:cNvPicPr>
              <a:picLocks noChangeAspect="1"/>
            </p:cNvPicPr>
            <p:nvPr userDrawn="1"/>
          </p:nvPicPr>
          <p:blipFill rotWithShape="1">
            <a:blip r:embed="rId2"/>
            <a:srcRect t="84132" b="2966"/>
            <a:stretch/>
          </p:blipFill>
          <p:spPr>
            <a:xfrm>
              <a:off x="0" y="6024867"/>
              <a:ext cx="11809524" cy="833134"/>
            </a:xfrm>
            <a:prstGeom prst="rect">
              <a:avLst/>
            </a:prstGeom>
          </p:spPr>
        </p:pic>
        <p:pic>
          <p:nvPicPr>
            <p:cNvPr id="28" name="Picture 27">
              <a:extLst>
                <a:ext uri="{FF2B5EF4-FFF2-40B4-BE49-F238E27FC236}">
                  <a16:creationId xmlns:a16="http://schemas.microsoft.com/office/drawing/2014/main" id="{C33E810B-E7F7-472C-8F4D-2EE9785F50D3}"/>
                </a:ext>
              </a:extLst>
            </p:cNvPr>
            <p:cNvPicPr>
              <a:picLocks noChangeAspect="1"/>
            </p:cNvPicPr>
            <p:nvPr userDrawn="1"/>
          </p:nvPicPr>
          <p:blipFill rotWithShape="1">
            <a:blip r:embed="rId2"/>
            <a:srcRect l="92919" t="-39" r="1719" b="2962"/>
            <a:stretch/>
          </p:blipFill>
          <p:spPr>
            <a:xfrm>
              <a:off x="11565307" y="589381"/>
              <a:ext cx="633218" cy="6268619"/>
            </a:xfrm>
            <a:prstGeom prst="rect">
              <a:avLst/>
            </a:prstGeom>
          </p:spPr>
        </p:pic>
        <p:pic>
          <p:nvPicPr>
            <p:cNvPr id="29" name="Picture 28">
              <a:extLst>
                <a:ext uri="{FF2B5EF4-FFF2-40B4-BE49-F238E27FC236}">
                  <a16:creationId xmlns:a16="http://schemas.microsoft.com/office/drawing/2014/main" id="{184A4344-241B-4716-8076-C8C00137C523}"/>
                </a:ext>
              </a:extLst>
            </p:cNvPr>
            <p:cNvPicPr>
              <a:picLocks noChangeAspect="1"/>
            </p:cNvPicPr>
            <p:nvPr userDrawn="1"/>
          </p:nvPicPr>
          <p:blipFill rotWithShape="1">
            <a:blip r:embed="rId2"/>
            <a:srcRect l="92919" t="-39" r="1719" b="86039"/>
            <a:stretch/>
          </p:blipFill>
          <p:spPr>
            <a:xfrm>
              <a:off x="11560239" y="-10306"/>
              <a:ext cx="633218" cy="904035"/>
            </a:xfrm>
            <a:prstGeom prst="rect">
              <a:avLst/>
            </a:prstGeom>
          </p:spPr>
        </p:pic>
      </p:grpSp>
      <p:sp>
        <p:nvSpPr>
          <p:cNvPr id="25" name="Rectangle 24">
            <a:extLst>
              <a:ext uri="{FF2B5EF4-FFF2-40B4-BE49-F238E27FC236}">
                <a16:creationId xmlns:a16="http://schemas.microsoft.com/office/drawing/2014/main" id="{298B14A3-A5A4-2F4A-95D8-651E4818BB24}"/>
              </a:ext>
            </a:extLst>
          </p:cNvPr>
          <p:cNvSpPr/>
          <p:nvPr userDrawn="1"/>
        </p:nvSpPr>
        <p:spPr>
          <a:xfrm>
            <a:off x="310369" y="483781"/>
            <a:ext cx="8523263" cy="5890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Triangle 25">
            <a:extLst>
              <a:ext uri="{FF2B5EF4-FFF2-40B4-BE49-F238E27FC236}">
                <a16:creationId xmlns:a16="http://schemas.microsoft.com/office/drawing/2014/main" id="{FA21A50F-6662-5046-B75A-1261DC14ABFA}"/>
              </a:ext>
            </a:extLst>
          </p:cNvPr>
          <p:cNvSpPr/>
          <p:nvPr userDrawn="1"/>
        </p:nvSpPr>
        <p:spPr>
          <a:xfrm rot="5400000">
            <a:off x="-126222" y="976364"/>
            <a:ext cx="648200" cy="39575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13" name="Group 12">
            <a:extLst>
              <a:ext uri="{FF2B5EF4-FFF2-40B4-BE49-F238E27FC236}">
                <a16:creationId xmlns:a16="http://schemas.microsoft.com/office/drawing/2014/main" id="{2FDC47F2-EE1F-4644-989A-72996AC94A96}"/>
              </a:ext>
            </a:extLst>
          </p:cNvPr>
          <p:cNvGrpSpPr/>
          <p:nvPr userDrawn="1"/>
        </p:nvGrpSpPr>
        <p:grpSpPr>
          <a:xfrm>
            <a:off x="301057" y="1983214"/>
            <a:ext cx="3845378" cy="979022"/>
            <a:chOff x="417597" y="1992086"/>
            <a:chExt cx="5127171" cy="979022"/>
          </a:xfrm>
          <a:blipFill dpi="0" rotWithShape="1">
            <a:blip r:embed="rId3"/>
            <a:srcRect/>
            <a:tile tx="0" ty="0" sx="100000" sy="100000" flip="none" algn="bl"/>
          </a:blipFill>
        </p:grpSpPr>
        <p:sp>
          <p:nvSpPr>
            <p:cNvPr id="14" name="Rectangle 13">
              <a:extLst>
                <a:ext uri="{FF2B5EF4-FFF2-40B4-BE49-F238E27FC236}">
                  <a16:creationId xmlns:a16="http://schemas.microsoft.com/office/drawing/2014/main" id="{386ED203-5311-5B45-870D-8D058E718B91}"/>
                </a:ext>
              </a:extLst>
            </p:cNvPr>
            <p:cNvSpPr/>
            <p:nvPr/>
          </p:nvSpPr>
          <p:spPr>
            <a:xfrm>
              <a:off x="417597" y="1992086"/>
              <a:ext cx="5127171" cy="7047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Triangle 14">
              <a:extLst>
                <a:ext uri="{FF2B5EF4-FFF2-40B4-BE49-F238E27FC236}">
                  <a16:creationId xmlns:a16="http://schemas.microsoft.com/office/drawing/2014/main" id="{DE2C0F56-426C-5F4D-AAFD-DF53CA60DB1F}"/>
                </a:ext>
              </a:extLst>
            </p:cNvPr>
            <p:cNvSpPr>
              <a:spLocks noChangeAspect="1"/>
            </p:cNvSpPr>
            <p:nvPr/>
          </p:nvSpPr>
          <p:spPr>
            <a:xfrm rot="10800000">
              <a:off x="2821824" y="2696788"/>
              <a:ext cx="318212" cy="27432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3" name="Text Placeholder 2"/>
          <p:cNvSpPr>
            <a:spLocks noGrp="1"/>
          </p:cNvSpPr>
          <p:nvPr>
            <p:ph type="body" idx="1"/>
          </p:nvPr>
        </p:nvSpPr>
        <p:spPr>
          <a:xfrm>
            <a:off x="483844" y="1984782"/>
            <a:ext cx="3479802" cy="703135"/>
          </a:xfrm>
        </p:spPr>
        <p:txBody>
          <a:bodyPr lIns="91440" rIns="91440" anchor="ctr">
            <a:normAutofit/>
          </a:bodyPr>
          <a:lstStyle>
            <a:lvl1pPr marL="0" indent="0" algn="ctr">
              <a:buNone/>
              <a:defRPr sz="1500" b="0" cap="all"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83844" y="3154859"/>
            <a:ext cx="3479802" cy="2870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9" name="Group 18">
            <a:extLst>
              <a:ext uri="{FF2B5EF4-FFF2-40B4-BE49-F238E27FC236}">
                <a16:creationId xmlns:a16="http://schemas.microsoft.com/office/drawing/2014/main" id="{0EC9B82D-42A0-2549-AF1A-BB955578D14E}"/>
              </a:ext>
            </a:extLst>
          </p:cNvPr>
          <p:cNvGrpSpPr/>
          <p:nvPr userDrawn="1"/>
        </p:nvGrpSpPr>
        <p:grpSpPr>
          <a:xfrm>
            <a:off x="4997756" y="1983214"/>
            <a:ext cx="3845378" cy="979022"/>
            <a:chOff x="417597" y="1992086"/>
            <a:chExt cx="5127171" cy="979022"/>
          </a:xfrm>
          <a:blipFill dpi="0" rotWithShape="1">
            <a:blip r:embed="rId3"/>
            <a:srcRect/>
            <a:tile tx="0" ty="0" sx="100000" sy="100000" flip="none" algn="tl"/>
          </a:blipFill>
        </p:grpSpPr>
        <p:sp>
          <p:nvSpPr>
            <p:cNvPr id="20" name="Rectangle 19">
              <a:extLst>
                <a:ext uri="{FF2B5EF4-FFF2-40B4-BE49-F238E27FC236}">
                  <a16:creationId xmlns:a16="http://schemas.microsoft.com/office/drawing/2014/main" id="{6F986011-7709-A448-BC93-37507571BAF8}"/>
                </a:ext>
              </a:extLst>
            </p:cNvPr>
            <p:cNvSpPr/>
            <p:nvPr/>
          </p:nvSpPr>
          <p:spPr>
            <a:xfrm>
              <a:off x="417597" y="1992086"/>
              <a:ext cx="5127171" cy="7047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Triangle 20">
              <a:extLst>
                <a:ext uri="{FF2B5EF4-FFF2-40B4-BE49-F238E27FC236}">
                  <a16:creationId xmlns:a16="http://schemas.microsoft.com/office/drawing/2014/main" id="{97EFE62B-D2C4-6147-8593-BDB17D7FB781}"/>
                </a:ext>
              </a:extLst>
            </p:cNvPr>
            <p:cNvSpPr>
              <a:spLocks noChangeAspect="1"/>
            </p:cNvSpPr>
            <p:nvPr/>
          </p:nvSpPr>
          <p:spPr>
            <a:xfrm rot="10800000">
              <a:off x="2822076" y="2696788"/>
              <a:ext cx="318212" cy="27432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2" name="Text Placeholder 2">
            <a:extLst>
              <a:ext uri="{FF2B5EF4-FFF2-40B4-BE49-F238E27FC236}">
                <a16:creationId xmlns:a16="http://schemas.microsoft.com/office/drawing/2014/main" id="{A343E295-0EB5-2B45-8B07-FB33A0D549D9}"/>
              </a:ext>
            </a:extLst>
          </p:cNvPr>
          <p:cNvSpPr>
            <a:spLocks noGrp="1"/>
          </p:cNvSpPr>
          <p:nvPr>
            <p:ph type="body" idx="13"/>
          </p:nvPr>
        </p:nvSpPr>
        <p:spPr>
          <a:xfrm>
            <a:off x="5180543" y="1984782"/>
            <a:ext cx="3479802" cy="703135"/>
          </a:xfrm>
        </p:spPr>
        <p:txBody>
          <a:bodyPr lIns="91440" rIns="91440" anchor="ctr">
            <a:normAutofit/>
          </a:bodyPr>
          <a:lstStyle>
            <a:lvl1pPr marL="0" indent="0" algn="ctr">
              <a:buNone/>
              <a:defRPr sz="1500" b="0" cap="all"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Content Placeholder 3">
            <a:extLst>
              <a:ext uri="{FF2B5EF4-FFF2-40B4-BE49-F238E27FC236}">
                <a16:creationId xmlns:a16="http://schemas.microsoft.com/office/drawing/2014/main" id="{86411A82-4B2C-2345-940D-003FAE95661B}"/>
              </a:ext>
            </a:extLst>
          </p:cNvPr>
          <p:cNvSpPr>
            <a:spLocks noGrp="1"/>
          </p:cNvSpPr>
          <p:nvPr>
            <p:ph sz="half" idx="14"/>
          </p:nvPr>
        </p:nvSpPr>
        <p:spPr>
          <a:xfrm>
            <a:off x="5180543" y="3154859"/>
            <a:ext cx="3479802" cy="2870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E81638DF-1560-0147-9FCE-648610243627}"/>
              </a:ext>
            </a:extLst>
          </p:cNvPr>
          <p:cNvCxnSpPr/>
          <p:nvPr userDrawn="1"/>
        </p:nvCxnSpPr>
        <p:spPr>
          <a:xfrm>
            <a:off x="4572000" y="2055833"/>
            <a:ext cx="0" cy="3813262"/>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27" name="Title 9">
            <a:extLst>
              <a:ext uri="{FF2B5EF4-FFF2-40B4-BE49-F238E27FC236}">
                <a16:creationId xmlns:a16="http://schemas.microsoft.com/office/drawing/2014/main" id="{6500C466-2C7C-0F41-ADF8-F36158F8BCB7}"/>
              </a:ext>
            </a:extLst>
          </p:cNvPr>
          <p:cNvSpPr>
            <a:spLocks noGrp="1"/>
          </p:cNvSpPr>
          <p:nvPr>
            <p:ph type="title"/>
          </p:nvPr>
        </p:nvSpPr>
        <p:spPr>
          <a:xfrm>
            <a:off x="714867" y="758849"/>
            <a:ext cx="7654180" cy="910492"/>
          </a:xfrm>
        </p:spPr>
        <p:txBody>
          <a:bodyPr anchor="ctr"/>
          <a:lstStyle>
            <a:lvl1pPr algn="l">
              <a:defRPr>
                <a:solidFill>
                  <a:schemeClr val="tx1"/>
                </a:solidFill>
              </a:defRPr>
            </a:lvl1pPr>
          </a:lstStyle>
          <a:p>
            <a:r>
              <a:rPr lang="en-US" dirty="0"/>
              <a:t>Click to edit Master title style</a:t>
            </a:r>
          </a:p>
        </p:txBody>
      </p:sp>
      <p:pic>
        <p:nvPicPr>
          <p:cNvPr id="31" name="Picture 2">
            <a:extLst>
              <a:ext uri="{FF2B5EF4-FFF2-40B4-BE49-F238E27FC236}">
                <a16:creationId xmlns:a16="http://schemas.microsoft.com/office/drawing/2014/main" id="{6BF327EB-D667-46C9-B439-568FE93972BE}"/>
              </a:ext>
            </a:extLst>
          </p:cNvPr>
          <p:cNvPicPr>
            <a:picLocks noChangeAspect="1" noChangeArrowheads="1"/>
          </p:cNvPicPr>
          <p:nvPr userDrawn="1"/>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a:off x="439949" y="6299583"/>
            <a:ext cx="2150851" cy="663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1664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9/16/2022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7" name="Title 1">
            <a:extLst>
              <a:ext uri="{FF2B5EF4-FFF2-40B4-BE49-F238E27FC236}">
                <a16:creationId xmlns:a16="http://schemas.microsoft.com/office/drawing/2014/main" id="{24196B28-B861-425E-8405-D19C95B476A3}"/>
              </a:ext>
            </a:extLst>
          </p:cNvPr>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dirty="0"/>
              <a:t>Click to edit Master title style</a:t>
            </a:r>
          </a:p>
        </p:txBody>
      </p:sp>
      <p:sp>
        <p:nvSpPr>
          <p:cNvPr id="8" name="Text Placeholder 2">
            <a:extLst>
              <a:ext uri="{FF2B5EF4-FFF2-40B4-BE49-F238E27FC236}">
                <a16:creationId xmlns:a16="http://schemas.microsoft.com/office/drawing/2014/main" id="{7EF79C9F-746F-4591-9A31-7ADD2A0A6C62}"/>
              </a:ext>
            </a:extLst>
          </p:cNvPr>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3764781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9/16/2022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8" name="Title 1">
            <a:extLst>
              <a:ext uri="{FF2B5EF4-FFF2-40B4-BE49-F238E27FC236}">
                <a16:creationId xmlns:a16="http://schemas.microsoft.com/office/drawing/2014/main" id="{01E11FBA-90FF-46D1-A16A-C407082F0120}"/>
              </a:ext>
            </a:extLst>
          </p:cNvPr>
          <p:cNvSpPr>
            <a:spLocks noGrp="1"/>
          </p:cNvSpPr>
          <p:nvPr>
            <p:ph type="title"/>
          </p:nvPr>
        </p:nvSpPr>
        <p:spPr>
          <a:xfrm>
            <a:off x="457200" y="274638"/>
            <a:ext cx="8229600" cy="1143000"/>
          </a:xfrm>
        </p:spPr>
        <p:txBody>
          <a:bodyPr/>
          <a:lstStyle>
            <a:lvl1pPr algn="ctr">
              <a:defRPr/>
            </a:lvl1pPr>
          </a:lstStyle>
          <a:p>
            <a:r>
              <a:rPr lang="en-US"/>
              <a:t>Click to edit Master title style</a:t>
            </a:r>
          </a:p>
        </p:txBody>
      </p:sp>
      <p:sp>
        <p:nvSpPr>
          <p:cNvPr id="9" name="Content Placeholder 2">
            <a:extLst>
              <a:ext uri="{FF2B5EF4-FFF2-40B4-BE49-F238E27FC236}">
                <a16:creationId xmlns:a16="http://schemas.microsoft.com/office/drawing/2014/main" id="{84F663BA-47E1-4A61-8537-646ECECA4C97}"/>
              </a:ext>
            </a:extLst>
          </p:cNvPr>
          <p:cNvSpPr>
            <a:spLocks noGrp="1"/>
          </p:cNvSpPr>
          <p:nvPr>
            <p:ph sz="half" idx="1"/>
          </p:nvPr>
        </p:nvSpPr>
        <p:spPr>
          <a:xfrm>
            <a:off x="457200" y="1828800"/>
            <a:ext cx="40386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id="{3E43D03A-0F04-49BF-AEF6-A099BE381F3D}"/>
              </a:ext>
            </a:extLst>
          </p:cNvPr>
          <p:cNvSpPr>
            <a:spLocks noGrp="1"/>
          </p:cNvSpPr>
          <p:nvPr>
            <p:ph sz="half" idx="2"/>
          </p:nvPr>
        </p:nvSpPr>
        <p:spPr>
          <a:xfrm>
            <a:off x="4648200" y="1828800"/>
            <a:ext cx="40386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30325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9/16/2022</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10" name="Title 1">
            <a:extLst>
              <a:ext uri="{FF2B5EF4-FFF2-40B4-BE49-F238E27FC236}">
                <a16:creationId xmlns:a16="http://schemas.microsoft.com/office/drawing/2014/main" id="{FC1DD5FE-CC81-4783-94E6-0874BF7B2CA8}"/>
              </a:ext>
            </a:extLst>
          </p:cNvPr>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11" name="Text Placeholder 2">
            <a:extLst>
              <a:ext uri="{FF2B5EF4-FFF2-40B4-BE49-F238E27FC236}">
                <a16:creationId xmlns:a16="http://schemas.microsoft.com/office/drawing/2014/main" id="{3EA5C467-7C90-4FB6-8687-B45C77378C82}"/>
              </a:ext>
            </a:extLst>
          </p:cNvPr>
          <p:cNvSpPr>
            <a:spLocks noGrp="1"/>
          </p:cNvSpPr>
          <p:nvPr>
            <p:ph type="body" idx="1"/>
          </p:nvPr>
        </p:nvSpPr>
        <p:spPr>
          <a:xfrm>
            <a:off x="457200" y="1828800"/>
            <a:ext cx="4040188" cy="5984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a:extLst>
              <a:ext uri="{FF2B5EF4-FFF2-40B4-BE49-F238E27FC236}">
                <a16:creationId xmlns:a16="http://schemas.microsoft.com/office/drawing/2014/main" id="{45278022-5D0D-4A3F-B8C6-57C5FB46BD23}"/>
              </a:ext>
            </a:extLst>
          </p:cNvPr>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a:extLst>
              <a:ext uri="{FF2B5EF4-FFF2-40B4-BE49-F238E27FC236}">
                <a16:creationId xmlns:a16="http://schemas.microsoft.com/office/drawing/2014/main" id="{C5F62A3D-6E99-4133-9751-CA785F285375}"/>
              </a:ext>
            </a:extLst>
          </p:cNvPr>
          <p:cNvSpPr>
            <a:spLocks noGrp="1"/>
          </p:cNvSpPr>
          <p:nvPr>
            <p:ph type="body" sz="quarter" idx="3"/>
          </p:nvPr>
        </p:nvSpPr>
        <p:spPr>
          <a:xfrm>
            <a:off x="4648200" y="1828800"/>
            <a:ext cx="4041775" cy="609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5">
            <a:extLst>
              <a:ext uri="{FF2B5EF4-FFF2-40B4-BE49-F238E27FC236}">
                <a16:creationId xmlns:a16="http://schemas.microsoft.com/office/drawing/2014/main" id="{C802292B-485F-4B22-A06E-8F6122664E07}"/>
              </a:ext>
            </a:extLst>
          </p:cNvPr>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79540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9/16/2022</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6" name="Title 1">
            <a:extLst>
              <a:ext uri="{FF2B5EF4-FFF2-40B4-BE49-F238E27FC236}">
                <a16:creationId xmlns:a16="http://schemas.microsoft.com/office/drawing/2014/main" id="{1D76B586-E19B-4F48-BA34-9FCB7557BF3C}"/>
              </a:ext>
            </a:extLst>
          </p:cNvPr>
          <p:cNvSpPr>
            <a:spLocks noGrp="1"/>
          </p:cNvSpPr>
          <p:nvPr>
            <p:ph type="title"/>
          </p:nvPr>
        </p:nvSpPr>
        <p:spPr>
          <a:xfrm>
            <a:off x="457200" y="274638"/>
            <a:ext cx="8229600" cy="1143000"/>
          </a:xfrm>
        </p:spPr>
        <p:txBody>
          <a:bodyPr/>
          <a:lstStyle/>
          <a:p>
            <a:r>
              <a:rPr lang="en-US"/>
              <a:t>Click to edit Master title style</a:t>
            </a:r>
          </a:p>
        </p:txBody>
      </p:sp>
    </p:spTree>
    <p:extLst>
      <p:ext uri="{BB962C8B-B14F-4D97-AF65-F5344CB8AC3E}">
        <p14:creationId xmlns:p14="http://schemas.microsoft.com/office/powerpoint/2010/main" val="6283349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9/16/2022</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Tree>
    <p:extLst>
      <p:ext uri="{BB962C8B-B14F-4D97-AF65-F5344CB8AC3E}">
        <p14:creationId xmlns:p14="http://schemas.microsoft.com/office/powerpoint/2010/main" val="19813624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9/16/2022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8" name="Title 1">
            <a:extLst>
              <a:ext uri="{FF2B5EF4-FFF2-40B4-BE49-F238E27FC236}">
                <a16:creationId xmlns:a16="http://schemas.microsoft.com/office/drawing/2014/main" id="{CC7B56D1-74FB-449A-849B-A2F51507B6C0}"/>
              </a:ext>
            </a:extLst>
          </p:cNvPr>
          <p:cNvSpPr>
            <a:spLocks noGrp="1"/>
          </p:cNvSpPr>
          <p:nvPr>
            <p:ph type="title"/>
          </p:nvPr>
        </p:nvSpPr>
        <p:spPr>
          <a:xfrm>
            <a:off x="457200" y="273050"/>
            <a:ext cx="3008313" cy="1555750"/>
          </a:xfrm>
        </p:spPr>
        <p:txBody>
          <a:bodyPr anchor="b"/>
          <a:lstStyle>
            <a:lvl1pPr algn="l">
              <a:defRPr sz="2000" b="1"/>
            </a:lvl1pPr>
          </a:lstStyle>
          <a:p>
            <a:r>
              <a:rPr lang="en-US" dirty="0"/>
              <a:t>Click to edit Master title style</a:t>
            </a:r>
          </a:p>
        </p:txBody>
      </p:sp>
      <p:sp>
        <p:nvSpPr>
          <p:cNvPr id="9" name="Content Placeholder 2">
            <a:extLst>
              <a:ext uri="{FF2B5EF4-FFF2-40B4-BE49-F238E27FC236}">
                <a16:creationId xmlns:a16="http://schemas.microsoft.com/office/drawing/2014/main" id="{0CF4E5FE-69B6-4D4D-835F-21D2F264B0AC}"/>
              </a:ext>
            </a:extLst>
          </p:cNvPr>
          <p:cNvSpPr>
            <a:spLocks noGrp="1"/>
          </p:cNvSpPr>
          <p:nvPr>
            <p:ph idx="1"/>
          </p:nvPr>
        </p:nvSpPr>
        <p:spPr>
          <a:xfrm>
            <a:off x="3575050" y="1828800"/>
            <a:ext cx="5111750" cy="4297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ABCE7EC8-4CBE-4FBE-995C-21118CCDBDCC}"/>
              </a:ext>
            </a:extLst>
          </p:cNvPr>
          <p:cNvSpPr>
            <a:spLocks noGrp="1"/>
          </p:cNvSpPr>
          <p:nvPr>
            <p:ph type="body" sz="half" idx="2"/>
          </p:nvPr>
        </p:nvSpPr>
        <p:spPr>
          <a:xfrm>
            <a:off x="457200" y="1828800"/>
            <a:ext cx="3008313" cy="42973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5254575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9/16/2022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8" name="Title 1">
            <a:extLst>
              <a:ext uri="{FF2B5EF4-FFF2-40B4-BE49-F238E27FC236}">
                <a16:creationId xmlns:a16="http://schemas.microsoft.com/office/drawing/2014/main" id="{2B1A3276-BD2B-4EB2-A886-DDBD72FCB07A}"/>
              </a:ext>
            </a:extLst>
          </p:cNvPr>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9" name="Picture Placeholder 2">
            <a:extLst>
              <a:ext uri="{FF2B5EF4-FFF2-40B4-BE49-F238E27FC236}">
                <a16:creationId xmlns:a16="http://schemas.microsoft.com/office/drawing/2014/main" id="{D9C7AC8E-4B50-42B9-8E72-433373FB110C}"/>
              </a:ext>
            </a:extLst>
          </p:cNvPr>
          <p:cNvSpPr>
            <a:spLocks noGrp="1"/>
          </p:cNvSpPr>
          <p:nvPr>
            <p:ph type="pic" idx="1"/>
          </p:nvPr>
        </p:nvSpPr>
        <p:spPr>
          <a:xfrm>
            <a:off x="1792288" y="1828800"/>
            <a:ext cx="5486400" cy="29749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ext Placeholder 3">
            <a:extLst>
              <a:ext uri="{FF2B5EF4-FFF2-40B4-BE49-F238E27FC236}">
                <a16:creationId xmlns:a16="http://schemas.microsoft.com/office/drawing/2014/main" id="{2B46BF86-8333-42EA-81DF-C4926E0B990B}"/>
              </a:ext>
            </a:extLst>
          </p:cNvPr>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571063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9/16/2022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7" name="Title 1">
            <a:extLst>
              <a:ext uri="{FF2B5EF4-FFF2-40B4-BE49-F238E27FC236}">
                <a16:creationId xmlns:a16="http://schemas.microsoft.com/office/drawing/2014/main" id="{A13F472F-74CF-41E1-8B89-3860AB20603E}"/>
              </a:ext>
            </a:extLst>
          </p:cNvPr>
          <p:cNvSpPr>
            <a:spLocks noGrp="1"/>
          </p:cNvSpPr>
          <p:nvPr>
            <p:ph type="title"/>
          </p:nvPr>
        </p:nvSpPr>
        <p:spPr>
          <a:xfrm>
            <a:off x="457200" y="274638"/>
            <a:ext cx="8229600" cy="1143000"/>
          </a:xfrm>
        </p:spPr>
        <p:txBody>
          <a:bodyPr/>
          <a:lstStyle/>
          <a:p>
            <a:r>
              <a:rPr lang="en-US"/>
              <a:t>Click to edit Master title style</a:t>
            </a:r>
          </a:p>
        </p:txBody>
      </p:sp>
      <p:sp>
        <p:nvSpPr>
          <p:cNvPr id="8" name="Vertical Text Placeholder 2">
            <a:extLst>
              <a:ext uri="{FF2B5EF4-FFF2-40B4-BE49-F238E27FC236}">
                <a16:creationId xmlns:a16="http://schemas.microsoft.com/office/drawing/2014/main" id="{1C3A74A5-C78D-4040-8CAA-1D044495DC12}"/>
              </a:ext>
            </a:extLst>
          </p:cNvPr>
          <p:cNvSpPr>
            <a:spLocks noGrp="1"/>
          </p:cNvSpPr>
          <p:nvPr>
            <p:ph type="body" orient="vert" idx="1"/>
          </p:nvPr>
        </p:nvSpPr>
        <p:spPr>
          <a:xfrm>
            <a:off x="457200" y="1792224"/>
            <a:ext cx="8229600" cy="42306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2541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C1E1251C-A096-4F99-91E3-6004F6D975ED}"/>
              </a:ext>
            </a:extLst>
          </p:cNvPr>
          <p:cNvCxnSpPr>
            <a:cxnSpLocks/>
            <a:endCxn id="9" idx="5"/>
          </p:cNvCxnSpPr>
          <p:nvPr userDrawn="1"/>
        </p:nvCxnSpPr>
        <p:spPr>
          <a:xfrm flipH="1" flipV="1">
            <a:off x="727978" y="2316950"/>
            <a:ext cx="723642" cy="547450"/>
          </a:xfrm>
          <a:prstGeom prst="line">
            <a:avLst/>
          </a:prstGeom>
          <a:ln w="44450">
            <a:solidFill>
              <a:srgbClr val="0693AC"/>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1643630-D4AB-49C6-B521-A2B40E635326}"/>
              </a:ext>
            </a:extLst>
          </p:cNvPr>
          <p:cNvCxnSpPr>
            <a:cxnSpLocks/>
            <a:stCxn id="9" idx="3"/>
          </p:cNvCxnSpPr>
          <p:nvPr userDrawn="1"/>
        </p:nvCxnSpPr>
        <p:spPr>
          <a:xfrm flipV="1">
            <a:off x="1054327" y="2887352"/>
            <a:ext cx="397290" cy="896190"/>
          </a:xfrm>
          <a:prstGeom prst="line">
            <a:avLst/>
          </a:prstGeom>
          <a:ln w="44450">
            <a:solidFill>
              <a:srgbClr val="0693AC"/>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DA0039E-F94E-41DB-A360-443A29D48602}"/>
              </a:ext>
            </a:extLst>
          </p:cNvPr>
          <p:cNvCxnSpPr>
            <a:cxnSpLocks/>
            <a:stCxn id="9" idx="4"/>
          </p:cNvCxnSpPr>
          <p:nvPr userDrawn="1"/>
        </p:nvCxnSpPr>
        <p:spPr>
          <a:xfrm flipV="1">
            <a:off x="546866" y="2866737"/>
            <a:ext cx="896473" cy="264108"/>
          </a:xfrm>
          <a:prstGeom prst="line">
            <a:avLst/>
          </a:prstGeom>
          <a:ln w="44450">
            <a:solidFill>
              <a:srgbClr val="0693A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BB80CA7-6A67-440E-B594-8B26B6E74FED}"/>
              </a:ext>
            </a:extLst>
          </p:cNvPr>
          <p:cNvCxnSpPr>
            <a:cxnSpLocks/>
            <a:endCxn id="9" idx="6"/>
          </p:cNvCxnSpPr>
          <p:nvPr userDrawn="1"/>
        </p:nvCxnSpPr>
        <p:spPr>
          <a:xfrm flipH="1" flipV="1">
            <a:off x="1461271" y="1954732"/>
            <a:ext cx="5198" cy="909666"/>
          </a:xfrm>
          <a:prstGeom prst="line">
            <a:avLst/>
          </a:prstGeom>
          <a:ln w="44450">
            <a:solidFill>
              <a:srgbClr val="0693A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AD1D28A-F1FE-45FE-AD00-07C53D125653}"/>
              </a:ext>
            </a:extLst>
          </p:cNvPr>
          <p:cNvCxnSpPr>
            <a:cxnSpLocks/>
            <a:endCxn id="9" idx="0"/>
          </p:cNvCxnSpPr>
          <p:nvPr userDrawn="1"/>
        </p:nvCxnSpPr>
        <p:spPr>
          <a:xfrm flipV="1">
            <a:off x="1443339" y="2316950"/>
            <a:ext cx="751225" cy="547450"/>
          </a:xfrm>
          <a:prstGeom prst="line">
            <a:avLst/>
          </a:prstGeom>
          <a:ln w="44450">
            <a:solidFill>
              <a:srgbClr val="0693AC"/>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B81FA48-71F8-497B-9210-9E100DB01218}"/>
              </a:ext>
            </a:extLst>
          </p:cNvPr>
          <p:cNvCxnSpPr>
            <a:cxnSpLocks/>
            <a:endCxn id="9" idx="1"/>
          </p:cNvCxnSpPr>
          <p:nvPr userDrawn="1"/>
        </p:nvCxnSpPr>
        <p:spPr>
          <a:xfrm>
            <a:off x="1458151" y="2875351"/>
            <a:ext cx="917525" cy="255494"/>
          </a:xfrm>
          <a:prstGeom prst="line">
            <a:avLst/>
          </a:prstGeom>
          <a:ln w="44450">
            <a:solidFill>
              <a:srgbClr val="0693AC"/>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F9CF6D5-CF6F-44D6-8AA3-64CAB38CD2F0}"/>
              </a:ext>
            </a:extLst>
          </p:cNvPr>
          <p:cNvCxnSpPr>
            <a:cxnSpLocks/>
            <a:endCxn id="9" idx="2"/>
          </p:cNvCxnSpPr>
          <p:nvPr userDrawn="1"/>
        </p:nvCxnSpPr>
        <p:spPr>
          <a:xfrm>
            <a:off x="1466469" y="2866735"/>
            <a:ext cx="401746" cy="916807"/>
          </a:xfrm>
          <a:prstGeom prst="line">
            <a:avLst/>
          </a:prstGeom>
          <a:ln w="44450">
            <a:solidFill>
              <a:srgbClr val="0693AC"/>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2F58A26C-893A-42A4-B3AA-47496397A34D}"/>
              </a:ext>
            </a:extLst>
          </p:cNvPr>
          <p:cNvSpPr/>
          <p:nvPr userDrawn="1"/>
        </p:nvSpPr>
        <p:spPr>
          <a:xfrm>
            <a:off x="1317872" y="2731912"/>
            <a:ext cx="274320" cy="274320"/>
          </a:xfrm>
          <a:prstGeom prst="ellipse">
            <a:avLst/>
          </a:prstGeom>
          <a:solidFill>
            <a:srgbClr val="069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ptagon 8">
            <a:extLst>
              <a:ext uri="{FF2B5EF4-FFF2-40B4-BE49-F238E27FC236}">
                <a16:creationId xmlns:a16="http://schemas.microsoft.com/office/drawing/2014/main" id="{546EEC58-9DEE-4B14-ABF1-BDAF68C53E29}"/>
              </a:ext>
            </a:extLst>
          </p:cNvPr>
          <p:cNvSpPr/>
          <p:nvPr userDrawn="1"/>
        </p:nvSpPr>
        <p:spPr>
          <a:xfrm>
            <a:off x="546871" y="1954732"/>
            <a:ext cx="1828800" cy="1828800"/>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FD60E9C3-BE60-4059-B5D2-45AACEEAE924}"/>
              </a:ext>
            </a:extLst>
          </p:cNvPr>
          <p:cNvSpPr/>
          <p:nvPr userDrawn="1"/>
        </p:nvSpPr>
        <p:spPr>
          <a:xfrm>
            <a:off x="1554168" y="3449238"/>
            <a:ext cx="648553" cy="6515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3306A2B6-AADB-4B2D-ACC3-5067E8F1A558}"/>
              </a:ext>
            </a:extLst>
          </p:cNvPr>
          <p:cNvSpPr/>
          <p:nvPr userDrawn="1"/>
        </p:nvSpPr>
        <p:spPr>
          <a:xfrm>
            <a:off x="2052984" y="2807921"/>
            <a:ext cx="648553" cy="6515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A1E0949E-8F35-4F2A-8752-B653889550AF}"/>
              </a:ext>
            </a:extLst>
          </p:cNvPr>
          <p:cNvSpPr/>
          <p:nvPr userDrawn="1"/>
        </p:nvSpPr>
        <p:spPr>
          <a:xfrm>
            <a:off x="1854069" y="1987289"/>
            <a:ext cx="648553" cy="6515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BF303B4C-EFF2-444D-B9E5-F859670191A0}"/>
              </a:ext>
            </a:extLst>
          </p:cNvPr>
          <p:cNvSpPr/>
          <p:nvPr userDrawn="1"/>
        </p:nvSpPr>
        <p:spPr>
          <a:xfrm>
            <a:off x="752990" y="3435380"/>
            <a:ext cx="648553" cy="6515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49028CFC-BC81-496C-A345-7F89B0BF54A0}"/>
              </a:ext>
            </a:extLst>
          </p:cNvPr>
          <p:cNvSpPr/>
          <p:nvPr userDrawn="1"/>
        </p:nvSpPr>
        <p:spPr>
          <a:xfrm>
            <a:off x="889146" y="866386"/>
            <a:ext cx="3920781" cy="38830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E5192F7-4037-4FEF-8753-E519FD36AC58}"/>
              </a:ext>
            </a:extLst>
          </p:cNvPr>
          <p:cNvSpPr/>
          <p:nvPr userDrawn="1"/>
        </p:nvSpPr>
        <p:spPr>
          <a:xfrm>
            <a:off x="-3754" y="-2282"/>
            <a:ext cx="9144000" cy="68704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C5915E9D-CC7A-4D26-BF73-12A47DF04B56}"/>
              </a:ext>
            </a:extLst>
          </p:cNvPr>
          <p:cNvSpPr/>
          <p:nvPr userDrawn="1"/>
        </p:nvSpPr>
        <p:spPr>
          <a:xfrm>
            <a:off x="388852" y="1993655"/>
            <a:ext cx="704736" cy="742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E61A9DE3-66F3-4382-99E9-3CF71716DE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353"/>
          <a:stretch/>
        </p:blipFill>
        <p:spPr>
          <a:xfrm>
            <a:off x="5738" y="5976966"/>
            <a:ext cx="940811" cy="881034"/>
          </a:xfrm>
          <a:prstGeom prst="rect">
            <a:avLst/>
          </a:prstGeom>
        </p:spPr>
      </p:pic>
      <p:pic>
        <p:nvPicPr>
          <p:cNvPr id="12" name="Picture 11">
            <a:extLst>
              <a:ext uri="{FF2B5EF4-FFF2-40B4-BE49-F238E27FC236}">
                <a16:creationId xmlns:a16="http://schemas.microsoft.com/office/drawing/2014/main" id="{3D24FC55-9016-401E-BB77-9A9697F48E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71" y="2961858"/>
            <a:ext cx="940811" cy="940811"/>
          </a:xfrm>
          <a:prstGeom prst="rect">
            <a:avLst/>
          </a:prstGeom>
        </p:spPr>
      </p:pic>
      <p:pic>
        <p:nvPicPr>
          <p:cNvPr id="11" name="Picture 10">
            <a:extLst>
              <a:ext uri="{FF2B5EF4-FFF2-40B4-BE49-F238E27FC236}">
                <a16:creationId xmlns:a16="http://schemas.microsoft.com/office/drawing/2014/main" id="{70367080-5A48-4FB8-9B5C-A503C883343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71" y="1995341"/>
            <a:ext cx="940811" cy="940811"/>
          </a:xfrm>
          <a:prstGeom prst="rect">
            <a:avLst/>
          </a:prstGeom>
        </p:spPr>
      </p:pic>
      <p:pic>
        <p:nvPicPr>
          <p:cNvPr id="10" name="Picture 9">
            <a:extLst>
              <a:ext uri="{FF2B5EF4-FFF2-40B4-BE49-F238E27FC236}">
                <a16:creationId xmlns:a16="http://schemas.microsoft.com/office/drawing/2014/main" id="{382FBC9E-521E-4F81-8A5F-92EBD13DDA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760" y="1027138"/>
            <a:ext cx="940811" cy="940811"/>
          </a:xfrm>
          <a:prstGeom prst="rect">
            <a:avLst/>
          </a:prstGeom>
        </p:spPr>
      </p:pic>
      <p:pic>
        <p:nvPicPr>
          <p:cNvPr id="16" name="Picture 15">
            <a:extLst>
              <a:ext uri="{FF2B5EF4-FFF2-40B4-BE49-F238E27FC236}">
                <a16:creationId xmlns:a16="http://schemas.microsoft.com/office/drawing/2014/main" id="{B07E2356-303D-4501-8DC7-BEC2638BB42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738" y="4946687"/>
            <a:ext cx="940811" cy="940811"/>
          </a:xfrm>
          <a:prstGeom prst="rect">
            <a:avLst/>
          </a:prstGeom>
        </p:spPr>
      </p:pic>
      <p:pic>
        <p:nvPicPr>
          <p:cNvPr id="15" name="Picture 14">
            <a:extLst>
              <a:ext uri="{FF2B5EF4-FFF2-40B4-BE49-F238E27FC236}">
                <a16:creationId xmlns:a16="http://schemas.microsoft.com/office/drawing/2014/main" id="{3EDEF009-E374-43FE-8E74-D17A2C990987}"/>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5035"/>
          <a:stretch/>
        </p:blipFill>
        <p:spPr>
          <a:xfrm>
            <a:off x="3754" y="3997394"/>
            <a:ext cx="940811" cy="893440"/>
          </a:xfrm>
          <a:prstGeom prst="rect">
            <a:avLst/>
          </a:prstGeom>
        </p:spPr>
      </p:pic>
      <p:pic>
        <p:nvPicPr>
          <p:cNvPr id="18" name="Picture 17">
            <a:extLst>
              <a:ext uri="{FF2B5EF4-FFF2-40B4-BE49-F238E27FC236}">
                <a16:creationId xmlns:a16="http://schemas.microsoft.com/office/drawing/2014/main" id="{ED2DE24A-9A8F-4127-9147-12BB514572B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28" y="-5486"/>
            <a:ext cx="1016599" cy="1016599"/>
          </a:xfrm>
          <a:prstGeom prst="rect">
            <a:avLst/>
          </a:prstGeom>
        </p:spPr>
      </p:pic>
      <p:sp>
        <p:nvSpPr>
          <p:cNvPr id="13" name="Title 1">
            <a:extLst>
              <a:ext uri="{FF2B5EF4-FFF2-40B4-BE49-F238E27FC236}">
                <a16:creationId xmlns:a16="http://schemas.microsoft.com/office/drawing/2014/main" id="{B677D9FB-D252-4546-BA10-282D905B2ED8}"/>
              </a:ext>
            </a:extLst>
          </p:cNvPr>
          <p:cNvSpPr>
            <a:spLocks noGrp="1"/>
          </p:cNvSpPr>
          <p:nvPr>
            <p:ph type="ctrTitle"/>
          </p:nvPr>
        </p:nvSpPr>
        <p:spPr>
          <a:xfrm>
            <a:off x="1793895" y="1683531"/>
            <a:ext cx="5380141" cy="1470025"/>
          </a:xfrm>
        </p:spPr>
        <p:txBody>
          <a:bodyPr/>
          <a:lstStyle>
            <a:lvl1pPr algn="ctr">
              <a:defRPr>
                <a:solidFill>
                  <a:schemeClr val="tx1"/>
                </a:solidFill>
              </a:defRPr>
            </a:lvl1pPr>
          </a:lstStyle>
          <a:p>
            <a:r>
              <a:rPr lang="en-US" dirty="0"/>
              <a:t>Click to edit Master title style</a:t>
            </a:r>
          </a:p>
        </p:txBody>
      </p:sp>
      <p:sp>
        <p:nvSpPr>
          <p:cNvPr id="14" name="Subtitle 2">
            <a:extLst>
              <a:ext uri="{FF2B5EF4-FFF2-40B4-BE49-F238E27FC236}">
                <a16:creationId xmlns:a16="http://schemas.microsoft.com/office/drawing/2014/main" id="{10A8DC73-AB80-472C-B94D-ED7F372D2C86}"/>
              </a:ext>
            </a:extLst>
          </p:cNvPr>
          <p:cNvSpPr>
            <a:spLocks noGrp="1"/>
          </p:cNvSpPr>
          <p:nvPr>
            <p:ph type="subTitle" idx="1"/>
          </p:nvPr>
        </p:nvSpPr>
        <p:spPr>
          <a:xfrm>
            <a:off x="1793896" y="3496083"/>
            <a:ext cx="5367946" cy="1752600"/>
          </a:xfrm>
        </p:spPr>
        <p:txBody>
          <a:bodyPr/>
          <a:lstStyle>
            <a:lvl1pPr marL="0" indent="0" algn="ctr">
              <a:buNone/>
              <a:defRPr>
                <a:solidFill>
                  <a:srgbClr val="89898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3" name="Rectangle 2">
            <a:extLst>
              <a:ext uri="{FF2B5EF4-FFF2-40B4-BE49-F238E27FC236}">
                <a16:creationId xmlns:a16="http://schemas.microsoft.com/office/drawing/2014/main" id="{440340D6-0A9F-45B9-9A05-6FC66B4508E5}"/>
              </a:ext>
            </a:extLst>
          </p:cNvPr>
          <p:cNvSpPr/>
          <p:nvPr userDrawn="1"/>
        </p:nvSpPr>
        <p:spPr>
          <a:xfrm>
            <a:off x="7264200" y="-8516"/>
            <a:ext cx="1891430" cy="6882936"/>
          </a:xfrm>
          <a:prstGeom prst="rect">
            <a:avLst/>
          </a:prstGeom>
          <a:blipFill dpi="0" rotWithShape="1">
            <a:blip r:embed="rId9">
              <a:extLst>
                <a:ext uri="{28A0092B-C50C-407E-A947-70E740481C1C}">
                  <a14:useLocalDpi xmlns:a14="http://schemas.microsoft.com/office/drawing/2010/main" val="0"/>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80" descr="A picture containing text, clipart&#10;&#10;Description automatically generated">
            <a:extLst>
              <a:ext uri="{FF2B5EF4-FFF2-40B4-BE49-F238E27FC236}">
                <a16:creationId xmlns:a16="http://schemas.microsoft.com/office/drawing/2014/main" id="{B38DDF5B-766B-43D5-90EB-13F9254C2C04}"/>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455458" y="6171163"/>
            <a:ext cx="1706383" cy="583014"/>
          </a:xfrm>
          <a:prstGeom prst="rect">
            <a:avLst/>
          </a:prstGeom>
        </p:spPr>
      </p:pic>
    </p:spTree>
    <p:extLst>
      <p:ext uri="{BB962C8B-B14F-4D97-AF65-F5344CB8AC3E}">
        <p14:creationId xmlns:p14="http://schemas.microsoft.com/office/powerpoint/2010/main" val="31951863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9/16/2022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7" name="Vertical Title 1">
            <a:extLst>
              <a:ext uri="{FF2B5EF4-FFF2-40B4-BE49-F238E27FC236}">
                <a16:creationId xmlns:a16="http://schemas.microsoft.com/office/drawing/2014/main" id="{57890190-C2A6-4D43-A275-011A96F9C459}"/>
              </a:ext>
            </a:extLst>
          </p:cNvPr>
          <p:cNvSpPr>
            <a:spLocks noGrp="1"/>
          </p:cNvSpPr>
          <p:nvPr>
            <p:ph type="title" orient="vert"/>
          </p:nvPr>
        </p:nvSpPr>
        <p:spPr>
          <a:xfrm>
            <a:off x="6629400" y="1752600"/>
            <a:ext cx="2057400" cy="4373563"/>
          </a:xfrm>
        </p:spPr>
        <p:txBody>
          <a:bodyPr vert="eaVert"/>
          <a:lstStyle>
            <a:lvl1pPr>
              <a:defRPr>
                <a:solidFill>
                  <a:schemeClr val="tx1"/>
                </a:solidFill>
              </a:defRPr>
            </a:lvl1pPr>
          </a:lstStyle>
          <a:p>
            <a:r>
              <a:rPr lang="en-US" dirty="0"/>
              <a:t>Click to edit Master title style</a:t>
            </a:r>
          </a:p>
        </p:txBody>
      </p:sp>
      <p:sp>
        <p:nvSpPr>
          <p:cNvPr id="8" name="Vertical Text Placeholder 2">
            <a:extLst>
              <a:ext uri="{FF2B5EF4-FFF2-40B4-BE49-F238E27FC236}">
                <a16:creationId xmlns:a16="http://schemas.microsoft.com/office/drawing/2014/main" id="{72A01E0A-10C9-4A18-AA29-E1B3EBC379D6}"/>
              </a:ext>
            </a:extLst>
          </p:cNvPr>
          <p:cNvSpPr>
            <a:spLocks noGrp="1"/>
          </p:cNvSpPr>
          <p:nvPr>
            <p:ph type="body" orient="vert" idx="1"/>
          </p:nvPr>
        </p:nvSpPr>
        <p:spPr>
          <a:xfrm>
            <a:off x="457200" y="1752600"/>
            <a:ext cx="6019800" cy="43735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40440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C3BCC622-4FB5-4628-BB52-B053383C50A8}"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dirty="0"/>
          </a:p>
        </p:txBody>
      </p:sp>
    </p:spTree>
    <p:extLst>
      <p:ext uri="{BB962C8B-B14F-4D97-AF65-F5344CB8AC3E}">
        <p14:creationId xmlns:p14="http://schemas.microsoft.com/office/powerpoint/2010/main" val="5577118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a:t>Click to edit Master title style</a:t>
            </a:r>
          </a:p>
        </p:txBody>
      </p:sp>
      <p:sp>
        <p:nvSpPr>
          <p:cNvPr id="3" name="Content Placeholder 2"/>
          <p:cNvSpPr>
            <a:spLocks noGrp="1"/>
          </p:cNvSpPr>
          <p:nvPr>
            <p:ph idx="1"/>
          </p:nvPr>
        </p:nvSpPr>
        <p:spPr>
          <a:xfrm>
            <a:off x="457200" y="990600"/>
            <a:ext cx="8229600" cy="5135563"/>
          </a:xfr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p>
        </p:txBody>
      </p:sp>
      <p:sp>
        <p:nvSpPr>
          <p:cNvPr id="4" name="Date Placeholder 3"/>
          <p:cNvSpPr>
            <a:spLocks noGrp="1"/>
          </p:cNvSpPr>
          <p:nvPr>
            <p:ph type="dt" sz="half" idx="10"/>
          </p:nvPr>
        </p:nvSpPr>
        <p:spPr/>
        <p:txBody>
          <a:bodyPr/>
          <a:lstStyle/>
          <a:p>
            <a:fld id="{C3BCC622-4FB5-4628-BB52-B053383C50A8}"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34776610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762000" y="2424890"/>
            <a:ext cx="2133600" cy="16030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1"/>
          </p:nvPr>
        </p:nvSpPr>
        <p:spPr>
          <a:xfrm>
            <a:off x="3276600" y="2424890"/>
            <a:ext cx="2133600" cy="16030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8"/>
          <p:cNvSpPr>
            <a:spLocks noGrp="1"/>
          </p:cNvSpPr>
          <p:nvPr>
            <p:ph sz="quarter" idx="12"/>
          </p:nvPr>
        </p:nvSpPr>
        <p:spPr>
          <a:xfrm>
            <a:off x="5791200" y="2424890"/>
            <a:ext cx="2133600" cy="16030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6"/>
          <p:cNvSpPr>
            <a:spLocks noGrp="1"/>
          </p:cNvSpPr>
          <p:nvPr>
            <p:ph sz="quarter" idx="13"/>
          </p:nvPr>
        </p:nvSpPr>
        <p:spPr>
          <a:xfrm>
            <a:off x="762000" y="4180295"/>
            <a:ext cx="2133600" cy="17633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8"/>
          <p:cNvSpPr>
            <a:spLocks noGrp="1"/>
          </p:cNvSpPr>
          <p:nvPr>
            <p:ph sz="quarter" idx="14"/>
          </p:nvPr>
        </p:nvSpPr>
        <p:spPr>
          <a:xfrm>
            <a:off x="3276600" y="4180295"/>
            <a:ext cx="2133600" cy="17633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8"/>
          <p:cNvSpPr>
            <a:spLocks noGrp="1"/>
          </p:cNvSpPr>
          <p:nvPr>
            <p:ph sz="quarter" idx="15"/>
          </p:nvPr>
        </p:nvSpPr>
        <p:spPr>
          <a:xfrm>
            <a:off x="5791200" y="4180295"/>
            <a:ext cx="2133600" cy="1763305"/>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22411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3BCC622-4FB5-4628-BB52-B053383C50A8}"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14075540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p>
        </p:txBody>
      </p:sp>
      <p:sp>
        <p:nvSpPr>
          <p:cNvPr id="5" name="Date Placeholder 4"/>
          <p:cNvSpPr>
            <a:spLocks noGrp="1"/>
          </p:cNvSpPr>
          <p:nvPr>
            <p:ph type="dt" sz="half" idx="10"/>
          </p:nvPr>
        </p:nvSpPr>
        <p:spPr/>
        <p:txBody>
          <a:bodyPr/>
          <a:lstStyle/>
          <a:p>
            <a:fld id="{C3BCC622-4FB5-4628-BB52-B053383C50A8}" type="datetimeFigureOut">
              <a:rPr lang="en-US" smtClean="0"/>
              <a:pPr/>
              <a:t>9/16/2022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3273487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7" name="Date Placeholder 6"/>
          <p:cNvSpPr>
            <a:spLocks noGrp="1"/>
          </p:cNvSpPr>
          <p:nvPr>
            <p:ph type="dt" sz="half" idx="10"/>
          </p:nvPr>
        </p:nvSpPr>
        <p:spPr/>
        <p:txBody>
          <a:bodyPr/>
          <a:lstStyle/>
          <a:p>
            <a:fld id="{C3BCC622-4FB5-4628-BB52-B053383C50A8}" type="datetimeFigureOut">
              <a:rPr lang="en-US" smtClean="0"/>
              <a:pPr/>
              <a:t>9/16/2022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5894D6-8D97-4F5F-8FE9-35CAB6BDE8B4}" type="slidenum">
              <a:rPr lang="en-US" smtClean="0"/>
              <a:pPr/>
              <a:t>‹#›</a:t>
            </a:fld>
            <a:endParaRPr lang="en-US"/>
          </a:p>
        </p:txBody>
      </p:sp>
      <p:sp>
        <p:nvSpPr>
          <p:cNvPr id="10" name="Text Placeholder 2">
            <a:extLst>
              <a:ext uri="{FF2B5EF4-FFF2-40B4-BE49-F238E27FC236}">
                <a16:creationId xmlns:a16="http://schemas.microsoft.com/office/drawing/2014/main" id="{9F88F92A-49BC-4359-AD6F-F77767B345EE}"/>
              </a:ext>
            </a:extLst>
          </p:cNvPr>
          <p:cNvSpPr>
            <a:spLocks noGrp="1"/>
          </p:cNvSpPr>
          <p:nvPr>
            <p:ph type="body" idx="1"/>
          </p:nvPr>
        </p:nvSpPr>
        <p:spPr>
          <a:xfrm>
            <a:off x="457200" y="1143000"/>
            <a:ext cx="4040188" cy="10318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a:extLst>
              <a:ext uri="{FF2B5EF4-FFF2-40B4-BE49-F238E27FC236}">
                <a16:creationId xmlns:a16="http://schemas.microsoft.com/office/drawing/2014/main" id="{7B8BE971-F854-427B-9241-16C69A107BE3}"/>
              </a:ext>
            </a:extLst>
          </p:cNvPr>
          <p:cNvSpPr>
            <a:spLocks noGrp="1"/>
          </p:cNvSpPr>
          <p:nvPr>
            <p:ph sz="half" idx="2"/>
          </p:nvPr>
        </p:nvSpPr>
        <p:spPr>
          <a:xfrm>
            <a:off x="457200" y="2174875"/>
            <a:ext cx="4040188" cy="3951288"/>
          </a:xfrm>
        </p:spPr>
        <p:txBody>
          <a:bodyPr/>
          <a:lstStyle>
            <a:lvl1pPr>
              <a:defRPr sz="2400"/>
            </a:lvl1pPr>
            <a:lvl2pPr marL="685800" indent="-228600">
              <a:buFont typeface="Calibri" panose="020F0502020204030204" pitchFamily="34" charset="0"/>
              <a:buChar char="‒"/>
              <a:defRPr sz="2000"/>
            </a:lvl2pPr>
            <a:lvl3pPr>
              <a:defRPr sz="1800"/>
            </a:lvl3pPr>
            <a:lvl4pPr marL="1600200" indent="-228600">
              <a:buFont typeface="Calibri" panose="020F0502020204030204" pitchFamily="34" charset="0"/>
              <a:buChar char="‒"/>
              <a:defRPr sz="1600"/>
            </a:lvl4pPr>
            <a:lvl5pPr marL="2057400" indent="-228600">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a:extLst>
              <a:ext uri="{FF2B5EF4-FFF2-40B4-BE49-F238E27FC236}">
                <a16:creationId xmlns:a16="http://schemas.microsoft.com/office/drawing/2014/main" id="{EF68D893-E3D4-40AC-8FCC-63BC64A0AEE7}"/>
              </a:ext>
            </a:extLst>
          </p:cNvPr>
          <p:cNvSpPr>
            <a:spLocks noGrp="1"/>
          </p:cNvSpPr>
          <p:nvPr>
            <p:ph type="body" sz="quarter" idx="3"/>
          </p:nvPr>
        </p:nvSpPr>
        <p:spPr>
          <a:xfrm>
            <a:off x="4645025" y="1143000"/>
            <a:ext cx="4041775" cy="10318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a:extLst>
              <a:ext uri="{FF2B5EF4-FFF2-40B4-BE49-F238E27FC236}">
                <a16:creationId xmlns:a16="http://schemas.microsoft.com/office/drawing/2014/main" id="{348F28E0-1D25-4094-A204-E4BBA53788B6}"/>
              </a:ext>
            </a:extLst>
          </p:cNvPr>
          <p:cNvSpPr>
            <a:spLocks noGrp="1"/>
          </p:cNvSpPr>
          <p:nvPr>
            <p:ph sz="quarter" idx="4"/>
          </p:nvPr>
        </p:nvSpPr>
        <p:spPr>
          <a:xfrm>
            <a:off x="4645025" y="2174875"/>
            <a:ext cx="4041775" cy="3951288"/>
          </a:xfrm>
        </p:spPr>
        <p:txBody>
          <a:bodyPr/>
          <a:lstStyle>
            <a:lvl1pPr>
              <a:defRPr sz="2400"/>
            </a:lvl1pPr>
            <a:lvl2pPr marL="685800" indent="-228600">
              <a:buFont typeface="Calibri" panose="020F0502020204030204" pitchFamily="34" charset="0"/>
              <a:buChar char="‒"/>
              <a:defRPr sz="2000"/>
            </a:lvl2pPr>
            <a:lvl3pPr>
              <a:defRPr sz="1800"/>
            </a:lvl3pPr>
            <a:lvl4pPr marL="1600200" indent="-228600">
              <a:buFont typeface="Calibri" panose="020F0502020204030204" pitchFamily="34" charset="0"/>
              <a:buChar char="‒"/>
              <a:defRPr sz="1600"/>
            </a:lvl4pPr>
            <a:lvl5pPr marL="2057400" indent="-228600">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53704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BCC622-4FB5-4628-BB52-B053383C50A8}" type="datetimeFigureOut">
              <a:rPr lang="en-US" smtClean="0"/>
              <a:pPr/>
              <a:t>9/16/2022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32354742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BCC622-4FB5-4628-BB52-B053383C50A8}" type="datetimeFigureOut">
              <a:rPr lang="en-US" smtClean="0"/>
              <a:pPr/>
              <a:t>9/16/2022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10161344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6413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914400"/>
            <a:ext cx="5111750" cy="5211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endParaRPr lang="en-US" dirty="0"/>
          </a:p>
        </p:txBody>
      </p:sp>
      <p:sp>
        <p:nvSpPr>
          <p:cNvPr id="4" name="Text Placeholder 3"/>
          <p:cNvSpPr>
            <a:spLocks noGrp="1"/>
          </p:cNvSpPr>
          <p:nvPr>
            <p:ph type="body" sz="half" idx="2"/>
          </p:nvPr>
        </p:nvSpPr>
        <p:spPr>
          <a:xfrm>
            <a:off x="457200" y="914400"/>
            <a:ext cx="3008313" cy="52117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3BCC622-4FB5-4628-BB52-B053383C50A8}" type="datetimeFigureOut">
              <a:rPr lang="en-US" smtClean="0"/>
              <a:pPr/>
              <a:t>9/16/2022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1520093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9127" y="136525"/>
            <a:ext cx="8197795" cy="1219836"/>
          </a:xfrm>
          <a:prstGeom prst="rect">
            <a:avLst/>
          </a:prstGeom>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469127" y="1825625"/>
            <a:ext cx="819779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9/16/2022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Tree>
    <p:extLst>
      <p:ext uri="{BB962C8B-B14F-4D97-AF65-F5344CB8AC3E}">
        <p14:creationId xmlns:p14="http://schemas.microsoft.com/office/powerpoint/2010/main" val="42562635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914399"/>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BCC622-4FB5-4628-BB52-B053383C50A8}" type="datetimeFigureOut">
              <a:rPr lang="en-US" smtClean="0"/>
              <a:pPr/>
              <a:t>9/16/2022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1048710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endParaRPr lang="en-US" dirty="0"/>
          </a:p>
        </p:txBody>
      </p:sp>
      <p:sp>
        <p:nvSpPr>
          <p:cNvPr id="4" name="Date Placeholder 3"/>
          <p:cNvSpPr>
            <a:spLocks noGrp="1"/>
          </p:cNvSpPr>
          <p:nvPr>
            <p:ph type="dt" sz="half" idx="10"/>
          </p:nvPr>
        </p:nvSpPr>
        <p:spPr/>
        <p:txBody>
          <a:bodyPr/>
          <a:lstStyle/>
          <a:p>
            <a:fld id="{C3BCC622-4FB5-4628-BB52-B053383C50A8}"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20847686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0"/>
            <a:ext cx="2057400" cy="5211763"/>
          </a:xfrm>
        </p:spPr>
        <p:txBody>
          <a:bodyPr vert="eaVert"/>
          <a:lstStyle>
            <a:lvl1pPr>
              <a:defRPr>
                <a:solidFill>
                  <a:schemeClr val="tx1"/>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914400"/>
            <a:ext cx="6019800" cy="5211763"/>
          </a:xfrm>
        </p:spPr>
        <p:txBody>
          <a:bodyPr vert="eaVert"/>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p>
        </p:txBody>
      </p:sp>
      <p:sp>
        <p:nvSpPr>
          <p:cNvPr id="4" name="Date Placeholder 3"/>
          <p:cNvSpPr>
            <a:spLocks noGrp="1"/>
          </p:cNvSpPr>
          <p:nvPr>
            <p:ph type="dt" sz="half" idx="10"/>
          </p:nvPr>
        </p:nvSpPr>
        <p:spPr/>
        <p:txBody>
          <a:bodyPr/>
          <a:lstStyle/>
          <a:p>
            <a:fld id="{C3BCC622-4FB5-4628-BB52-B053383C50A8}"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31840835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C3BCC622-4FB5-4628-BB52-B053383C50A8}"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dirty="0"/>
          </a:p>
        </p:txBody>
      </p:sp>
    </p:spTree>
    <p:extLst>
      <p:ext uri="{BB962C8B-B14F-4D97-AF65-F5344CB8AC3E}">
        <p14:creationId xmlns:p14="http://schemas.microsoft.com/office/powerpoint/2010/main" val="27233522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a:t>Click to edit Master title style</a:t>
            </a:r>
          </a:p>
        </p:txBody>
      </p:sp>
      <p:sp>
        <p:nvSpPr>
          <p:cNvPr id="3" name="Content Placeholder 2"/>
          <p:cNvSpPr>
            <a:spLocks noGrp="1"/>
          </p:cNvSpPr>
          <p:nvPr>
            <p:ph idx="1"/>
          </p:nvPr>
        </p:nvSpPr>
        <p:spPr>
          <a:xfrm>
            <a:off x="457200" y="990600"/>
            <a:ext cx="8229600" cy="5135563"/>
          </a:xfr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p>
        </p:txBody>
      </p:sp>
      <p:sp>
        <p:nvSpPr>
          <p:cNvPr id="4" name="Date Placeholder 3"/>
          <p:cNvSpPr>
            <a:spLocks noGrp="1"/>
          </p:cNvSpPr>
          <p:nvPr>
            <p:ph type="dt" sz="half" idx="10"/>
          </p:nvPr>
        </p:nvSpPr>
        <p:spPr/>
        <p:txBody>
          <a:bodyPr/>
          <a:lstStyle/>
          <a:p>
            <a:fld id="{C3BCC622-4FB5-4628-BB52-B053383C50A8}"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13068984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762000" y="2424890"/>
            <a:ext cx="2133600" cy="16030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1"/>
          </p:nvPr>
        </p:nvSpPr>
        <p:spPr>
          <a:xfrm>
            <a:off x="3276600" y="2424890"/>
            <a:ext cx="2133600" cy="16030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8"/>
          <p:cNvSpPr>
            <a:spLocks noGrp="1"/>
          </p:cNvSpPr>
          <p:nvPr>
            <p:ph sz="quarter" idx="12"/>
          </p:nvPr>
        </p:nvSpPr>
        <p:spPr>
          <a:xfrm>
            <a:off x="5791200" y="2424890"/>
            <a:ext cx="2133600" cy="16030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6"/>
          <p:cNvSpPr>
            <a:spLocks noGrp="1"/>
          </p:cNvSpPr>
          <p:nvPr>
            <p:ph sz="quarter" idx="13"/>
          </p:nvPr>
        </p:nvSpPr>
        <p:spPr>
          <a:xfrm>
            <a:off x="762000" y="4180295"/>
            <a:ext cx="2133600" cy="17633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8"/>
          <p:cNvSpPr>
            <a:spLocks noGrp="1"/>
          </p:cNvSpPr>
          <p:nvPr>
            <p:ph sz="quarter" idx="14"/>
          </p:nvPr>
        </p:nvSpPr>
        <p:spPr>
          <a:xfrm>
            <a:off x="3276600" y="4180295"/>
            <a:ext cx="2133600" cy="17633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8"/>
          <p:cNvSpPr>
            <a:spLocks noGrp="1"/>
          </p:cNvSpPr>
          <p:nvPr>
            <p:ph sz="quarter" idx="15"/>
          </p:nvPr>
        </p:nvSpPr>
        <p:spPr>
          <a:xfrm>
            <a:off x="5791200" y="4180295"/>
            <a:ext cx="2133600" cy="1763305"/>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13546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3BCC622-4FB5-4628-BB52-B053383C50A8}"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28165233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p>
        </p:txBody>
      </p:sp>
      <p:sp>
        <p:nvSpPr>
          <p:cNvPr id="5" name="Date Placeholder 4"/>
          <p:cNvSpPr>
            <a:spLocks noGrp="1"/>
          </p:cNvSpPr>
          <p:nvPr>
            <p:ph type="dt" sz="half" idx="10"/>
          </p:nvPr>
        </p:nvSpPr>
        <p:spPr/>
        <p:txBody>
          <a:bodyPr/>
          <a:lstStyle/>
          <a:p>
            <a:fld id="{C3BCC622-4FB5-4628-BB52-B053383C50A8}" type="datetimeFigureOut">
              <a:rPr lang="en-US" smtClean="0"/>
              <a:pPr/>
              <a:t>9/16/2022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35781270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7" name="Date Placeholder 6"/>
          <p:cNvSpPr>
            <a:spLocks noGrp="1"/>
          </p:cNvSpPr>
          <p:nvPr>
            <p:ph type="dt" sz="half" idx="10"/>
          </p:nvPr>
        </p:nvSpPr>
        <p:spPr/>
        <p:txBody>
          <a:bodyPr/>
          <a:lstStyle/>
          <a:p>
            <a:fld id="{C3BCC622-4FB5-4628-BB52-B053383C50A8}" type="datetimeFigureOut">
              <a:rPr lang="en-US" smtClean="0"/>
              <a:pPr/>
              <a:t>9/16/2022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5894D6-8D97-4F5F-8FE9-35CAB6BDE8B4}" type="slidenum">
              <a:rPr lang="en-US" smtClean="0"/>
              <a:pPr/>
              <a:t>‹#›</a:t>
            </a:fld>
            <a:endParaRPr lang="en-US"/>
          </a:p>
        </p:txBody>
      </p:sp>
      <p:sp>
        <p:nvSpPr>
          <p:cNvPr id="10" name="Text Placeholder 2">
            <a:extLst>
              <a:ext uri="{FF2B5EF4-FFF2-40B4-BE49-F238E27FC236}">
                <a16:creationId xmlns:a16="http://schemas.microsoft.com/office/drawing/2014/main" id="{9F88F92A-49BC-4359-AD6F-F77767B345EE}"/>
              </a:ext>
            </a:extLst>
          </p:cNvPr>
          <p:cNvSpPr>
            <a:spLocks noGrp="1"/>
          </p:cNvSpPr>
          <p:nvPr>
            <p:ph type="body" idx="1"/>
          </p:nvPr>
        </p:nvSpPr>
        <p:spPr>
          <a:xfrm>
            <a:off x="457200" y="1143000"/>
            <a:ext cx="4040188" cy="10318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a:extLst>
              <a:ext uri="{FF2B5EF4-FFF2-40B4-BE49-F238E27FC236}">
                <a16:creationId xmlns:a16="http://schemas.microsoft.com/office/drawing/2014/main" id="{7B8BE971-F854-427B-9241-16C69A107BE3}"/>
              </a:ext>
            </a:extLst>
          </p:cNvPr>
          <p:cNvSpPr>
            <a:spLocks noGrp="1"/>
          </p:cNvSpPr>
          <p:nvPr>
            <p:ph sz="half" idx="2"/>
          </p:nvPr>
        </p:nvSpPr>
        <p:spPr>
          <a:xfrm>
            <a:off x="457200" y="2174875"/>
            <a:ext cx="4040188" cy="3951288"/>
          </a:xfrm>
        </p:spPr>
        <p:txBody>
          <a:bodyPr/>
          <a:lstStyle>
            <a:lvl1pPr>
              <a:defRPr sz="2400"/>
            </a:lvl1pPr>
            <a:lvl2pPr marL="685800" indent="-228600">
              <a:buFont typeface="Calibri" panose="020F0502020204030204" pitchFamily="34" charset="0"/>
              <a:buChar char="‒"/>
              <a:defRPr sz="2000"/>
            </a:lvl2pPr>
            <a:lvl3pPr>
              <a:defRPr sz="1800"/>
            </a:lvl3pPr>
            <a:lvl4pPr marL="1600200" indent="-228600">
              <a:buFont typeface="Calibri" panose="020F0502020204030204" pitchFamily="34" charset="0"/>
              <a:buChar char="‒"/>
              <a:defRPr sz="1600"/>
            </a:lvl4pPr>
            <a:lvl5pPr marL="2057400" indent="-228600">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a:extLst>
              <a:ext uri="{FF2B5EF4-FFF2-40B4-BE49-F238E27FC236}">
                <a16:creationId xmlns:a16="http://schemas.microsoft.com/office/drawing/2014/main" id="{EF68D893-E3D4-40AC-8FCC-63BC64A0AEE7}"/>
              </a:ext>
            </a:extLst>
          </p:cNvPr>
          <p:cNvSpPr>
            <a:spLocks noGrp="1"/>
          </p:cNvSpPr>
          <p:nvPr>
            <p:ph type="body" sz="quarter" idx="3"/>
          </p:nvPr>
        </p:nvSpPr>
        <p:spPr>
          <a:xfrm>
            <a:off x="4645025" y="1143000"/>
            <a:ext cx="4041775" cy="10318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a:extLst>
              <a:ext uri="{FF2B5EF4-FFF2-40B4-BE49-F238E27FC236}">
                <a16:creationId xmlns:a16="http://schemas.microsoft.com/office/drawing/2014/main" id="{348F28E0-1D25-4094-A204-E4BBA53788B6}"/>
              </a:ext>
            </a:extLst>
          </p:cNvPr>
          <p:cNvSpPr>
            <a:spLocks noGrp="1"/>
          </p:cNvSpPr>
          <p:nvPr>
            <p:ph sz="quarter" idx="4"/>
          </p:nvPr>
        </p:nvSpPr>
        <p:spPr>
          <a:xfrm>
            <a:off x="4645025" y="2174875"/>
            <a:ext cx="4041775" cy="3951288"/>
          </a:xfrm>
        </p:spPr>
        <p:txBody>
          <a:bodyPr/>
          <a:lstStyle>
            <a:lvl1pPr>
              <a:defRPr sz="2400"/>
            </a:lvl1pPr>
            <a:lvl2pPr marL="685800" indent="-228600">
              <a:buFont typeface="Calibri" panose="020F0502020204030204" pitchFamily="34" charset="0"/>
              <a:buChar char="‒"/>
              <a:defRPr sz="2000"/>
            </a:lvl2pPr>
            <a:lvl3pPr>
              <a:defRPr sz="1800"/>
            </a:lvl3pPr>
            <a:lvl4pPr marL="1600200" indent="-228600">
              <a:buFont typeface="Calibri" panose="020F0502020204030204" pitchFamily="34" charset="0"/>
              <a:buChar char="‒"/>
              <a:defRPr sz="1600"/>
            </a:lvl4pPr>
            <a:lvl5pPr marL="2057400" indent="-228600">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22774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BCC622-4FB5-4628-BB52-B053383C50A8}" type="datetimeFigureOut">
              <a:rPr lang="en-US" smtClean="0"/>
              <a:pPr/>
              <a:t>9/16/2022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944196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9/16/2022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7" name="Title 1">
            <a:extLst>
              <a:ext uri="{FF2B5EF4-FFF2-40B4-BE49-F238E27FC236}">
                <a16:creationId xmlns:a16="http://schemas.microsoft.com/office/drawing/2014/main" id="{24196B28-B861-425E-8405-D19C95B476A3}"/>
              </a:ext>
            </a:extLst>
          </p:cNvPr>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dirty="0"/>
              <a:t>Click to edit Master title style</a:t>
            </a:r>
          </a:p>
        </p:txBody>
      </p:sp>
      <p:sp>
        <p:nvSpPr>
          <p:cNvPr id="8" name="Text Placeholder 2">
            <a:extLst>
              <a:ext uri="{FF2B5EF4-FFF2-40B4-BE49-F238E27FC236}">
                <a16:creationId xmlns:a16="http://schemas.microsoft.com/office/drawing/2014/main" id="{7EF79C9F-746F-4591-9A31-7ADD2A0A6C62}"/>
              </a:ext>
            </a:extLst>
          </p:cNvPr>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01180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BCC622-4FB5-4628-BB52-B053383C50A8}" type="datetimeFigureOut">
              <a:rPr lang="en-US" smtClean="0"/>
              <a:pPr/>
              <a:t>9/16/2022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32046938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6413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914400"/>
            <a:ext cx="5111750" cy="5211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endParaRPr lang="en-US" dirty="0"/>
          </a:p>
        </p:txBody>
      </p:sp>
      <p:sp>
        <p:nvSpPr>
          <p:cNvPr id="4" name="Text Placeholder 3"/>
          <p:cNvSpPr>
            <a:spLocks noGrp="1"/>
          </p:cNvSpPr>
          <p:nvPr>
            <p:ph type="body" sz="half" idx="2"/>
          </p:nvPr>
        </p:nvSpPr>
        <p:spPr>
          <a:xfrm>
            <a:off x="457200" y="914400"/>
            <a:ext cx="3008313" cy="52117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3BCC622-4FB5-4628-BB52-B053383C50A8}" type="datetimeFigureOut">
              <a:rPr lang="en-US" smtClean="0"/>
              <a:pPr/>
              <a:t>9/16/2022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2744534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914399"/>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BCC622-4FB5-4628-BB52-B053383C50A8}" type="datetimeFigureOut">
              <a:rPr lang="en-US" smtClean="0"/>
              <a:pPr/>
              <a:t>9/16/2022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22335706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endParaRPr lang="en-US" dirty="0"/>
          </a:p>
        </p:txBody>
      </p:sp>
      <p:sp>
        <p:nvSpPr>
          <p:cNvPr id="4" name="Date Placeholder 3"/>
          <p:cNvSpPr>
            <a:spLocks noGrp="1"/>
          </p:cNvSpPr>
          <p:nvPr>
            <p:ph type="dt" sz="half" idx="10"/>
          </p:nvPr>
        </p:nvSpPr>
        <p:spPr/>
        <p:txBody>
          <a:bodyPr/>
          <a:lstStyle/>
          <a:p>
            <a:fld id="{C3BCC622-4FB5-4628-BB52-B053383C50A8}"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35591801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0"/>
            <a:ext cx="2057400" cy="5211763"/>
          </a:xfrm>
        </p:spPr>
        <p:txBody>
          <a:bodyPr vert="eaVert"/>
          <a:lstStyle>
            <a:lvl1pPr>
              <a:defRPr>
                <a:solidFill>
                  <a:schemeClr val="tx1"/>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914400"/>
            <a:ext cx="6019800" cy="5211763"/>
          </a:xfrm>
        </p:spPr>
        <p:txBody>
          <a:bodyPr vert="eaVert"/>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p>
        </p:txBody>
      </p:sp>
      <p:sp>
        <p:nvSpPr>
          <p:cNvPr id="4" name="Date Placeholder 3"/>
          <p:cNvSpPr>
            <a:spLocks noGrp="1"/>
          </p:cNvSpPr>
          <p:nvPr>
            <p:ph type="dt" sz="half" idx="10"/>
          </p:nvPr>
        </p:nvSpPr>
        <p:spPr/>
        <p:txBody>
          <a:bodyPr/>
          <a:lstStyle/>
          <a:p>
            <a:fld id="{C3BCC622-4FB5-4628-BB52-B053383C50A8}"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1344653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9/16/2022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8" name="Title 1">
            <a:extLst>
              <a:ext uri="{FF2B5EF4-FFF2-40B4-BE49-F238E27FC236}">
                <a16:creationId xmlns:a16="http://schemas.microsoft.com/office/drawing/2014/main" id="{01E11FBA-90FF-46D1-A16A-C407082F0120}"/>
              </a:ext>
            </a:extLst>
          </p:cNvPr>
          <p:cNvSpPr>
            <a:spLocks noGrp="1"/>
          </p:cNvSpPr>
          <p:nvPr>
            <p:ph type="title"/>
          </p:nvPr>
        </p:nvSpPr>
        <p:spPr>
          <a:xfrm>
            <a:off x="457200" y="274638"/>
            <a:ext cx="8229600" cy="1143000"/>
          </a:xfrm>
        </p:spPr>
        <p:txBody>
          <a:bodyPr/>
          <a:lstStyle>
            <a:lvl1pPr algn="ctr">
              <a:defRPr/>
            </a:lvl1pPr>
          </a:lstStyle>
          <a:p>
            <a:r>
              <a:rPr lang="en-US"/>
              <a:t>Click to edit Master title style</a:t>
            </a:r>
          </a:p>
        </p:txBody>
      </p:sp>
      <p:sp>
        <p:nvSpPr>
          <p:cNvPr id="9" name="Content Placeholder 2">
            <a:extLst>
              <a:ext uri="{FF2B5EF4-FFF2-40B4-BE49-F238E27FC236}">
                <a16:creationId xmlns:a16="http://schemas.microsoft.com/office/drawing/2014/main" id="{84F663BA-47E1-4A61-8537-646ECECA4C97}"/>
              </a:ext>
            </a:extLst>
          </p:cNvPr>
          <p:cNvSpPr>
            <a:spLocks noGrp="1"/>
          </p:cNvSpPr>
          <p:nvPr>
            <p:ph sz="half" idx="1"/>
          </p:nvPr>
        </p:nvSpPr>
        <p:spPr>
          <a:xfrm>
            <a:off x="457200" y="1828800"/>
            <a:ext cx="40386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id="{3E43D03A-0F04-49BF-AEF6-A099BE381F3D}"/>
              </a:ext>
            </a:extLst>
          </p:cNvPr>
          <p:cNvSpPr>
            <a:spLocks noGrp="1"/>
          </p:cNvSpPr>
          <p:nvPr>
            <p:ph sz="half" idx="2"/>
          </p:nvPr>
        </p:nvSpPr>
        <p:spPr>
          <a:xfrm>
            <a:off x="4648200" y="1828800"/>
            <a:ext cx="40386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5702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9/16/2022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8" name="Title 1">
            <a:extLst>
              <a:ext uri="{FF2B5EF4-FFF2-40B4-BE49-F238E27FC236}">
                <a16:creationId xmlns:a16="http://schemas.microsoft.com/office/drawing/2014/main" id="{01E11FBA-90FF-46D1-A16A-C407082F0120}"/>
              </a:ext>
            </a:extLst>
          </p:cNvPr>
          <p:cNvSpPr>
            <a:spLocks noGrp="1"/>
          </p:cNvSpPr>
          <p:nvPr>
            <p:ph type="title"/>
          </p:nvPr>
        </p:nvSpPr>
        <p:spPr>
          <a:xfrm>
            <a:off x="457200" y="274638"/>
            <a:ext cx="8229600" cy="1143000"/>
          </a:xfrm>
        </p:spPr>
        <p:txBody>
          <a:bodyPr/>
          <a:lstStyle>
            <a:lvl1pPr algn="ctr">
              <a:defRPr/>
            </a:lvl1pPr>
          </a:lstStyle>
          <a:p>
            <a:r>
              <a:rPr lang="en-US"/>
              <a:t>Click to edit Master title style</a:t>
            </a:r>
          </a:p>
        </p:txBody>
      </p:sp>
      <p:sp>
        <p:nvSpPr>
          <p:cNvPr id="9" name="Content Placeholder 2">
            <a:extLst>
              <a:ext uri="{FF2B5EF4-FFF2-40B4-BE49-F238E27FC236}">
                <a16:creationId xmlns:a16="http://schemas.microsoft.com/office/drawing/2014/main" id="{84F663BA-47E1-4A61-8537-646ECECA4C97}"/>
              </a:ext>
            </a:extLst>
          </p:cNvPr>
          <p:cNvSpPr>
            <a:spLocks noGrp="1"/>
          </p:cNvSpPr>
          <p:nvPr>
            <p:ph sz="half" idx="1"/>
          </p:nvPr>
        </p:nvSpPr>
        <p:spPr>
          <a:xfrm>
            <a:off x="457200" y="1828800"/>
            <a:ext cx="40386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id="{3E43D03A-0F04-49BF-AEF6-A099BE381F3D}"/>
              </a:ext>
            </a:extLst>
          </p:cNvPr>
          <p:cNvSpPr>
            <a:spLocks noGrp="1"/>
          </p:cNvSpPr>
          <p:nvPr>
            <p:ph sz="half" idx="2"/>
          </p:nvPr>
        </p:nvSpPr>
        <p:spPr>
          <a:xfrm>
            <a:off x="4648200" y="1828800"/>
            <a:ext cx="40386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1453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83C9F34-4635-4A3B-B62C-A7558FE16425}"/>
              </a:ext>
            </a:extLst>
          </p:cNvPr>
          <p:cNvSpPr/>
          <p:nvPr userDrawn="1"/>
        </p:nvSpPr>
        <p:spPr>
          <a:xfrm>
            <a:off x="-3754" y="-2282"/>
            <a:ext cx="9144000" cy="68704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69DA040-D6C9-4E70-8303-38170B5511F6}"/>
              </a:ext>
            </a:extLst>
          </p:cNvPr>
          <p:cNvSpPr/>
          <p:nvPr userDrawn="1"/>
        </p:nvSpPr>
        <p:spPr>
          <a:xfrm>
            <a:off x="7252570" y="-12468"/>
            <a:ext cx="1891430" cy="6882936"/>
          </a:xfrm>
          <a:prstGeom prst="rect">
            <a:avLst/>
          </a:prstGeom>
          <a:blipFill dpi="0" rotWithShape="1">
            <a:blip r:embed="rId2">
              <a:extLst>
                <a:ext uri="{28A0092B-C50C-407E-A947-70E740481C1C}">
                  <a14:useLocalDpi xmlns:a14="http://schemas.microsoft.com/office/drawing/2010/main" val="0"/>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C1DD5FE-CC81-4783-94E6-0874BF7B2CA8}"/>
              </a:ext>
            </a:extLst>
          </p:cNvPr>
          <p:cNvSpPr>
            <a:spLocks noGrp="1"/>
          </p:cNvSpPr>
          <p:nvPr>
            <p:ph type="title"/>
          </p:nvPr>
        </p:nvSpPr>
        <p:spPr>
          <a:xfrm>
            <a:off x="2034540" y="274638"/>
            <a:ext cx="6652260" cy="1143000"/>
          </a:xfrm>
        </p:spPr>
        <p:txBody>
          <a:bodyPr>
            <a:noAutofit/>
          </a:bodyPr>
          <a:lstStyle>
            <a:lvl1pPr>
              <a:defRPr sz="4000">
                <a:solidFill>
                  <a:schemeClr val="tx1"/>
                </a:solidFill>
              </a:defRPr>
            </a:lvl1pPr>
          </a:lstStyle>
          <a:p>
            <a:r>
              <a:rPr lang="en-US" dirty="0"/>
              <a:t>Click to edit Master title style</a:t>
            </a:r>
          </a:p>
        </p:txBody>
      </p:sp>
      <p:sp>
        <p:nvSpPr>
          <p:cNvPr id="13" name="Text Placeholder 4">
            <a:extLst>
              <a:ext uri="{FF2B5EF4-FFF2-40B4-BE49-F238E27FC236}">
                <a16:creationId xmlns:a16="http://schemas.microsoft.com/office/drawing/2014/main" id="{C5F62A3D-6E99-4133-9751-CA785F285375}"/>
              </a:ext>
            </a:extLst>
          </p:cNvPr>
          <p:cNvSpPr>
            <a:spLocks noGrp="1"/>
          </p:cNvSpPr>
          <p:nvPr>
            <p:ph type="body" sz="quarter" idx="3"/>
          </p:nvPr>
        </p:nvSpPr>
        <p:spPr>
          <a:xfrm>
            <a:off x="4645025" y="1613072"/>
            <a:ext cx="4041775" cy="609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5">
            <a:extLst>
              <a:ext uri="{FF2B5EF4-FFF2-40B4-BE49-F238E27FC236}">
                <a16:creationId xmlns:a16="http://schemas.microsoft.com/office/drawing/2014/main" id="{C802292B-485F-4B22-A06E-8F6122664E07}"/>
              </a:ext>
            </a:extLst>
          </p:cNvPr>
          <p:cNvSpPr>
            <a:spLocks noGrp="1"/>
          </p:cNvSpPr>
          <p:nvPr>
            <p:ph sz="quarter" idx="4"/>
          </p:nvPr>
        </p:nvSpPr>
        <p:spPr>
          <a:xfrm>
            <a:off x="4641850" y="2222671"/>
            <a:ext cx="4041775" cy="176784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a:extLst>
              <a:ext uri="{FF2B5EF4-FFF2-40B4-BE49-F238E27FC236}">
                <a16:creationId xmlns:a16="http://schemas.microsoft.com/office/drawing/2014/main" id="{3D315FBB-89AA-4676-A92A-EC9A06F35BC2}"/>
              </a:ext>
            </a:extLst>
          </p:cNvPr>
          <p:cNvSpPr>
            <a:spLocks noGrp="1"/>
          </p:cNvSpPr>
          <p:nvPr>
            <p:ph type="body" sz="quarter" idx="10"/>
          </p:nvPr>
        </p:nvSpPr>
        <p:spPr>
          <a:xfrm>
            <a:off x="4645025" y="4185946"/>
            <a:ext cx="4041775" cy="609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8" name="Content Placeholder 5">
            <a:extLst>
              <a:ext uri="{FF2B5EF4-FFF2-40B4-BE49-F238E27FC236}">
                <a16:creationId xmlns:a16="http://schemas.microsoft.com/office/drawing/2014/main" id="{208203EE-6077-412F-9772-6BE130BD14BF}"/>
              </a:ext>
            </a:extLst>
          </p:cNvPr>
          <p:cNvSpPr>
            <a:spLocks noGrp="1"/>
          </p:cNvSpPr>
          <p:nvPr>
            <p:ph sz="quarter" idx="11"/>
          </p:nvPr>
        </p:nvSpPr>
        <p:spPr>
          <a:xfrm>
            <a:off x="4641850" y="4795545"/>
            <a:ext cx="4041775" cy="176784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9" name="Picture 2">
            <a:extLst>
              <a:ext uri="{FF2B5EF4-FFF2-40B4-BE49-F238E27FC236}">
                <a16:creationId xmlns:a16="http://schemas.microsoft.com/office/drawing/2014/main" id="{F073235B-4202-4578-AD9B-BC697D8890A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8197" y="6302060"/>
            <a:ext cx="2150851" cy="663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842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28650" y="6356351"/>
            <a:ext cx="2057400" cy="365125"/>
          </a:xfrm>
          <a:prstGeom prst="rect">
            <a:avLst/>
          </a:prstGeom>
        </p:spPr>
        <p:txBody>
          <a:bodyPr/>
          <a:lstStyle/>
          <a:p>
            <a:fld id="{26BE881F-043D-41A0-B3BA-3A6D82F8B339}" type="datetimeFigureOut">
              <a:rPr lang="en-US" smtClean="0"/>
              <a:t>9/16/2022</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CE45AE01-78F8-4C1D-B7E6-43AEE36794BF}" type="slidenum">
              <a:rPr lang="en-US" smtClean="0"/>
              <a:t>‹#›</a:t>
            </a:fld>
            <a:endParaRPr lang="en-US"/>
          </a:p>
        </p:txBody>
      </p:sp>
      <p:sp>
        <p:nvSpPr>
          <p:cNvPr id="6" name="Title 1">
            <a:extLst>
              <a:ext uri="{FF2B5EF4-FFF2-40B4-BE49-F238E27FC236}">
                <a16:creationId xmlns:a16="http://schemas.microsoft.com/office/drawing/2014/main" id="{1D76B586-E19B-4F48-BA34-9FCB7557BF3C}"/>
              </a:ext>
            </a:extLst>
          </p:cNvPr>
          <p:cNvSpPr>
            <a:spLocks noGrp="1"/>
          </p:cNvSpPr>
          <p:nvPr>
            <p:ph type="title"/>
          </p:nvPr>
        </p:nvSpPr>
        <p:spPr>
          <a:xfrm>
            <a:off x="457200" y="274638"/>
            <a:ext cx="8229600" cy="1143000"/>
          </a:xfrm>
        </p:spPr>
        <p:txBody>
          <a:bodyPr/>
          <a:lstStyle/>
          <a:p>
            <a:r>
              <a:rPr lang="en-US"/>
              <a:t>Click to edit Master title style</a:t>
            </a:r>
          </a:p>
        </p:txBody>
      </p:sp>
    </p:spTree>
    <p:extLst>
      <p:ext uri="{BB962C8B-B14F-4D97-AF65-F5344CB8AC3E}">
        <p14:creationId xmlns:p14="http://schemas.microsoft.com/office/powerpoint/2010/main" val="2106744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image" Target="../media/image12.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2.jpe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17.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4.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12.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2.jpe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17.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78C6914-7059-421C-BDDD-AE25D804699D}"/>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p:blipFill>
        <p:spPr>
          <a:xfrm>
            <a:off x="0" y="6023124"/>
            <a:ext cx="9144000" cy="847343"/>
          </a:xfrm>
          <a:prstGeom prst="rect">
            <a:avLst/>
          </a:prstGeom>
        </p:spPr>
      </p:pic>
      <p:pic>
        <p:nvPicPr>
          <p:cNvPr id="15" name="Picture 14">
            <a:extLst>
              <a:ext uri="{FF2B5EF4-FFF2-40B4-BE49-F238E27FC236}">
                <a16:creationId xmlns:a16="http://schemas.microsoft.com/office/drawing/2014/main" id="{099452B6-3462-4538-9CF5-30F5FFA1F0B8}"/>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b="74635"/>
          <a:stretch/>
        </p:blipFill>
        <p:spPr>
          <a:xfrm>
            <a:off x="6096" y="0"/>
            <a:ext cx="9144000" cy="1496860"/>
          </a:xfrm>
          <a:prstGeom prst="rect">
            <a:avLst/>
          </a:prstGeom>
        </p:spPr>
      </p:pic>
      <p:sp>
        <p:nvSpPr>
          <p:cNvPr id="16" name="Title Placeholder 1">
            <a:extLst>
              <a:ext uri="{FF2B5EF4-FFF2-40B4-BE49-F238E27FC236}">
                <a16:creationId xmlns:a16="http://schemas.microsoft.com/office/drawing/2014/main" id="{514C6A6B-E634-44A8-8DD2-BCB5A64441FB}"/>
              </a:ext>
            </a:extLst>
          </p:cNvPr>
          <p:cNvSpPr>
            <a:spLocks noGrp="1"/>
          </p:cNvSpPr>
          <p:nvPr>
            <p:ph type="title"/>
          </p:nvPr>
        </p:nvSpPr>
        <p:spPr>
          <a:xfrm>
            <a:off x="457200" y="136525"/>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17" name="Text Placeholder 2">
            <a:extLst>
              <a:ext uri="{FF2B5EF4-FFF2-40B4-BE49-F238E27FC236}">
                <a16:creationId xmlns:a16="http://schemas.microsoft.com/office/drawing/2014/main" id="{57F302D3-F4D1-45FD-846A-C3D6CCF1F8A6}"/>
              </a:ext>
            </a:extLst>
          </p:cNvPr>
          <p:cNvSpPr>
            <a:spLocks noGrp="1"/>
          </p:cNvSpPr>
          <p:nvPr>
            <p:ph type="body" idx="1"/>
          </p:nvPr>
        </p:nvSpPr>
        <p:spPr>
          <a:xfrm>
            <a:off x="457200" y="1626002"/>
            <a:ext cx="8229600" cy="423062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p>
        </p:txBody>
      </p:sp>
      <p:sp>
        <p:nvSpPr>
          <p:cNvPr id="18" name="Date Placeholder 3">
            <a:extLst>
              <a:ext uri="{FF2B5EF4-FFF2-40B4-BE49-F238E27FC236}">
                <a16:creationId xmlns:a16="http://schemas.microsoft.com/office/drawing/2014/main" id="{1372DD78-3C4E-46B4-9307-72865DF9B2C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800">
                <a:solidFill>
                  <a:schemeClr val="tx1">
                    <a:tint val="75000"/>
                  </a:schemeClr>
                </a:solidFill>
                <a:latin typeface="Times New Roman" panose="02020603050405020304" pitchFamily="18" charset="0"/>
                <a:cs typeface="Times New Roman" panose="02020603050405020304" pitchFamily="18" charset="0"/>
              </a:defRPr>
            </a:lvl1pPr>
          </a:lstStyle>
          <a:p>
            <a:fld id="{06A3EEC7-F520-4B77-9A53-FEE18362B38D}" type="datetimeFigureOut">
              <a:rPr lang="en-US" smtClean="0"/>
              <a:pPr/>
              <a:t>9/16/2022</a:t>
            </a:fld>
            <a:endParaRPr lang="en-US" dirty="0"/>
          </a:p>
        </p:txBody>
      </p:sp>
      <p:sp>
        <p:nvSpPr>
          <p:cNvPr id="19" name="Footer Placeholder 4">
            <a:extLst>
              <a:ext uri="{FF2B5EF4-FFF2-40B4-BE49-F238E27FC236}">
                <a16:creationId xmlns:a16="http://schemas.microsoft.com/office/drawing/2014/main" id="{B1D04A52-246B-49DB-9B9A-5737B2ADDDF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endParaRPr lang="en-US" dirty="0"/>
          </a:p>
        </p:txBody>
      </p:sp>
      <p:sp>
        <p:nvSpPr>
          <p:cNvPr id="20" name="Slide Number Placeholder 5">
            <a:extLst>
              <a:ext uri="{FF2B5EF4-FFF2-40B4-BE49-F238E27FC236}">
                <a16:creationId xmlns:a16="http://schemas.microsoft.com/office/drawing/2014/main" id="{41796DF9-1BE1-45EB-9D01-DB3054517C8B}"/>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13CF9079-E7DC-4828-A4CC-563045F9E8C6}" type="slidenum">
              <a:rPr lang="en-US" smtClean="0"/>
              <a:pPr/>
              <a:t>‹#›</a:t>
            </a:fld>
            <a:endParaRPr lang="en-US" dirty="0"/>
          </a:p>
        </p:txBody>
      </p:sp>
    </p:spTree>
    <p:extLst>
      <p:ext uri="{BB962C8B-B14F-4D97-AF65-F5344CB8AC3E}">
        <p14:creationId xmlns:p14="http://schemas.microsoft.com/office/powerpoint/2010/main" val="1856022586"/>
      </p:ext>
    </p:extLst>
  </p:cSld>
  <p:clrMap bg1="lt1" tx1="dk1" bg2="lt2" tx2="dk2" accent1="accent1" accent2="accent2" accent3="accent3" accent4="accent4" accent5="accent5" accent6="accent6" hlink="hlink" folHlink="folHlink"/>
  <p:sldLayoutIdLst>
    <p:sldLayoutId id="2147483661" r:id="rId1"/>
    <p:sldLayoutId id="2147483710" r:id="rId2"/>
    <p:sldLayoutId id="2147483711" r:id="rId3"/>
    <p:sldLayoutId id="2147483662" r:id="rId4"/>
    <p:sldLayoutId id="2147483663" r:id="rId5"/>
    <p:sldLayoutId id="2147483664" r:id="rId6"/>
    <p:sldLayoutId id="2147483728" r:id="rId7"/>
    <p:sldLayoutId id="2147483665" r:id="rId8"/>
    <p:sldLayoutId id="2147483666" r:id="rId9"/>
    <p:sldLayoutId id="2147483667" r:id="rId10"/>
    <p:sldLayoutId id="2147483668" r:id="rId11"/>
    <p:sldLayoutId id="2147483669" r:id="rId12"/>
    <p:sldLayoutId id="2147483670" r:id="rId13"/>
    <p:sldLayoutId id="2147483671" r:id="rId14"/>
    <p:sldLayoutId id="2147483730" r:id="rId15"/>
    <p:sldLayoutId id="2147483733" r:id="rId16"/>
    <p:sldLayoutId id="2147483735" r:id="rId17"/>
  </p:sldLayoutIdLst>
  <p:txStyles>
    <p:title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768"/>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00000"/>
        </a:lnSpc>
        <a:spcBef>
          <a:spcPts val="768"/>
        </a:spcBef>
        <a:buFont typeface="Calibri" panose="020F050202020403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00000"/>
        </a:lnSpc>
        <a:spcBef>
          <a:spcPts val="768"/>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768"/>
        </a:spcBef>
        <a:buFont typeface="Calibri" panose="020F050202020403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768"/>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Title Placeholder 1">
            <a:extLst>
              <a:ext uri="{FF2B5EF4-FFF2-40B4-BE49-F238E27FC236}">
                <a16:creationId xmlns:a16="http://schemas.microsoft.com/office/drawing/2014/main" id="{514C6A6B-E634-44A8-8DD2-BCB5A64441FB}"/>
              </a:ext>
            </a:extLst>
          </p:cNvPr>
          <p:cNvSpPr>
            <a:spLocks noGrp="1"/>
          </p:cNvSpPr>
          <p:nvPr>
            <p:ph type="title"/>
          </p:nvPr>
        </p:nvSpPr>
        <p:spPr>
          <a:xfrm>
            <a:off x="457200" y="136525"/>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17" name="Text Placeholder 2">
            <a:extLst>
              <a:ext uri="{FF2B5EF4-FFF2-40B4-BE49-F238E27FC236}">
                <a16:creationId xmlns:a16="http://schemas.microsoft.com/office/drawing/2014/main" id="{57F302D3-F4D1-45FD-846A-C3D6CCF1F8A6}"/>
              </a:ext>
            </a:extLst>
          </p:cNvPr>
          <p:cNvSpPr>
            <a:spLocks noGrp="1"/>
          </p:cNvSpPr>
          <p:nvPr>
            <p:ph type="body" idx="1"/>
          </p:nvPr>
        </p:nvSpPr>
        <p:spPr>
          <a:xfrm>
            <a:off x="457200" y="1626002"/>
            <a:ext cx="8229600" cy="423062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p>
        </p:txBody>
      </p:sp>
      <p:sp>
        <p:nvSpPr>
          <p:cNvPr id="18" name="Date Placeholder 3">
            <a:extLst>
              <a:ext uri="{FF2B5EF4-FFF2-40B4-BE49-F238E27FC236}">
                <a16:creationId xmlns:a16="http://schemas.microsoft.com/office/drawing/2014/main" id="{1372DD78-3C4E-46B4-9307-72865DF9B2C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800">
                <a:solidFill>
                  <a:schemeClr val="tx1">
                    <a:tint val="75000"/>
                  </a:schemeClr>
                </a:solidFill>
                <a:latin typeface="Times New Roman" panose="02020603050405020304" pitchFamily="18" charset="0"/>
                <a:cs typeface="Times New Roman" panose="02020603050405020304" pitchFamily="18" charset="0"/>
              </a:defRPr>
            </a:lvl1pPr>
          </a:lstStyle>
          <a:p>
            <a:fld id="{06A3EEC7-F520-4B77-9A53-FEE18362B38D}" type="datetimeFigureOut">
              <a:rPr lang="en-US" smtClean="0"/>
              <a:pPr/>
              <a:t>9/16/2022</a:t>
            </a:fld>
            <a:endParaRPr lang="en-US" dirty="0"/>
          </a:p>
        </p:txBody>
      </p:sp>
      <p:sp>
        <p:nvSpPr>
          <p:cNvPr id="19" name="Footer Placeholder 4">
            <a:extLst>
              <a:ext uri="{FF2B5EF4-FFF2-40B4-BE49-F238E27FC236}">
                <a16:creationId xmlns:a16="http://schemas.microsoft.com/office/drawing/2014/main" id="{B1D04A52-246B-49DB-9B9A-5737B2ADDDF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endParaRPr lang="en-US" dirty="0"/>
          </a:p>
        </p:txBody>
      </p:sp>
      <p:sp>
        <p:nvSpPr>
          <p:cNvPr id="20" name="Slide Number Placeholder 5">
            <a:extLst>
              <a:ext uri="{FF2B5EF4-FFF2-40B4-BE49-F238E27FC236}">
                <a16:creationId xmlns:a16="http://schemas.microsoft.com/office/drawing/2014/main" id="{41796DF9-1BE1-45EB-9D01-DB3054517C8B}"/>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13CF9079-E7DC-4828-A4CC-563045F9E8C6}" type="slidenum">
              <a:rPr lang="en-US" smtClean="0"/>
              <a:pPr/>
              <a:t>‹#›</a:t>
            </a:fld>
            <a:endParaRPr lang="en-US" dirty="0"/>
          </a:p>
        </p:txBody>
      </p:sp>
    </p:spTree>
    <p:extLst>
      <p:ext uri="{BB962C8B-B14F-4D97-AF65-F5344CB8AC3E}">
        <p14:creationId xmlns:p14="http://schemas.microsoft.com/office/powerpoint/2010/main" val="1143982061"/>
      </p:ext>
    </p:extLst>
  </p:cSld>
  <p:clrMap bg1="lt1" tx1="dk1" bg2="lt2" tx2="dk2" accent1="accent1" accent2="accent2" accent3="accent3" accent4="accent4" accent5="accent5" accent6="accent6" hlink="hlink" folHlink="folHlink"/>
  <p:sldLayoutIdLst>
    <p:sldLayoutId id="2147483716" r:id="rId1"/>
    <p:sldLayoutId id="2147483726" r:id="rId2"/>
    <p:sldLayoutId id="2147483729" r:id="rId3"/>
    <p:sldLayoutId id="2147483727"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768"/>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00000"/>
        </a:lnSpc>
        <a:spcBef>
          <a:spcPts val="768"/>
        </a:spcBef>
        <a:buFont typeface="Calibri" panose="020F050202020403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00000"/>
        </a:lnSpc>
        <a:spcBef>
          <a:spcPts val="768"/>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768"/>
        </a:spcBef>
        <a:buFont typeface="Calibri" panose="020F050202020403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768"/>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C866E1-ACDC-4C22-9790-78FCA7C84CF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50000" t="94150"/>
          <a:stretch/>
        </p:blipFill>
        <p:spPr>
          <a:xfrm>
            <a:off x="6489703" y="6456784"/>
            <a:ext cx="2648077" cy="401216"/>
          </a:xfrm>
          <a:prstGeom prst="rect">
            <a:avLst/>
          </a:prstGeom>
        </p:spPr>
      </p:pic>
      <p:pic>
        <p:nvPicPr>
          <p:cNvPr id="8" name="Picture 7">
            <a:extLst>
              <a:ext uri="{FF2B5EF4-FFF2-40B4-BE49-F238E27FC236}">
                <a16:creationId xmlns:a16="http://schemas.microsoft.com/office/drawing/2014/main" id="{9AABE399-CACE-47EB-A01D-34A0CA5203DF}"/>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b="87415"/>
          <a:stretch/>
        </p:blipFill>
        <p:spPr>
          <a:xfrm>
            <a:off x="0" y="-1"/>
            <a:ext cx="9144000" cy="889232"/>
          </a:xfrm>
          <a:prstGeom prst="rect">
            <a:avLst/>
          </a:prstGeom>
        </p:spPr>
      </p:pic>
      <p:sp>
        <p:nvSpPr>
          <p:cNvPr id="9" name="Title Placeholder 1">
            <a:extLst>
              <a:ext uri="{FF2B5EF4-FFF2-40B4-BE49-F238E27FC236}">
                <a16:creationId xmlns:a16="http://schemas.microsoft.com/office/drawing/2014/main" id="{B90ADCCF-B6D8-43CA-B32E-ADE6B2D00E4C}"/>
              </a:ext>
            </a:extLst>
          </p:cNvPr>
          <p:cNvSpPr>
            <a:spLocks noGrp="1"/>
          </p:cNvSpPr>
          <p:nvPr>
            <p:ph type="title"/>
          </p:nvPr>
        </p:nvSpPr>
        <p:spPr>
          <a:xfrm>
            <a:off x="457200" y="0"/>
            <a:ext cx="8229600" cy="889231"/>
          </a:xfrm>
          <a:prstGeom prst="rect">
            <a:avLst/>
          </a:prstGeom>
        </p:spPr>
        <p:txBody>
          <a:bodyPr vert="horz" lIns="91440" tIns="45720" rIns="91440" bIns="45720" rtlCol="0" anchor="ctr">
            <a:normAutofit/>
          </a:bodyPr>
          <a:lstStyle/>
          <a:p>
            <a:r>
              <a:rPr lang="en-US" dirty="0"/>
              <a:t>Click to edit Master title style</a:t>
            </a:r>
          </a:p>
        </p:txBody>
      </p:sp>
      <p:sp>
        <p:nvSpPr>
          <p:cNvPr id="11" name="Date Placeholder 3">
            <a:extLst>
              <a:ext uri="{FF2B5EF4-FFF2-40B4-BE49-F238E27FC236}">
                <a16:creationId xmlns:a16="http://schemas.microsoft.com/office/drawing/2014/main" id="{49AF12B7-4980-4710-8DEE-0174CB438E1F}"/>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cs typeface="Times New Roman" panose="02020603050405020304" pitchFamily="18" charset="0"/>
              </a:defRPr>
            </a:lvl1pPr>
          </a:lstStyle>
          <a:p>
            <a:fld id="{C3BCC622-4FB5-4628-BB52-B053383C50A8}" type="datetimeFigureOut">
              <a:rPr lang="en-US" smtClean="0"/>
              <a:pPr/>
              <a:t>9/16/2022</a:t>
            </a:fld>
            <a:endParaRPr lang="en-US" dirty="0"/>
          </a:p>
        </p:txBody>
      </p:sp>
      <p:sp>
        <p:nvSpPr>
          <p:cNvPr id="12" name="Footer Placeholder 4">
            <a:extLst>
              <a:ext uri="{FF2B5EF4-FFF2-40B4-BE49-F238E27FC236}">
                <a16:creationId xmlns:a16="http://schemas.microsoft.com/office/drawing/2014/main" id="{5C4A71C4-CF8C-461B-ABFE-93982ABC757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endParaRPr lang="en-US" dirty="0"/>
          </a:p>
        </p:txBody>
      </p:sp>
      <p:sp>
        <p:nvSpPr>
          <p:cNvPr id="13" name="Slide Number Placeholder 5">
            <a:extLst>
              <a:ext uri="{FF2B5EF4-FFF2-40B4-BE49-F238E27FC236}">
                <a16:creationId xmlns:a16="http://schemas.microsoft.com/office/drawing/2014/main" id="{7D0A8155-59C4-42A3-8333-B6CDB9BF56DC}"/>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125894D6-8D97-4F5F-8FE9-35CAB6BDE8B4}" type="slidenum">
              <a:rPr lang="en-US" smtClean="0"/>
              <a:pPr/>
              <a:t>‹#›</a:t>
            </a:fld>
            <a:endParaRPr lang="en-US" dirty="0"/>
          </a:p>
        </p:txBody>
      </p:sp>
      <p:sp>
        <p:nvSpPr>
          <p:cNvPr id="15" name="Text Placeholder 2">
            <a:extLst>
              <a:ext uri="{FF2B5EF4-FFF2-40B4-BE49-F238E27FC236}">
                <a16:creationId xmlns:a16="http://schemas.microsoft.com/office/drawing/2014/main" id="{2AABA58F-62B5-45D5-909E-5EBADA582153}"/>
              </a:ext>
            </a:extLst>
          </p:cNvPr>
          <p:cNvSpPr>
            <a:spLocks noGrp="1"/>
          </p:cNvSpPr>
          <p:nvPr>
            <p:ph type="body" idx="1"/>
          </p:nvPr>
        </p:nvSpPr>
        <p:spPr>
          <a:xfrm>
            <a:off x="457200" y="1143000"/>
            <a:ext cx="8229600" cy="49831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p>
        </p:txBody>
      </p:sp>
      <p:pic>
        <p:nvPicPr>
          <p:cNvPr id="10" name="Picture 2">
            <a:extLst>
              <a:ext uri="{FF2B5EF4-FFF2-40B4-BE49-F238E27FC236}">
                <a16:creationId xmlns:a16="http://schemas.microsoft.com/office/drawing/2014/main" id="{855D1F9C-401B-4D0B-A6D6-769D789D6696}"/>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39949" y="6299583"/>
            <a:ext cx="2150851" cy="663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08266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C866E1-ACDC-4C22-9790-78FCA7C84CF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50000" t="94150"/>
          <a:stretch/>
        </p:blipFill>
        <p:spPr>
          <a:xfrm>
            <a:off x="6489703" y="6456784"/>
            <a:ext cx="2648077" cy="401216"/>
          </a:xfrm>
          <a:prstGeom prst="rect">
            <a:avLst/>
          </a:prstGeom>
        </p:spPr>
      </p:pic>
      <p:pic>
        <p:nvPicPr>
          <p:cNvPr id="8" name="Picture 7">
            <a:extLst>
              <a:ext uri="{FF2B5EF4-FFF2-40B4-BE49-F238E27FC236}">
                <a16:creationId xmlns:a16="http://schemas.microsoft.com/office/drawing/2014/main" id="{9AABE399-CACE-47EB-A01D-34A0CA5203DF}"/>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b="87415"/>
          <a:stretch/>
        </p:blipFill>
        <p:spPr>
          <a:xfrm>
            <a:off x="0" y="-1"/>
            <a:ext cx="9144000" cy="889232"/>
          </a:xfrm>
          <a:prstGeom prst="rect">
            <a:avLst/>
          </a:prstGeom>
        </p:spPr>
      </p:pic>
      <p:sp>
        <p:nvSpPr>
          <p:cNvPr id="9" name="Title Placeholder 1">
            <a:extLst>
              <a:ext uri="{FF2B5EF4-FFF2-40B4-BE49-F238E27FC236}">
                <a16:creationId xmlns:a16="http://schemas.microsoft.com/office/drawing/2014/main" id="{B90ADCCF-B6D8-43CA-B32E-ADE6B2D00E4C}"/>
              </a:ext>
            </a:extLst>
          </p:cNvPr>
          <p:cNvSpPr>
            <a:spLocks noGrp="1"/>
          </p:cNvSpPr>
          <p:nvPr>
            <p:ph type="title"/>
          </p:nvPr>
        </p:nvSpPr>
        <p:spPr>
          <a:xfrm>
            <a:off x="457200" y="0"/>
            <a:ext cx="8229600" cy="889231"/>
          </a:xfrm>
          <a:prstGeom prst="rect">
            <a:avLst/>
          </a:prstGeom>
        </p:spPr>
        <p:txBody>
          <a:bodyPr vert="horz" lIns="91440" tIns="45720" rIns="91440" bIns="45720" rtlCol="0" anchor="ctr">
            <a:normAutofit/>
          </a:bodyPr>
          <a:lstStyle/>
          <a:p>
            <a:r>
              <a:rPr lang="en-US" dirty="0"/>
              <a:t>Click to edit Master title style</a:t>
            </a:r>
          </a:p>
        </p:txBody>
      </p:sp>
      <p:sp>
        <p:nvSpPr>
          <p:cNvPr id="11" name="Date Placeholder 3">
            <a:extLst>
              <a:ext uri="{FF2B5EF4-FFF2-40B4-BE49-F238E27FC236}">
                <a16:creationId xmlns:a16="http://schemas.microsoft.com/office/drawing/2014/main" id="{49AF12B7-4980-4710-8DEE-0174CB438E1F}"/>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cs typeface="Times New Roman" panose="02020603050405020304" pitchFamily="18" charset="0"/>
              </a:defRPr>
            </a:lvl1pPr>
          </a:lstStyle>
          <a:p>
            <a:fld id="{C3BCC622-4FB5-4628-BB52-B053383C50A8}" type="datetimeFigureOut">
              <a:rPr lang="en-US" smtClean="0"/>
              <a:pPr/>
              <a:t>9/16/2022</a:t>
            </a:fld>
            <a:endParaRPr lang="en-US" dirty="0"/>
          </a:p>
        </p:txBody>
      </p:sp>
      <p:sp>
        <p:nvSpPr>
          <p:cNvPr id="12" name="Footer Placeholder 4">
            <a:extLst>
              <a:ext uri="{FF2B5EF4-FFF2-40B4-BE49-F238E27FC236}">
                <a16:creationId xmlns:a16="http://schemas.microsoft.com/office/drawing/2014/main" id="{5C4A71C4-CF8C-461B-ABFE-93982ABC757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endParaRPr lang="en-US" dirty="0"/>
          </a:p>
        </p:txBody>
      </p:sp>
      <p:sp>
        <p:nvSpPr>
          <p:cNvPr id="13" name="Slide Number Placeholder 5">
            <a:extLst>
              <a:ext uri="{FF2B5EF4-FFF2-40B4-BE49-F238E27FC236}">
                <a16:creationId xmlns:a16="http://schemas.microsoft.com/office/drawing/2014/main" id="{7D0A8155-59C4-42A3-8333-B6CDB9BF56DC}"/>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125894D6-8D97-4F5F-8FE9-35CAB6BDE8B4}" type="slidenum">
              <a:rPr lang="en-US" smtClean="0"/>
              <a:pPr/>
              <a:t>‹#›</a:t>
            </a:fld>
            <a:endParaRPr lang="en-US" dirty="0"/>
          </a:p>
        </p:txBody>
      </p:sp>
      <p:sp>
        <p:nvSpPr>
          <p:cNvPr id="15" name="Text Placeholder 2">
            <a:extLst>
              <a:ext uri="{FF2B5EF4-FFF2-40B4-BE49-F238E27FC236}">
                <a16:creationId xmlns:a16="http://schemas.microsoft.com/office/drawing/2014/main" id="{2AABA58F-62B5-45D5-909E-5EBADA582153}"/>
              </a:ext>
            </a:extLst>
          </p:cNvPr>
          <p:cNvSpPr>
            <a:spLocks noGrp="1"/>
          </p:cNvSpPr>
          <p:nvPr>
            <p:ph type="body" idx="1"/>
          </p:nvPr>
        </p:nvSpPr>
        <p:spPr>
          <a:xfrm>
            <a:off x="457200" y="1143000"/>
            <a:ext cx="8229600" cy="49831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Fifth level</a:t>
            </a:r>
          </a:p>
        </p:txBody>
      </p:sp>
      <p:pic>
        <p:nvPicPr>
          <p:cNvPr id="16" name="Picture 2">
            <a:extLst>
              <a:ext uri="{FF2B5EF4-FFF2-40B4-BE49-F238E27FC236}">
                <a16:creationId xmlns:a16="http://schemas.microsoft.com/office/drawing/2014/main" id="{6A277169-C65F-4C55-BD3E-E3EA262F1088}"/>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39949" y="6299583"/>
            <a:ext cx="2150851" cy="663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32321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slideLayout" Target="../slideLayouts/slideLayout10.xml"/><Relationship Id="rId5" Type="http://schemas.microsoft.com/office/2007/relationships/hdphoto" Target="../media/hdphoto3.wdp"/><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8.png"/><Relationship Id="rId7" Type="http://schemas.openxmlformats.org/officeDocument/2006/relationships/image" Target="../media/image50.png"/><Relationship Id="rId12" Type="http://schemas.microsoft.com/office/2007/relationships/hdphoto" Target="../media/hdphoto8.wdp"/><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microsoft.com/office/2007/relationships/hdphoto" Target="../media/hdphoto5.wdp"/><Relationship Id="rId11" Type="http://schemas.openxmlformats.org/officeDocument/2006/relationships/image" Target="../media/image52.png"/><Relationship Id="rId5" Type="http://schemas.openxmlformats.org/officeDocument/2006/relationships/image" Target="../media/image49.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hyperlink" Target="https://www.ahrq.gov/patient-safety/reports/dxsafety-issuebriefs.html"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8.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63.png"/><Relationship Id="rId11" Type="http://schemas.openxmlformats.org/officeDocument/2006/relationships/image" Target="../media/image6.png"/><Relationship Id="rId5" Type="http://schemas.openxmlformats.org/officeDocument/2006/relationships/image" Target="../media/image62.png"/><Relationship Id="rId1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61.png"/><Relationship Id="rId9" Type="http://schemas.openxmlformats.org/officeDocument/2006/relationships/image" Target="../media/image4.png"/><Relationship Id="rId1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mailto:MIQSinfo@medstar.net" TargetMode="Externa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35.png"/><Relationship Id="rId3" Type="http://schemas.openxmlformats.org/officeDocument/2006/relationships/image" Target="../media/image30.svg"/><Relationship Id="rId7" Type="http://schemas.openxmlformats.org/officeDocument/2006/relationships/diagramLayout" Target="../diagrams/layout1.xml"/><Relationship Id="rId12"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37.xml"/><Relationship Id="rId6" Type="http://schemas.openxmlformats.org/officeDocument/2006/relationships/diagramData" Target="../diagrams/data1.xml"/><Relationship Id="rId11" Type="http://schemas.openxmlformats.org/officeDocument/2006/relationships/image" Target="../media/image33.png"/><Relationship Id="rId5" Type="http://schemas.openxmlformats.org/officeDocument/2006/relationships/image" Target="../media/image32.svg"/><Relationship Id="rId10" Type="http://schemas.microsoft.com/office/2007/relationships/diagramDrawing" Target="../diagrams/drawing1.xml"/><Relationship Id="rId4" Type="http://schemas.openxmlformats.org/officeDocument/2006/relationships/image" Target="../media/image31.png"/><Relationship Id="rId9" Type="http://schemas.openxmlformats.org/officeDocument/2006/relationships/diagramColors" Target="../diagrams/colors1.xml"/><Relationship Id="rId14"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4E086-7404-4995-A504-B12CDB68DC9C}"/>
              </a:ext>
            </a:extLst>
          </p:cNvPr>
          <p:cNvSpPr>
            <a:spLocks noGrp="1"/>
          </p:cNvSpPr>
          <p:nvPr>
            <p:ph type="ctrTitle"/>
          </p:nvPr>
        </p:nvSpPr>
        <p:spPr>
          <a:xfrm>
            <a:off x="2968622" y="1683531"/>
            <a:ext cx="4357596" cy="1470025"/>
          </a:xfrm>
        </p:spPr>
        <p:txBody>
          <a:bodyPr>
            <a:normAutofit fontScale="90000"/>
          </a:bodyPr>
          <a:lstStyle/>
          <a:p>
            <a:pPr marL="0" marR="0" algn="l">
              <a:spcBef>
                <a:spcPts val="0"/>
              </a:spcBef>
              <a:spcAft>
                <a:spcPts val="0"/>
              </a:spcAft>
            </a:pPr>
            <a:r>
              <a:rPr lang="en-US" sz="4400" dirty="0">
                <a:effectLst/>
                <a:latin typeface="Calibri" panose="020F0502020204030204" pitchFamily="34" charset="0"/>
                <a:ea typeface="Times New Roman" panose="02020603050405020304" pitchFamily="18" charset="0"/>
              </a:rPr>
              <a:t>Building Diagnostic Excellence: </a:t>
            </a:r>
            <a:br>
              <a:rPr lang="en-US" sz="4400" dirty="0">
                <a:effectLst/>
                <a:latin typeface="Calibri" panose="020F0502020204030204" pitchFamily="34" charset="0"/>
                <a:ea typeface="Times New Roman" panose="02020603050405020304" pitchFamily="18" charset="0"/>
              </a:rPr>
            </a:br>
            <a:r>
              <a:rPr lang="en-US" sz="4400" dirty="0">
                <a:effectLst/>
                <a:latin typeface="Calibri" panose="020F0502020204030204" pitchFamily="34" charset="0"/>
                <a:ea typeface="Times New Roman" panose="02020603050405020304" pitchFamily="18" charset="0"/>
              </a:rPr>
              <a:t>Tools for the Journey </a:t>
            </a:r>
            <a:br>
              <a:rPr lang="en-US" sz="4400" dirty="0">
                <a:effectLst/>
                <a:latin typeface="Calibri" panose="020F0502020204030204" pitchFamily="34" charset="0"/>
                <a:ea typeface="Calibri" panose="020F0502020204030204" pitchFamily="34" charset="0"/>
              </a:rPr>
            </a:br>
            <a:endParaRPr lang="en-US" dirty="0"/>
          </a:p>
        </p:txBody>
      </p:sp>
      <p:sp>
        <p:nvSpPr>
          <p:cNvPr id="3" name="Subtitle 2">
            <a:extLst>
              <a:ext uri="{FF2B5EF4-FFF2-40B4-BE49-F238E27FC236}">
                <a16:creationId xmlns:a16="http://schemas.microsoft.com/office/drawing/2014/main" id="{7B419A03-9812-43E9-A7D7-6A6D27354EF6}"/>
              </a:ext>
            </a:extLst>
          </p:cNvPr>
          <p:cNvSpPr>
            <a:spLocks noGrp="1"/>
          </p:cNvSpPr>
          <p:nvPr>
            <p:ph type="subTitle" idx="1"/>
          </p:nvPr>
        </p:nvSpPr>
        <p:spPr>
          <a:xfrm>
            <a:off x="2968622" y="4112046"/>
            <a:ext cx="4750325" cy="1782773"/>
          </a:xfrm>
        </p:spPr>
        <p:txBody>
          <a:bodyPr>
            <a:noAutofit/>
          </a:bodyPr>
          <a:lstStyle/>
          <a:p>
            <a:pPr algn="l">
              <a:spcBef>
                <a:spcPts val="0"/>
              </a:spcBef>
            </a:pPr>
            <a:r>
              <a:rPr lang="en-US" sz="2000" dirty="0">
                <a:solidFill>
                  <a:schemeClr val="tx1"/>
                </a:solidFill>
              </a:rPr>
              <a:t>Chris Goeschel ScD RN FAAN</a:t>
            </a:r>
          </a:p>
          <a:p>
            <a:pPr algn="l">
              <a:spcBef>
                <a:spcPts val="0"/>
              </a:spcBef>
            </a:pPr>
            <a:r>
              <a:rPr lang="en-US" sz="2000" dirty="0">
                <a:solidFill>
                  <a:schemeClr val="tx1"/>
                </a:solidFill>
              </a:rPr>
              <a:t>Katie Carlin MBA</a:t>
            </a:r>
          </a:p>
          <a:p>
            <a:pPr algn="l">
              <a:spcBef>
                <a:spcPts val="0"/>
              </a:spcBef>
            </a:pPr>
            <a:r>
              <a:rPr lang="en-US" sz="2000" dirty="0">
                <a:solidFill>
                  <a:schemeClr val="tx1"/>
                </a:solidFill>
              </a:rPr>
              <a:t>MedStar Institute for Quality and Safety</a:t>
            </a:r>
          </a:p>
          <a:p>
            <a:pPr algn="l">
              <a:spcBef>
                <a:spcPts val="0"/>
              </a:spcBef>
            </a:pPr>
            <a:r>
              <a:rPr lang="en-US" sz="2000" dirty="0">
                <a:solidFill>
                  <a:schemeClr val="tx1"/>
                </a:solidFill>
              </a:rPr>
              <a:t>September 20, 2022</a:t>
            </a:r>
          </a:p>
        </p:txBody>
      </p:sp>
    </p:spTree>
    <p:extLst>
      <p:ext uri="{BB962C8B-B14F-4D97-AF65-F5344CB8AC3E}">
        <p14:creationId xmlns:p14="http://schemas.microsoft.com/office/powerpoint/2010/main" val="3982281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D6D5C-23EE-4B56-BB09-BF5E6AB82FCD}"/>
              </a:ext>
            </a:extLst>
          </p:cNvPr>
          <p:cNvSpPr>
            <a:spLocks noGrp="1"/>
          </p:cNvSpPr>
          <p:nvPr>
            <p:ph type="title" idx="4294967295"/>
          </p:nvPr>
        </p:nvSpPr>
        <p:spPr>
          <a:xfrm>
            <a:off x="457199" y="345285"/>
            <a:ext cx="8229600" cy="685800"/>
          </a:xfrm>
        </p:spPr>
        <p:txBody>
          <a:bodyPr>
            <a:normAutofit fontScale="90000"/>
          </a:bodyPr>
          <a:lstStyle/>
          <a:p>
            <a:r>
              <a:rPr lang="en-US" dirty="0"/>
              <a:t>Who is the Audience for the Course?</a:t>
            </a:r>
          </a:p>
        </p:txBody>
      </p:sp>
      <p:sp>
        <p:nvSpPr>
          <p:cNvPr id="4" name="Rectangle 3">
            <a:extLst>
              <a:ext uri="{FF2B5EF4-FFF2-40B4-BE49-F238E27FC236}">
                <a16:creationId xmlns:a16="http://schemas.microsoft.com/office/drawing/2014/main" id="{24EE44CE-2281-421E-934C-49A7DF593B11}"/>
              </a:ext>
            </a:extLst>
          </p:cNvPr>
          <p:cNvSpPr/>
          <p:nvPr/>
        </p:nvSpPr>
        <p:spPr>
          <a:xfrm>
            <a:off x="1819584" y="1913604"/>
            <a:ext cx="1637071" cy="3412777"/>
          </a:xfrm>
          <a:prstGeom prst="rect">
            <a:avLst/>
          </a:prstGeom>
          <a:solidFill>
            <a:srgbClr val="8064A2"/>
          </a:solidFill>
          <a:ln>
            <a:solidFill>
              <a:srgbClr val="8064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algn="ctr"/>
            <a:endParaRPr lang="en-US" sz="1350" dirty="0"/>
          </a:p>
        </p:txBody>
      </p:sp>
      <p:sp>
        <p:nvSpPr>
          <p:cNvPr id="5" name="Rectangle 4">
            <a:extLst>
              <a:ext uri="{FF2B5EF4-FFF2-40B4-BE49-F238E27FC236}">
                <a16:creationId xmlns:a16="http://schemas.microsoft.com/office/drawing/2014/main" id="{4DC16D7E-DA9A-44C0-9770-9D9B30FD2F76}"/>
              </a:ext>
            </a:extLst>
          </p:cNvPr>
          <p:cNvSpPr/>
          <p:nvPr/>
        </p:nvSpPr>
        <p:spPr>
          <a:xfrm>
            <a:off x="3753466" y="1913604"/>
            <a:ext cx="1637071" cy="3412777"/>
          </a:xfrm>
          <a:prstGeom prst="rect">
            <a:avLst/>
          </a:prstGeom>
          <a:solidFill>
            <a:srgbClr val="0693AC"/>
          </a:solidFill>
          <a:ln>
            <a:solidFill>
              <a:srgbClr val="0693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8A17F2B8-9AB1-47E1-B0FF-5974F5C5E68B}"/>
              </a:ext>
            </a:extLst>
          </p:cNvPr>
          <p:cNvSpPr/>
          <p:nvPr/>
        </p:nvSpPr>
        <p:spPr>
          <a:xfrm>
            <a:off x="5687347" y="1913604"/>
            <a:ext cx="1637071" cy="3412777"/>
          </a:xfrm>
          <a:prstGeom prst="rect">
            <a:avLst/>
          </a:prstGeom>
          <a:solidFill>
            <a:srgbClr val="E2AC00"/>
          </a:solid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a:extLst>
              <a:ext uri="{FF2B5EF4-FFF2-40B4-BE49-F238E27FC236}">
                <a16:creationId xmlns:a16="http://schemas.microsoft.com/office/drawing/2014/main" id="{22B2B678-C9AE-454A-A2C7-426740667B0D}"/>
              </a:ext>
            </a:extLst>
          </p:cNvPr>
          <p:cNvSpPr txBox="1"/>
          <p:nvPr/>
        </p:nvSpPr>
        <p:spPr>
          <a:xfrm>
            <a:off x="1874520" y="1954530"/>
            <a:ext cx="1531620" cy="484748"/>
          </a:xfrm>
          <a:prstGeom prst="rect">
            <a:avLst/>
          </a:prstGeom>
          <a:noFill/>
        </p:spPr>
        <p:txBody>
          <a:bodyPr wrap="square" rtlCol="0">
            <a:spAutoFit/>
          </a:bodyPr>
          <a:lstStyle/>
          <a:p>
            <a:r>
              <a:rPr lang="en-US" sz="1200" dirty="0">
                <a:solidFill>
                  <a:schemeClr val="bg1"/>
                </a:solidFill>
              </a:rPr>
              <a:t>FAMILIAR WITH</a:t>
            </a:r>
          </a:p>
          <a:p>
            <a:r>
              <a:rPr lang="en-US" sz="1350" b="1" dirty="0">
                <a:solidFill>
                  <a:schemeClr val="bg1"/>
                </a:solidFill>
              </a:rPr>
              <a:t>TEAMSTEPPS</a:t>
            </a:r>
          </a:p>
        </p:txBody>
      </p:sp>
      <p:sp>
        <p:nvSpPr>
          <p:cNvPr id="8" name="TextBox 7">
            <a:extLst>
              <a:ext uri="{FF2B5EF4-FFF2-40B4-BE49-F238E27FC236}">
                <a16:creationId xmlns:a16="http://schemas.microsoft.com/office/drawing/2014/main" id="{6EBDF8EF-DB14-457C-AC08-4AC09B1DAB37}"/>
              </a:ext>
            </a:extLst>
          </p:cNvPr>
          <p:cNvSpPr txBox="1"/>
          <p:nvPr/>
        </p:nvSpPr>
        <p:spPr>
          <a:xfrm>
            <a:off x="3806190" y="1954530"/>
            <a:ext cx="1637071" cy="484748"/>
          </a:xfrm>
          <a:prstGeom prst="rect">
            <a:avLst/>
          </a:prstGeom>
          <a:noFill/>
        </p:spPr>
        <p:txBody>
          <a:bodyPr wrap="square" rtlCol="0">
            <a:spAutoFit/>
          </a:bodyPr>
          <a:lstStyle/>
          <a:p>
            <a:r>
              <a:rPr lang="en-US" sz="1200" dirty="0">
                <a:solidFill>
                  <a:schemeClr val="bg1"/>
                </a:solidFill>
              </a:rPr>
              <a:t>FAMILIAR WITH</a:t>
            </a:r>
          </a:p>
          <a:p>
            <a:r>
              <a:rPr lang="en-US" sz="1350" b="1" dirty="0">
                <a:solidFill>
                  <a:schemeClr val="bg1"/>
                </a:solidFill>
              </a:rPr>
              <a:t>DIAGNOSTIC SAFETY</a:t>
            </a:r>
          </a:p>
        </p:txBody>
      </p:sp>
      <p:sp>
        <p:nvSpPr>
          <p:cNvPr id="9" name="TextBox 8">
            <a:extLst>
              <a:ext uri="{FF2B5EF4-FFF2-40B4-BE49-F238E27FC236}">
                <a16:creationId xmlns:a16="http://schemas.microsoft.com/office/drawing/2014/main" id="{445DFCF6-72D1-4F2F-A555-21AFD7D56A23}"/>
              </a:ext>
            </a:extLst>
          </p:cNvPr>
          <p:cNvSpPr txBox="1"/>
          <p:nvPr/>
        </p:nvSpPr>
        <p:spPr>
          <a:xfrm>
            <a:off x="5687346" y="1931670"/>
            <a:ext cx="1531620" cy="300082"/>
          </a:xfrm>
          <a:prstGeom prst="rect">
            <a:avLst/>
          </a:prstGeom>
          <a:noFill/>
        </p:spPr>
        <p:txBody>
          <a:bodyPr wrap="square" rtlCol="0">
            <a:spAutoFit/>
          </a:bodyPr>
          <a:lstStyle/>
          <a:p>
            <a:r>
              <a:rPr lang="en-US" sz="1350" b="1" dirty="0">
                <a:solidFill>
                  <a:schemeClr val="bg1"/>
                </a:solidFill>
              </a:rPr>
              <a:t>EVERYONE</a:t>
            </a:r>
          </a:p>
        </p:txBody>
      </p:sp>
      <p:sp>
        <p:nvSpPr>
          <p:cNvPr id="16" name="Isosceles Triangle 15">
            <a:extLst>
              <a:ext uri="{FF2B5EF4-FFF2-40B4-BE49-F238E27FC236}">
                <a16:creationId xmlns:a16="http://schemas.microsoft.com/office/drawing/2014/main" id="{AB9D6761-36BB-412A-8567-33C61FB106FA}"/>
              </a:ext>
            </a:extLst>
          </p:cNvPr>
          <p:cNvSpPr/>
          <p:nvPr/>
        </p:nvSpPr>
        <p:spPr>
          <a:xfrm>
            <a:off x="2081690" y="2526032"/>
            <a:ext cx="1052345" cy="844391"/>
          </a:xfrm>
          <a:prstGeom prst="triangle">
            <a:avLst>
              <a:gd name="adj" fmla="val 49884"/>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Arrow: Up-Down 21">
            <a:extLst>
              <a:ext uri="{FF2B5EF4-FFF2-40B4-BE49-F238E27FC236}">
                <a16:creationId xmlns:a16="http://schemas.microsoft.com/office/drawing/2014/main" id="{6F3CC694-B604-417E-A812-9C49A92A3D70}"/>
              </a:ext>
            </a:extLst>
          </p:cNvPr>
          <p:cNvSpPr/>
          <p:nvPr/>
        </p:nvSpPr>
        <p:spPr>
          <a:xfrm>
            <a:off x="2590718" y="2749288"/>
            <a:ext cx="34289" cy="115729"/>
          </a:xfrm>
          <a:prstGeom prst="up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Arrow: Up-Down 22">
            <a:extLst>
              <a:ext uri="{FF2B5EF4-FFF2-40B4-BE49-F238E27FC236}">
                <a16:creationId xmlns:a16="http://schemas.microsoft.com/office/drawing/2014/main" id="{DDA2D51F-8744-4FC4-9516-757C5F793EBF}"/>
              </a:ext>
            </a:extLst>
          </p:cNvPr>
          <p:cNvSpPr/>
          <p:nvPr/>
        </p:nvSpPr>
        <p:spPr>
          <a:xfrm rot="7088688">
            <a:off x="2849313" y="3154805"/>
            <a:ext cx="34289" cy="115729"/>
          </a:xfrm>
          <a:prstGeom prst="up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Arrow: Up-Down 23">
            <a:extLst>
              <a:ext uri="{FF2B5EF4-FFF2-40B4-BE49-F238E27FC236}">
                <a16:creationId xmlns:a16="http://schemas.microsoft.com/office/drawing/2014/main" id="{914B7259-E235-4AE5-9DBA-913894914F7A}"/>
              </a:ext>
            </a:extLst>
          </p:cNvPr>
          <p:cNvSpPr/>
          <p:nvPr/>
        </p:nvSpPr>
        <p:spPr>
          <a:xfrm rot="14411283">
            <a:off x="2336673" y="3149542"/>
            <a:ext cx="34289" cy="115729"/>
          </a:xfrm>
          <a:prstGeom prst="up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Plus Sign 24">
            <a:extLst>
              <a:ext uri="{FF2B5EF4-FFF2-40B4-BE49-F238E27FC236}">
                <a16:creationId xmlns:a16="http://schemas.microsoft.com/office/drawing/2014/main" id="{A4F5F69C-5F7C-4108-8E08-3078E25510F4}"/>
              </a:ext>
            </a:extLst>
          </p:cNvPr>
          <p:cNvSpPr/>
          <p:nvPr/>
        </p:nvSpPr>
        <p:spPr>
          <a:xfrm>
            <a:off x="2320291" y="2818925"/>
            <a:ext cx="580073" cy="490061"/>
          </a:xfrm>
          <a:prstGeom prst="mathPlus">
            <a:avLst>
              <a:gd name="adj1" fmla="val 33433"/>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Oval 25">
            <a:extLst>
              <a:ext uri="{FF2B5EF4-FFF2-40B4-BE49-F238E27FC236}">
                <a16:creationId xmlns:a16="http://schemas.microsoft.com/office/drawing/2014/main" id="{0E12FE28-CA29-41F3-B439-9AE6F89C2086}"/>
              </a:ext>
            </a:extLst>
          </p:cNvPr>
          <p:cNvSpPr/>
          <p:nvPr/>
        </p:nvSpPr>
        <p:spPr>
          <a:xfrm>
            <a:off x="2320290" y="2818924"/>
            <a:ext cx="580072" cy="53633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TextBox 26">
            <a:extLst>
              <a:ext uri="{FF2B5EF4-FFF2-40B4-BE49-F238E27FC236}">
                <a16:creationId xmlns:a16="http://schemas.microsoft.com/office/drawing/2014/main" id="{A625F59B-366E-43BB-96AB-EA74F97E1415}"/>
              </a:ext>
            </a:extLst>
          </p:cNvPr>
          <p:cNvSpPr txBox="1"/>
          <p:nvPr/>
        </p:nvSpPr>
        <p:spPr>
          <a:xfrm>
            <a:off x="2431324" y="2669167"/>
            <a:ext cx="403893" cy="138499"/>
          </a:xfrm>
          <a:prstGeom prst="rect">
            <a:avLst/>
          </a:prstGeom>
          <a:noFill/>
        </p:spPr>
        <p:txBody>
          <a:bodyPr wrap="none" rtlCol="0">
            <a:spAutoFit/>
          </a:bodyPr>
          <a:lstStyle/>
          <a:p>
            <a:r>
              <a:rPr lang="en-US" sz="300" b="1" spc="-23" dirty="0">
                <a:solidFill>
                  <a:schemeClr val="bg1"/>
                </a:solidFill>
              </a:rPr>
              <a:t>PERFORMANCE</a:t>
            </a:r>
          </a:p>
        </p:txBody>
      </p:sp>
      <p:sp>
        <p:nvSpPr>
          <p:cNvPr id="28" name="TextBox 27">
            <a:extLst>
              <a:ext uri="{FF2B5EF4-FFF2-40B4-BE49-F238E27FC236}">
                <a16:creationId xmlns:a16="http://schemas.microsoft.com/office/drawing/2014/main" id="{95DA262C-1440-4E04-A398-A98342253B38}"/>
              </a:ext>
            </a:extLst>
          </p:cNvPr>
          <p:cNvSpPr txBox="1"/>
          <p:nvPr/>
        </p:nvSpPr>
        <p:spPr>
          <a:xfrm>
            <a:off x="2810622" y="3240463"/>
            <a:ext cx="336054" cy="138499"/>
          </a:xfrm>
          <a:prstGeom prst="rect">
            <a:avLst/>
          </a:prstGeom>
          <a:noFill/>
        </p:spPr>
        <p:txBody>
          <a:bodyPr wrap="none" rtlCol="0">
            <a:spAutoFit/>
          </a:bodyPr>
          <a:lstStyle/>
          <a:p>
            <a:r>
              <a:rPr lang="en-US" sz="300" b="1" spc="-23" dirty="0">
                <a:solidFill>
                  <a:schemeClr val="bg1"/>
                </a:solidFill>
              </a:rPr>
              <a:t>ATTITUDES</a:t>
            </a:r>
          </a:p>
        </p:txBody>
      </p:sp>
      <p:sp>
        <p:nvSpPr>
          <p:cNvPr id="29" name="TextBox 28">
            <a:extLst>
              <a:ext uri="{FF2B5EF4-FFF2-40B4-BE49-F238E27FC236}">
                <a16:creationId xmlns:a16="http://schemas.microsoft.com/office/drawing/2014/main" id="{F7A4DB91-7A20-4969-BD5A-6E297ADF84F1}"/>
              </a:ext>
            </a:extLst>
          </p:cNvPr>
          <p:cNvSpPr txBox="1"/>
          <p:nvPr/>
        </p:nvSpPr>
        <p:spPr>
          <a:xfrm>
            <a:off x="2097151" y="3239847"/>
            <a:ext cx="368114" cy="138499"/>
          </a:xfrm>
          <a:prstGeom prst="rect">
            <a:avLst/>
          </a:prstGeom>
          <a:noFill/>
        </p:spPr>
        <p:txBody>
          <a:bodyPr wrap="none" rtlCol="0">
            <a:spAutoFit/>
          </a:bodyPr>
          <a:lstStyle/>
          <a:p>
            <a:r>
              <a:rPr lang="en-US" sz="300" b="1" spc="-23" dirty="0">
                <a:solidFill>
                  <a:schemeClr val="bg1"/>
                </a:solidFill>
              </a:rPr>
              <a:t>KNOWLEDGE</a:t>
            </a:r>
          </a:p>
        </p:txBody>
      </p:sp>
      <p:sp>
        <p:nvSpPr>
          <p:cNvPr id="30" name="TextBox 29">
            <a:extLst>
              <a:ext uri="{FF2B5EF4-FFF2-40B4-BE49-F238E27FC236}">
                <a16:creationId xmlns:a16="http://schemas.microsoft.com/office/drawing/2014/main" id="{7C5D195D-ADF1-4D3C-BEA0-817FC80BD79A}"/>
              </a:ext>
            </a:extLst>
          </p:cNvPr>
          <p:cNvSpPr txBox="1"/>
          <p:nvPr/>
        </p:nvSpPr>
        <p:spPr>
          <a:xfrm>
            <a:off x="2468954" y="2882244"/>
            <a:ext cx="326693" cy="138499"/>
          </a:xfrm>
          <a:prstGeom prst="rect">
            <a:avLst/>
          </a:prstGeom>
          <a:noFill/>
        </p:spPr>
        <p:txBody>
          <a:bodyPr wrap="none" rtlCol="0">
            <a:spAutoFit/>
          </a:bodyPr>
          <a:lstStyle/>
          <a:p>
            <a:r>
              <a:rPr lang="en-US" sz="300" spc="-23" dirty="0">
                <a:solidFill>
                  <a:schemeClr val="bg1"/>
                </a:solidFill>
              </a:rPr>
              <a:t>Leadership</a:t>
            </a:r>
          </a:p>
        </p:txBody>
      </p:sp>
      <p:sp>
        <p:nvSpPr>
          <p:cNvPr id="31" name="TextBox 30">
            <a:extLst>
              <a:ext uri="{FF2B5EF4-FFF2-40B4-BE49-F238E27FC236}">
                <a16:creationId xmlns:a16="http://schemas.microsoft.com/office/drawing/2014/main" id="{32153C42-D863-4DEB-A2F8-701AEEB3E894}"/>
              </a:ext>
            </a:extLst>
          </p:cNvPr>
          <p:cNvSpPr txBox="1"/>
          <p:nvPr/>
        </p:nvSpPr>
        <p:spPr>
          <a:xfrm>
            <a:off x="2333223" y="3009471"/>
            <a:ext cx="372987" cy="138499"/>
          </a:xfrm>
          <a:prstGeom prst="rect">
            <a:avLst/>
          </a:prstGeom>
          <a:noFill/>
        </p:spPr>
        <p:txBody>
          <a:bodyPr wrap="none" rtlCol="0">
            <a:spAutoFit/>
          </a:bodyPr>
          <a:lstStyle/>
          <a:p>
            <a:r>
              <a:rPr lang="en-US" sz="300" spc="-38" dirty="0">
                <a:solidFill>
                  <a:schemeClr val="bg1"/>
                </a:solidFill>
              </a:rPr>
              <a:t>Communication</a:t>
            </a:r>
          </a:p>
        </p:txBody>
      </p:sp>
      <p:sp>
        <p:nvSpPr>
          <p:cNvPr id="32" name="TextBox 31">
            <a:extLst>
              <a:ext uri="{FF2B5EF4-FFF2-40B4-BE49-F238E27FC236}">
                <a16:creationId xmlns:a16="http://schemas.microsoft.com/office/drawing/2014/main" id="{63FE8892-4737-4F5D-8185-8877F9297D80}"/>
              </a:ext>
            </a:extLst>
          </p:cNvPr>
          <p:cNvSpPr txBox="1"/>
          <p:nvPr/>
        </p:nvSpPr>
        <p:spPr>
          <a:xfrm>
            <a:off x="2497053" y="3089464"/>
            <a:ext cx="277192" cy="184666"/>
          </a:xfrm>
          <a:prstGeom prst="rect">
            <a:avLst/>
          </a:prstGeom>
          <a:noFill/>
        </p:spPr>
        <p:txBody>
          <a:bodyPr wrap="none" rtlCol="0">
            <a:spAutoFit/>
          </a:bodyPr>
          <a:lstStyle/>
          <a:p>
            <a:r>
              <a:rPr lang="en-US" sz="300" spc="-38" dirty="0">
                <a:solidFill>
                  <a:schemeClr val="bg1"/>
                </a:solidFill>
              </a:rPr>
              <a:t>Mutual </a:t>
            </a:r>
          </a:p>
          <a:p>
            <a:r>
              <a:rPr lang="en-US" sz="300" spc="-38" dirty="0">
                <a:solidFill>
                  <a:schemeClr val="bg1"/>
                </a:solidFill>
              </a:rPr>
              <a:t>Support</a:t>
            </a:r>
          </a:p>
        </p:txBody>
      </p:sp>
      <p:sp>
        <p:nvSpPr>
          <p:cNvPr id="33" name="TextBox 32">
            <a:extLst>
              <a:ext uri="{FF2B5EF4-FFF2-40B4-BE49-F238E27FC236}">
                <a16:creationId xmlns:a16="http://schemas.microsoft.com/office/drawing/2014/main" id="{68183A9C-D1D9-4FAC-96A6-E5A3536EB454}"/>
              </a:ext>
            </a:extLst>
          </p:cNvPr>
          <p:cNvSpPr txBox="1"/>
          <p:nvPr/>
        </p:nvSpPr>
        <p:spPr>
          <a:xfrm>
            <a:off x="2606385" y="2982536"/>
            <a:ext cx="315471" cy="184666"/>
          </a:xfrm>
          <a:prstGeom prst="rect">
            <a:avLst/>
          </a:prstGeom>
          <a:noFill/>
        </p:spPr>
        <p:txBody>
          <a:bodyPr wrap="none" rtlCol="0">
            <a:spAutoFit/>
          </a:bodyPr>
          <a:lstStyle/>
          <a:p>
            <a:r>
              <a:rPr lang="en-US" sz="300" spc="-38" dirty="0">
                <a:solidFill>
                  <a:schemeClr val="bg1"/>
                </a:solidFill>
              </a:rPr>
              <a:t>Situation</a:t>
            </a:r>
          </a:p>
          <a:p>
            <a:r>
              <a:rPr lang="en-US" sz="300" spc="-38" dirty="0">
                <a:solidFill>
                  <a:schemeClr val="bg1"/>
                </a:solidFill>
              </a:rPr>
              <a:t>Monitoring</a:t>
            </a:r>
          </a:p>
        </p:txBody>
      </p:sp>
      <p:sp>
        <p:nvSpPr>
          <p:cNvPr id="36" name="TextBox 35">
            <a:extLst>
              <a:ext uri="{FF2B5EF4-FFF2-40B4-BE49-F238E27FC236}">
                <a16:creationId xmlns:a16="http://schemas.microsoft.com/office/drawing/2014/main" id="{D1B2DECD-5375-4B02-B56A-6BC6A011015A}"/>
              </a:ext>
            </a:extLst>
          </p:cNvPr>
          <p:cNvSpPr txBox="1"/>
          <p:nvPr/>
        </p:nvSpPr>
        <p:spPr>
          <a:xfrm>
            <a:off x="2440683" y="3189074"/>
            <a:ext cx="341864" cy="172554"/>
          </a:xfrm>
          <a:prstGeom prst="rect">
            <a:avLst/>
          </a:prstGeom>
          <a:noFill/>
        </p:spPr>
        <p:txBody>
          <a:bodyPr wrap="none" rtlCol="0">
            <a:prstTxWarp prst="textArchDown">
              <a:avLst>
                <a:gd name="adj" fmla="val 21104089"/>
              </a:avLst>
            </a:prstTxWarp>
            <a:spAutoFit/>
          </a:bodyPr>
          <a:lstStyle/>
          <a:p>
            <a:r>
              <a:rPr lang="en-US" sz="300" spc="-23" dirty="0">
                <a:solidFill>
                  <a:srgbClr val="8064A2"/>
                </a:solidFill>
              </a:rPr>
              <a:t>                 PATIENT CARE TEAM</a:t>
            </a:r>
          </a:p>
        </p:txBody>
      </p:sp>
      <p:grpSp>
        <p:nvGrpSpPr>
          <p:cNvPr id="40" name="Group 39">
            <a:extLst>
              <a:ext uri="{FF2B5EF4-FFF2-40B4-BE49-F238E27FC236}">
                <a16:creationId xmlns:a16="http://schemas.microsoft.com/office/drawing/2014/main" id="{B43DE393-5CCB-4530-9B50-4065C2AB92F6}"/>
              </a:ext>
            </a:extLst>
          </p:cNvPr>
          <p:cNvGrpSpPr/>
          <p:nvPr/>
        </p:nvGrpSpPr>
        <p:grpSpPr>
          <a:xfrm>
            <a:off x="3965682" y="2567509"/>
            <a:ext cx="1257777" cy="883922"/>
            <a:chOff x="3822368" y="2199735"/>
            <a:chExt cx="1585944" cy="1097051"/>
          </a:xfrm>
        </p:grpSpPr>
        <p:pic>
          <p:nvPicPr>
            <p:cNvPr id="14" name="Graphic 13" descr="First aid kit outline">
              <a:extLst>
                <a:ext uri="{FF2B5EF4-FFF2-40B4-BE49-F238E27FC236}">
                  <a16:creationId xmlns:a16="http://schemas.microsoft.com/office/drawing/2014/main" id="{C71709B3-06CA-4F60-B92D-9E804CFA6C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22368" y="2279147"/>
              <a:ext cx="1017639" cy="1017639"/>
            </a:xfrm>
            <a:prstGeom prst="rect">
              <a:avLst/>
            </a:prstGeom>
          </p:spPr>
        </p:pic>
        <p:pic>
          <p:nvPicPr>
            <p:cNvPr id="39" name="Graphic 38" descr="Stethoscope with solid fill">
              <a:extLst>
                <a:ext uri="{FF2B5EF4-FFF2-40B4-BE49-F238E27FC236}">
                  <a16:creationId xmlns:a16="http://schemas.microsoft.com/office/drawing/2014/main" id="{22918DDE-1689-4E1A-8180-531EE8F83A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93912" y="2199735"/>
              <a:ext cx="914400" cy="914400"/>
            </a:xfrm>
            <a:prstGeom prst="rect">
              <a:avLst/>
            </a:prstGeom>
          </p:spPr>
        </p:pic>
      </p:grpSp>
      <p:pic>
        <p:nvPicPr>
          <p:cNvPr id="42" name="Graphic 41" descr="Group of people with solid fill">
            <a:extLst>
              <a:ext uri="{FF2B5EF4-FFF2-40B4-BE49-F238E27FC236}">
                <a16:creationId xmlns:a16="http://schemas.microsoft.com/office/drawing/2014/main" id="{707BBCE8-B4D5-4F5F-AB20-AD1CBE1539D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31107" y="2461112"/>
            <a:ext cx="949551" cy="949551"/>
          </a:xfrm>
          <a:prstGeom prst="rect">
            <a:avLst/>
          </a:prstGeom>
        </p:spPr>
      </p:pic>
      <p:sp>
        <p:nvSpPr>
          <p:cNvPr id="43" name="TextBox 42">
            <a:extLst>
              <a:ext uri="{FF2B5EF4-FFF2-40B4-BE49-F238E27FC236}">
                <a16:creationId xmlns:a16="http://schemas.microsoft.com/office/drawing/2014/main" id="{68007395-3FE1-491A-9232-79188042E6F2}"/>
              </a:ext>
            </a:extLst>
          </p:cNvPr>
          <p:cNvSpPr txBox="1"/>
          <p:nvPr/>
        </p:nvSpPr>
        <p:spPr>
          <a:xfrm>
            <a:off x="1874520" y="3714775"/>
            <a:ext cx="1531620" cy="1384995"/>
          </a:xfrm>
          <a:prstGeom prst="rect">
            <a:avLst/>
          </a:prstGeom>
          <a:noFill/>
        </p:spPr>
        <p:txBody>
          <a:bodyPr wrap="square" rtlCol="0">
            <a:spAutoFit/>
          </a:bodyPr>
          <a:lstStyle/>
          <a:p>
            <a:r>
              <a:rPr lang="en-US" sz="1200" dirty="0">
                <a:solidFill>
                  <a:schemeClr val="bg1"/>
                </a:solidFill>
              </a:rPr>
              <a:t>This course is made for teams and individuals with TeamSTEPPS experience seeking to learn more about diagnostic safety.</a:t>
            </a:r>
            <a:endParaRPr lang="en-US" sz="1350" dirty="0">
              <a:solidFill>
                <a:schemeClr val="bg1"/>
              </a:solidFill>
            </a:endParaRPr>
          </a:p>
        </p:txBody>
      </p:sp>
      <p:sp>
        <p:nvSpPr>
          <p:cNvPr id="44" name="TextBox 43">
            <a:extLst>
              <a:ext uri="{FF2B5EF4-FFF2-40B4-BE49-F238E27FC236}">
                <a16:creationId xmlns:a16="http://schemas.microsoft.com/office/drawing/2014/main" id="{0D90E8C8-F3D2-45BF-BF99-BEF4668060AC}"/>
              </a:ext>
            </a:extLst>
          </p:cNvPr>
          <p:cNvSpPr txBox="1"/>
          <p:nvPr/>
        </p:nvSpPr>
        <p:spPr>
          <a:xfrm>
            <a:off x="3806189" y="3714775"/>
            <a:ext cx="1531620" cy="1384995"/>
          </a:xfrm>
          <a:prstGeom prst="rect">
            <a:avLst/>
          </a:prstGeom>
          <a:noFill/>
        </p:spPr>
        <p:txBody>
          <a:bodyPr wrap="square" rtlCol="0">
            <a:spAutoFit/>
          </a:bodyPr>
          <a:lstStyle/>
          <a:p>
            <a:r>
              <a:rPr lang="en-US" sz="1200" dirty="0">
                <a:solidFill>
                  <a:schemeClr val="bg1"/>
                </a:solidFill>
              </a:rPr>
              <a:t>This course is made for teams and individuals with diagnostic safety knowledge seeking to learn more about TeamSTEPPS.</a:t>
            </a:r>
            <a:endParaRPr lang="en-US" sz="1350" dirty="0">
              <a:solidFill>
                <a:schemeClr val="bg1"/>
              </a:solidFill>
            </a:endParaRPr>
          </a:p>
        </p:txBody>
      </p:sp>
      <p:sp>
        <p:nvSpPr>
          <p:cNvPr id="45" name="TextBox 44">
            <a:extLst>
              <a:ext uri="{FF2B5EF4-FFF2-40B4-BE49-F238E27FC236}">
                <a16:creationId xmlns:a16="http://schemas.microsoft.com/office/drawing/2014/main" id="{EAFE1D61-C5B5-49CA-B2B1-9FC60900B6E8}"/>
              </a:ext>
            </a:extLst>
          </p:cNvPr>
          <p:cNvSpPr txBox="1"/>
          <p:nvPr/>
        </p:nvSpPr>
        <p:spPr>
          <a:xfrm>
            <a:off x="5737860" y="3730520"/>
            <a:ext cx="1531620" cy="1200329"/>
          </a:xfrm>
          <a:prstGeom prst="rect">
            <a:avLst/>
          </a:prstGeom>
          <a:noFill/>
        </p:spPr>
        <p:txBody>
          <a:bodyPr wrap="square" rtlCol="0">
            <a:spAutoFit/>
          </a:bodyPr>
          <a:lstStyle/>
          <a:p>
            <a:r>
              <a:rPr lang="en-US" sz="1200" dirty="0">
                <a:solidFill>
                  <a:schemeClr val="bg1"/>
                </a:solidFill>
              </a:rPr>
              <a:t>This course is made for anyone looking to improve communication and teamwork in the diagnostic process.</a:t>
            </a:r>
            <a:endParaRPr lang="en-US" sz="1350" dirty="0">
              <a:solidFill>
                <a:schemeClr val="bg1"/>
              </a:solidFill>
            </a:endParaRPr>
          </a:p>
        </p:txBody>
      </p:sp>
    </p:spTree>
    <p:extLst>
      <p:ext uri="{BB962C8B-B14F-4D97-AF65-F5344CB8AC3E}">
        <p14:creationId xmlns:p14="http://schemas.microsoft.com/office/powerpoint/2010/main" val="4059476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en-US" dirty="0"/>
              <a:t>What Will Teams Learn?</a:t>
            </a:r>
            <a:endParaRPr lang="en-US" dirty="0"/>
          </a:p>
        </p:txBody>
      </p:sp>
      <p:pic>
        <p:nvPicPr>
          <p:cNvPr id="4" name="Picture 4" descr="The TeamSTEPPS triangle logo is a visual model that represents some basic but critical concepts related to teamwork training. The four primary trainable teamwork skills are Leadership, Communication, Situation monitoring, and Mutual support. With a fundamental level of competency in each of these skills, research has shown that the team can enhance three types of teamwork outcomes: Performance, Knowledge, and Attitudes.">
            <a:extLst>
              <a:ext uri="{FF2B5EF4-FFF2-40B4-BE49-F238E27FC236}">
                <a16:creationId xmlns:a16="http://schemas.microsoft.com/office/drawing/2014/main" id="{7EAC814F-003B-4963-AC45-35A610E6B4F7}"/>
              </a:ext>
            </a:extLst>
          </p:cNvPr>
          <p:cNvPicPr>
            <a:picLocks noChangeAspect="1"/>
          </p:cNvPicPr>
          <p:nvPr/>
        </p:nvPicPr>
        <p:blipFill>
          <a:blip r:embed="rId3"/>
          <a:stretch>
            <a:fillRect/>
          </a:stretch>
        </p:blipFill>
        <p:spPr>
          <a:xfrm>
            <a:off x="469127" y="2190948"/>
            <a:ext cx="3593137" cy="2910650"/>
          </a:xfrm>
          <a:prstGeom prst="rect">
            <a:avLst/>
          </a:prstGeom>
        </p:spPr>
      </p:pic>
      <p:sp>
        <p:nvSpPr>
          <p:cNvPr id="5" name="Rectangle: Rounded Corners 4">
            <a:extLst>
              <a:ext uri="{FF2B5EF4-FFF2-40B4-BE49-F238E27FC236}">
                <a16:creationId xmlns:a16="http://schemas.microsoft.com/office/drawing/2014/main" id="{A28AC359-0C42-4BFF-964A-FDCEFE00F017}"/>
              </a:ext>
            </a:extLst>
          </p:cNvPr>
          <p:cNvSpPr/>
          <p:nvPr/>
        </p:nvSpPr>
        <p:spPr>
          <a:xfrm>
            <a:off x="4437698" y="3088025"/>
            <a:ext cx="4397830" cy="973405"/>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Rectangle: Rounded Corners 5">
            <a:extLst>
              <a:ext uri="{FF2B5EF4-FFF2-40B4-BE49-F238E27FC236}">
                <a16:creationId xmlns:a16="http://schemas.microsoft.com/office/drawing/2014/main" id="{39B0C43D-07C2-455F-A85C-DEAB5BC9F4F2}"/>
              </a:ext>
            </a:extLst>
          </p:cNvPr>
          <p:cNvSpPr/>
          <p:nvPr/>
        </p:nvSpPr>
        <p:spPr>
          <a:xfrm>
            <a:off x="4392077" y="4204523"/>
            <a:ext cx="4397830" cy="973405"/>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Rectangle: Rounded Corners 6">
            <a:extLst>
              <a:ext uri="{FF2B5EF4-FFF2-40B4-BE49-F238E27FC236}">
                <a16:creationId xmlns:a16="http://schemas.microsoft.com/office/drawing/2014/main" id="{1544F52F-C293-4DEC-9EEC-04F6BE531C9C}"/>
              </a:ext>
            </a:extLst>
          </p:cNvPr>
          <p:cNvSpPr/>
          <p:nvPr/>
        </p:nvSpPr>
        <p:spPr>
          <a:xfrm>
            <a:off x="4443890" y="1971528"/>
            <a:ext cx="4397830" cy="973405"/>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Rectangle: Rounded Corners 7">
            <a:extLst>
              <a:ext uri="{FF2B5EF4-FFF2-40B4-BE49-F238E27FC236}">
                <a16:creationId xmlns:a16="http://schemas.microsoft.com/office/drawing/2014/main" id="{62B3AD9C-95F4-4847-BD97-F94FF7479101}"/>
              </a:ext>
            </a:extLst>
          </p:cNvPr>
          <p:cNvSpPr/>
          <p:nvPr/>
        </p:nvSpPr>
        <p:spPr>
          <a:xfrm>
            <a:off x="4443890" y="1971528"/>
            <a:ext cx="4397830" cy="973405"/>
          </a:xfrm>
          <a:prstGeom prst="roundRect">
            <a:avLst/>
          </a:prstGeom>
          <a:solidFill>
            <a:srgbClr val="019FC2">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chemeClr val="tx1"/>
                </a:solidFill>
              </a:rPr>
              <a:t>Assessment</a:t>
            </a:r>
            <a:endParaRPr lang="en-US" sz="1600" dirty="0">
              <a:solidFill>
                <a:schemeClr val="tx1"/>
              </a:solidFill>
            </a:endParaRPr>
          </a:p>
          <a:p>
            <a:r>
              <a:rPr lang="en-US" sz="1600" dirty="0">
                <a:solidFill>
                  <a:schemeClr val="tx1"/>
                </a:solidFill>
              </a:rPr>
              <a:t>Clearly define the need.</a:t>
            </a:r>
          </a:p>
        </p:txBody>
      </p:sp>
      <p:sp>
        <p:nvSpPr>
          <p:cNvPr id="9" name="Rectangle: Rounded Corners 8">
            <a:extLst>
              <a:ext uri="{FF2B5EF4-FFF2-40B4-BE49-F238E27FC236}">
                <a16:creationId xmlns:a16="http://schemas.microsoft.com/office/drawing/2014/main" id="{C4AA4706-2B26-4820-827F-42C1D9CCAA9C}"/>
              </a:ext>
            </a:extLst>
          </p:cNvPr>
          <p:cNvSpPr/>
          <p:nvPr/>
        </p:nvSpPr>
        <p:spPr>
          <a:xfrm>
            <a:off x="4437698" y="3088025"/>
            <a:ext cx="4397830" cy="1219836"/>
          </a:xfrm>
          <a:prstGeom prst="roundRect">
            <a:avLst/>
          </a:prstGeom>
          <a:solidFill>
            <a:srgbClr val="019FC2">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chemeClr val="tx1"/>
                </a:solidFill>
              </a:rPr>
              <a:t>Planning, Training, and Implementing</a:t>
            </a:r>
            <a:endParaRPr lang="en-US" sz="1600" dirty="0">
              <a:solidFill>
                <a:schemeClr val="tx1"/>
              </a:solidFill>
            </a:endParaRPr>
          </a:p>
          <a:p>
            <a:r>
              <a:rPr lang="en-US" sz="1600" dirty="0">
                <a:solidFill>
                  <a:schemeClr val="tx1"/>
                </a:solidFill>
              </a:rPr>
              <a:t>Plan to sustain the effort. </a:t>
            </a:r>
          </a:p>
          <a:p>
            <a:r>
              <a:rPr lang="en-US" sz="1600" dirty="0">
                <a:solidFill>
                  <a:schemeClr val="tx1"/>
                </a:solidFill>
              </a:rPr>
              <a:t>Train individuals. </a:t>
            </a:r>
          </a:p>
          <a:p>
            <a:r>
              <a:rPr lang="en-US" sz="1600" dirty="0">
                <a:solidFill>
                  <a:schemeClr val="tx1"/>
                </a:solidFill>
              </a:rPr>
              <a:t>Implement and test the strategies.</a:t>
            </a:r>
          </a:p>
        </p:txBody>
      </p:sp>
      <p:sp>
        <p:nvSpPr>
          <p:cNvPr id="10" name="Rectangle: Rounded Corners 9">
            <a:extLst>
              <a:ext uri="{FF2B5EF4-FFF2-40B4-BE49-F238E27FC236}">
                <a16:creationId xmlns:a16="http://schemas.microsoft.com/office/drawing/2014/main" id="{6F1B6326-F678-4A41-9B93-68E209D8C546}"/>
              </a:ext>
            </a:extLst>
          </p:cNvPr>
          <p:cNvSpPr/>
          <p:nvPr/>
        </p:nvSpPr>
        <p:spPr>
          <a:xfrm>
            <a:off x="4437698" y="4490961"/>
            <a:ext cx="4397830" cy="973405"/>
          </a:xfrm>
          <a:prstGeom prst="roundRect">
            <a:avLst/>
          </a:prstGeom>
          <a:solidFill>
            <a:srgbClr val="019FC2">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dirty="0">
                <a:solidFill>
                  <a:schemeClr val="tx1"/>
                </a:solidFill>
              </a:rPr>
              <a:t>Sustainment</a:t>
            </a:r>
            <a:endParaRPr lang="en-US" sz="1600" dirty="0">
              <a:solidFill>
                <a:schemeClr val="tx1"/>
              </a:solidFill>
            </a:endParaRPr>
          </a:p>
          <a:p>
            <a:r>
              <a:rPr lang="en-US" sz="1600" dirty="0">
                <a:solidFill>
                  <a:schemeClr val="tx1"/>
                </a:solidFill>
              </a:rPr>
              <a:t>Integrate into daily practice.</a:t>
            </a:r>
          </a:p>
          <a:p>
            <a:r>
              <a:rPr lang="en-US" sz="1600" dirty="0">
                <a:solidFill>
                  <a:schemeClr val="tx1"/>
                </a:solidFill>
              </a:rPr>
              <a:t>Monitor and measure programs.</a:t>
            </a:r>
          </a:p>
        </p:txBody>
      </p:sp>
    </p:spTree>
    <p:extLst>
      <p:ext uri="{BB962C8B-B14F-4D97-AF65-F5344CB8AC3E}">
        <p14:creationId xmlns:p14="http://schemas.microsoft.com/office/powerpoint/2010/main" val="4059952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7E27FB6D-2353-4D0F-32D0-C1087D30CB5C}"/>
              </a:ext>
            </a:extLst>
          </p:cNvPr>
          <p:cNvSpPr txBox="1">
            <a:spLocks/>
          </p:cNvSpPr>
          <p:nvPr/>
        </p:nvSpPr>
        <p:spPr>
          <a:xfrm>
            <a:off x="530643" y="278132"/>
            <a:ext cx="8481010" cy="718895"/>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cap="all" baseline="0">
                <a:solidFill>
                  <a:schemeClr val="tx1"/>
                </a:solidFill>
                <a:latin typeface="Bodoni 72" panose="000004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3600" b="1" cap="none" spc="225" dirty="0">
                <a:solidFill>
                  <a:schemeClr val="bg1"/>
                </a:solidFill>
                <a:latin typeface="Arial" panose="020B0604020202020204" pitchFamily="34" charset="0"/>
                <a:cs typeface="Arial" panose="020B0604020202020204" pitchFamily="34" charset="0"/>
              </a:rPr>
              <a:t>How is This Different than TeamSTEPPS® 2.0?</a:t>
            </a:r>
          </a:p>
        </p:txBody>
      </p:sp>
      <p:sp>
        <p:nvSpPr>
          <p:cNvPr id="29" name="TextBox 28">
            <a:extLst>
              <a:ext uri="{FF2B5EF4-FFF2-40B4-BE49-F238E27FC236}">
                <a16:creationId xmlns:a16="http://schemas.microsoft.com/office/drawing/2014/main" id="{5209D371-E02D-40EA-8854-71B74A409F96}"/>
              </a:ext>
            </a:extLst>
          </p:cNvPr>
          <p:cNvSpPr txBox="1"/>
          <p:nvPr/>
        </p:nvSpPr>
        <p:spPr>
          <a:xfrm>
            <a:off x="261176" y="1891513"/>
            <a:ext cx="5564900" cy="3859518"/>
          </a:xfrm>
          <a:prstGeom prst="rect">
            <a:avLst/>
          </a:prstGeom>
          <a:noFill/>
        </p:spPr>
        <p:txBody>
          <a:bodyPr wrap="square">
            <a:spAutoFit/>
          </a:bodyPr>
          <a:lstStyle/>
          <a:p>
            <a:pPr defTabSz="342900">
              <a:spcBef>
                <a:spcPct val="20000"/>
              </a:spcBef>
              <a:defRPr/>
            </a:pPr>
            <a:r>
              <a:rPr lang="en-US" b="1" dirty="0">
                <a:solidFill>
                  <a:srgbClr val="774791"/>
                </a:solidFill>
                <a:cs typeface="Arial"/>
              </a:rPr>
              <a:t>Diagnosis-Specific Focus: </a:t>
            </a:r>
          </a:p>
          <a:p>
            <a:pPr marL="257175" indent="-257175" defTabSz="342900">
              <a:spcBef>
                <a:spcPct val="20000"/>
              </a:spcBef>
              <a:buFont typeface="Arial"/>
              <a:buChar char="•"/>
              <a:defRPr/>
            </a:pPr>
            <a:r>
              <a:rPr lang="en-US" dirty="0">
                <a:cs typeface="Arial"/>
              </a:rPr>
              <a:t>Aims to raise diagnostic safety awareness, introduce the concept of a broad multidisciplinary diagnostic team that includes non-clinicians and patients and their families.</a:t>
            </a:r>
          </a:p>
          <a:p>
            <a:pPr defTabSz="342900">
              <a:spcBef>
                <a:spcPct val="20000"/>
              </a:spcBef>
              <a:defRPr/>
            </a:pPr>
            <a:r>
              <a:rPr lang="en-US" b="1" dirty="0">
                <a:solidFill>
                  <a:srgbClr val="774791"/>
                </a:solidFill>
                <a:cs typeface="Arial"/>
              </a:rPr>
              <a:t>New Course Materials and Tools:</a:t>
            </a:r>
          </a:p>
          <a:p>
            <a:pPr marL="257175" indent="-257175" defTabSz="342900">
              <a:spcBef>
                <a:spcPct val="20000"/>
              </a:spcBef>
              <a:buFont typeface="Arial"/>
              <a:buChar char="•"/>
              <a:defRPr/>
            </a:pPr>
            <a:r>
              <a:rPr lang="en-US" dirty="0">
                <a:cs typeface="Arial"/>
              </a:rPr>
              <a:t>Team Assessment Tool for Improving Diagnosis</a:t>
            </a:r>
          </a:p>
          <a:p>
            <a:pPr marL="257175" indent="-257175" defTabSz="342900">
              <a:spcBef>
                <a:spcPct val="20000"/>
              </a:spcBef>
              <a:buFont typeface="Arial"/>
              <a:buChar char="•"/>
              <a:defRPr/>
            </a:pPr>
            <a:r>
              <a:rPr lang="en-US" dirty="0">
                <a:cs typeface="Arial"/>
              </a:rPr>
              <a:t>Reality-based case: The Diagnostic Journey of Mr. Kane</a:t>
            </a:r>
          </a:p>
          <a:p>
            <a:pPr marL="257175" indent="-257175" defTabSz="342900">
              <a:spcBef>
                <a:spcPct val="20000"/>
              </a:spcBef>
              <a:buFont typeface="Arial"/>
              <a:buChar char="•"/>
              <a:defRPr/>
            </a:pPr>
            <a:r>
              <a:rPr lang="en-US" dirty="0">
                <a:cs typeface="Arial"/>
              </a:rPr>
              <a:t>Reflective Practice Tool</a:t>
            </a:r>
          </a:p>
          <a:p>
            <a:pPr marL="257175" indent="-257175" defTabSz="342900">
              <a:spcBef>
                <a:spcPct val="20000"/>
              </a:spcBef>
              <a:buFont typeface="Arial"/>
              <a:buChar char="•"/>
              <a:defRPr/>
            </a:pPr>
            <a:r>
              <a:rPr lang="en-US" dirty="0">
                <a:cs typeface="Arial"/>
              </a:rPr>
              <a:t>Diagnosis Team Structure Tool</a:t>
            </a:r>
          </a:p>
          <a:p>
            <a:pPr marL="257175" indent="-257175" defTabSz="342900">
              <a:spcBef>
                <a:spcPct val="20000"/>
              </a:spcBef>
              <a:buFont typeface="Arial"/>
              <a:buChar char="•"/>
              <a:defRPr/>
            </a:pPr>
            <a:r>
              <a:rPr lang="en-US" dirty="0">
                <a:cs typeface="Arial"/>
              </a:rPr>
              <a:t>Diagnosis-Focused Referral Tool</a:t>
            </a:r>
          </a:p>
          <a:p>
            <a:pPr marL="257175" indent="-257175" defTabSz="342900">
              <a:spcBef>
                <a:spcPct val="20000"/>
              </a:spcBef>
              <a:buFont typeface="Arial"/>
              <a:buChar char="•"/>
              <a:defRPr/>
            </a:pPr>
            <a:r>
              <a:rPr lang="en-US" dirty="0">
                <a:cs typeface="Arial"/>
              </a:rPr>
              <a:t>Post-course Knowledge Assessment</a:t>
            </a:r>
          </a:p>
        </p:txBody>
      </p:sp>
      <p:pic>
        <p:nvPicPr>
          <p:cNvPr id="30" name="Picture 29">
            <a:extLst>
              <a:ext uri="{FF2B5EF4-FFF2-40B4-BE49-F238E27FC236}">
                <a16:creationId xmlns:a16="http://schemas.microsoft.com/office/drawing/2014/main" id="{4D8FD3CF-C95E-461E-838B-C378530CA39C}"/>
              </a:ext>
            </a:extLst>
          </p:cNvPr>
          <p:cNvPicPr>
            <a:picLocks noChangeAspect="1"/>
          </p:cNvPicPr>
          <p:nvPr/>
        </p:nvPicPr>
        <p:blipFill>
          <a:blip r:embed="rId3"/>
          <a:stretch>
            <a:fillRect/>
          </a:stretch>
        </p:blipFill>
        <p:spPr>
          <a:xfrm>
            <a:off x="5576694" y="2444317"/>
            <a:ext cx="3434959" cy="3416656"/>
          </a:xfrm>
          <a:prstGeom prst="rect">
            <a:avLst/>
          </a:prstGeom>
        </p:spPr>
      </p:pic>
    </p:spTree>
    <p:extLst>
      <p:ext uri="{BB962C8B-B14F-4D97-AF65-F5344CB8AC3E}">
        <p14:creationId xmlns:p14="http://schemas.microsoft.com/office/powerpoint/2010/main" val="513811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48FA18C-5852-42CA-8F11-EA007EEEAC4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6000"/>
                    </a14:imgEffect>
                  </a14:imgLayer>
                </a14:imgProps>
              </a:ext>
            </a:extLst>
          </a:blip>
          <a:stretch>
            <a:fillRect/>
          </a:stretch>
        </p:blipFill>
        <p:spPr>
          <a:xfrm rot="21017743">
            <a:off x="7008037" y="1646929"/>
            <a:ext cx="1776619" cy="2317693"/>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F8B708A0-5E0C-4A29-BFBA-D481884170E5}"/>
              </a:ext>
              <a:ext uri="{C183D7F6-B498-43B3-948B-1728B52AA6E4}">
                <adec:decorative xmlns:adec="http://schemas.microsoft.com/office/drawing/2017/decorative" val="1"/>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
                    </a14:imgEffect>
                  </a14:imgLayer>
                </a14:imgProps>
              </a:ext>
              <a:ext uri="{28A0092B-C50C-407E-A947-70E740481C1C}">
                <a14:useLocalDpi xmlns:a14="http://schemas.microsoft.com/office/drawing/2010/main" val="0"/>
              </a:ext>
            </a:extLst>
          </a:blip>
          <a:stretch>
            <a:fillRect/>
          </a:stretch>
        </p:blipFill>
        <p:spPr>
          <a:xfrm rot="494310">
            <a:off x="6561828" y="3363704"/>
            <a:ext cx="1960526" cy="2537150"/>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21" name="Title 1">
            <a:extLst>
              <a:ext uri="{FF2B5EF4-FFF2-40B4-BE49-F238E27FC236}">
                <a16:creationId xmlns:a16="http://schemas.microsoft.com/office/drawing/2014/main" id="{EF713F0A-DAB6-45B9-8FD6-73CFCD4DEE23}"/>
              </a:ext>
            </a:extLst>
          </p:cNvPr>
          <p:cNvSpPr txBox="1">
            <a:spLocks/>
          </p:cNvSpPr>
          <p:nvPr/>
        </p:nvSpPr>
        <p:spPr>
          <a:xfrm>
            <a:off x="590906" y="429475"/>
            <a:ext cx="6172200" cy="611850"/>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4000" dirty="0"/>
              <a:t>Introduction</a:t>
            </a:r>
          </a:p>
        </p:txBody>
      </p:sp>
      <p:sp>
        <p:nvSpPr>
          <p:cNvPr id="2" name="TextBox 1">
            <a:extLst>
              <a:ext uri="{FF2B5EF4-FFF2-40B4-BE49-F238E27FC236}">
                <a16:creationId xmlns:a16="http://schemas.microsoft.com/office/drawing/2014/main" id="{B9E8F50E-A0A1-4174-8638-C159ADAB18D9}"/>
              </a:ext>
            </a:extLst>
          </p:cNvPr>
          <p:cNvSpPr txBox="1"/>
          <p:nvPr/>
        </p:nvSpPr>
        <p:spPr>
          <a:xfrm>
            <a:off x="590906" y="2606319"/>
            <a:ext cx="5799258" cy="3170099"/>
          </a:xfrm>
          <a:prstGeom prst="rect">
            <a:avLst/>
          </a:prstGeom>
          <a:noFill/>
        </p:spPr>
        <p:txBody>
          <a:bodyPr wrap="square" rtlCol="0">
            <a:spAutoFit/>
          </a:bodyPr>
          <a:lstStyle/>
          <a:p>
            <a:r>
              <a:rPr lang="en-US" b="1" dirty="0">
                <a:solidFill>
                  <a:srgbClr val="5F277D"/>
                </a:solidFill>
              </a:rPr>
              <a:t>TeamSTEPPS for Diagnosis Improvement </a:t>
            </a:r>
            <a:r>
              <a:rPr lang="en-US" dirty="0"/>
              <a:t>aims to raise diagnostic safety awareness, introduce the concept of a broad multidisciplinary diagnostic team that includes nonclinicians and patients and their families, and provide assessment and training tools to support local efforts to reduce diagnostic harm.</a:t>
            </a:r>
          </a:p>
          <a:p>
            <a:r>
              <a:rPr lang="en-US" b="1" dirty="0">
                <a:solidFill>
                  <a:srgbClr val="5F277D"/>
                </a:solidFill>
              </a:rPr>
              <a:t>Course materials:</a:t>
            </a:r>
          </a:p>
          <a:p>
            <a:pPr marL="285750" indent="-285750">
              <a:buFont typeface="Arial" panose="020B0604020202020204" pitchFamily="34" charset="0"/>
              <a:buChar char="•"/>
            </a:pPr>
            <a:r>
              <a:rPr lang="en-US" dirty="0"/>
              <a:t>7 Power Point Modules with Speaker Notes</a:t>
            </a:r>
          </a:p>
          <a:p>
            <a:pPr marL="285750" indent="-285750">
              <a:buFont typeface="Arial" panose="020B0604020202020204" pitchFamily="34" charset="0"/>
              <a:buChar char="•"/>
            </a:pPr>
            <a:r>
              <a:rPr lang="en-US" dirty="0"/>
              <a:t>Participant Workbook</a:t>
            </a:r>
          </a:p>
          <a:p>
            <a:pPr marL="285750" indent="-285750">
              <a:buFont typeface="Arial" panose="020B0604020202020204" pitchFamily="34" charset="0"/>
              <a:buChar char="•"/>
            </a:pPr>
            <a:r>
              <a:rPr lang="en-US" dirty="0"/>
              <a:t>Facilitator’s Guide</a:t>
            </a:r>
          </a:p>
          <a:p>
            <a:endParaRPr lang="en-US" dirty="0"/>
          </a:p>
        </p:txBody>
      </p:sp>
      <p:sp>
        <p:nvSpPr>
          <p:cNvPr id="26" name="TextBox 25">
            <a:extLst>
              <a:ext uri="{FF2B5EF4-FFF2-40B4-BE49-F238E27FC236}">
                <a16:creationId xmlns:a16="http://schemas.microsoft.com/office/drawing/2014/main" id="{160D0F6D-4FF5-49B6-9A5A-4C90F3C2B34F}"/>
              </a:ext>
            </a:extLst>
          </p:cNvPr>
          <p:cNvSpPr txBox="1"/>
          <p:nvPr/>
        </p:nvSpPr>
        <p:spPr>
          <a:xfrm>
            <a:off x="317639" y="1662255"/>
            <a:ext cx="5804127" cy="830997"/>
          </a:xfrm>
          <a:prstGeom prst="rect">
            <a:avLst/>
          </a:prstGeom>
          <a:noFill/>
        </p:spPr>
        <p:txBody>
          <a:bodyPr wrap="square" rtlCol="0">
            <a:spAutoFit/>
          </a:bodyPr>
          <a:lstStyle/>
          <a:p>
            <a:r>
              <a:rPr lang="en-US" sz="2400" b="1" dirty="0"/>
              <a:t>Training on teamwork and communication to improve your diagnostic process.</a:t>
            </a:r>
            <a:endParaRPr lang="en-US" sz="2400" dirty="0"/>
          </a:p>
        </p:txBody>
      </p:sp>
    </p:spTree>
    <p:extLst>
      <p:ext uri="{BB962C8B-B14F-4D97-AF65-F5344CB8AC3E}">
        <p14:creationId xmlns:p14="http://schemas.microsoft.com/office/powerpoint/2010/main" val="841420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74BED-BE1B-41A8-B519-0BA25CEF2897}"/>
              </a:ext>
            </a:extLst>
          </p:cNvPr>
          <p:cNvSpPr>
            <a:spLocks noGrp="1"/>
          </p:cNvSpPr>
          <p:nvPr>
            <p:ph type="title"/>
          </p:nvPr>
        </p:nvSpPr>
        <p:spPr/>
        <p:txBody>
          <a:bodyPr>
            <a:normAutofit fontScale="90000"/>
          </a:bodyPr>
          <a:lstStyle/>
          <a:p>
            <a:pPr algn="l"/>
            <a:r>
              <a:rPr lang="en-US" dirty="0">
                <a:latin typeface="Arial"/>
                <a:cs typeface="Arial"/>
              </a:rPr>
              <a:t>Team Assessment Tool for Improving Diagnosis </a:t>
            </a:r>
            <a:endParaRPr lang="en-US" dirty="0"/>
          </a:p>
        </p:txBody>
      </p:sp>
      <p:sp>
        <p:nvSpPr>
          <p:cNvPr id="3" name="Content Placeholder 2">
            <a:extLst>
              <a:ext uri="{FF2B5EF4-FFF2-40B4-BE49-F238E27FC236}">
                <a16:creationId xmlns:a16="http://schemas.microsoft.com/office/drawing/2014/main" id="{C7717203-AE8E-45FA-9B27-67901025B744}"/>
              </a:ext>
            </a:extLst>
          </p:cNvPr>
          <p:cNvSpPr>
            <a:spLocks noGrp="1"/>
          </p:cNvSpPr>
          <p:nvPr>
            <p:ph idx="1"/>
          </p:nvPr>
        </p:nvSpPr>
        <p:spPr>
          <a:xfrm>
            <a:off x="469127" y="1825625"/>
            <a:ext cx="4720093" cy="4351338"/>
          </a:xfrm>
        </p:spPr>
        <p:txBody>
          <a:bodyPr>
            <a:normAutofit/>
          </a:bodyPr>
          <a:lstStyle/>
          <a:p>
            <a:pPr marL="0" indent="0">
              <a:buNone/>
            </a:pPr>
            <a:r>
              <a:rPr lang="en-US" sz="2400" dirty="0">
                <a:latin typeface="Arial" panose="020B0604020202020204" pitchFamily="34" charset="0"/>
                <a:cs typeface="Arial" panose="020B0604020202020204" pitchFamily="34" charset="0"/>
              </a:rPr>
              <a:t>The Team Assessment Tool provides instructions to:</a:t>
            </a:r>
          </a:p>
          <a:p>
            <a:pPr lvl="1"/>
            <a:r>
              <a:rPr lang="en-US" sz="2000" dirty="0">
                <a:latin typeface="Arial" panose="020B0604020202020204" pitchFamily="34" charset="0"/>
                <a:cs typeface="Arial" panose="020B0604020202020204" pitchFamily="34" charset="0"/>
              </a:rPr>
              <a:t>Complete self-assessment ratings.</a:t>
            </a:r>
          </a:p>
          <a:p>
            <a:pPr lvl="1"/>
            <a:r>
              <a:rPr lang="en-US" sz="2000" dirty="0">
                <a:latin typeface="Arial" panose="020B0604020202020204" pitchFamily="34" charset="0"/>
                <a:cs typeface="Arial" panose="020B0604020202020204" pitchFamily="34" charset="0"/>
              </a:rPr>
              <a:t>Identify strengths and weaknesses.</a:t>
            </a:r>
          </a:p>
          <a:p>
            <a:pPr lvl="1"/>
            <a:r>
              <a:rPr lang="en-US" sz="2000" dirty="0">
                <a:latin typeface="Arial" panose="020B0604020202020204" pitchFamily="34" charset="0"/>
                <a:cs typeface="Arial" panose="020B0604020202020204" pitchFamily="34" charset="0"/>
              </a:rPr>
              <a:t>Set priorities and develop action plans.</a:t>
            </a:r>
          </a:p>
          <a:p>
            <a:pPr lvl="1"/>
            <a:r>
              <a:rPr lang="en-US" sz="2000" dirty="0">
                <a:latin typeface="Arial" panose="020B0604020202020204" pitchFamily="34" charset="0"/>
                <a:cs typeface="Arial" panose="020B0604020202020204" pitchFamily="34" charset="0"/>
              </a:rPr>
              <a:t>Assess improvement over time.</a:t>
            </a:r>
          </a:p>
        </p:txBody>
      </p:sp>
      <p:pic>
        <p:nvPicPr>
          <p:cNvPr id="6" name="Picture 5">
            <a:extLst>
              <a:ext uri="{FF2B5EF4-FFF2-40B4-BE49-F238E27FC236}">
                <a16:creationId xmlns:a16="http://schemas.microsoft.com/office/drawing/2014/main" id="{2403B0D4-D240-4549-9DD3-EDB25F9B5C8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29200" y="1528764"/>
            <a:ext cx="3786757" cy="4648199"/>
          </a:xfrm>
          <a:prstGeom prst="rect">
            <a:avLst/>
          </a:prstGeom>
        </p:spPr>
      </p:pic>
    </p:spTree>
    <p:extLst>
      <p:ext uri="{BB962C8B-B14F-4D97-AF65-F5344CB8AC3E}">
        <p14:creationId xmlns:p14="http://schemas.microsoft.com/office/powerpoint/2010/main" val="3488238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F465F-3E15-43E3-B470-A797A701FF89}"/>
              </a:ext>
            </a:extLst>
          </p:cNvPr>
          <p:cNvSpPr>
            <a:spLocks noGrp="1"/>
          </p:cNvSpPr>
          <p:nvPr>
            <p:ph type="title"/>
          </p:nvPr>
        </p:nvSpPr>
        <p:spPr/>
        <p:txBody>
          <a:bodyPr>
            <a:normAutofit fontScale="90000"/>
          </a:bodyPr>
          <a:lstStyle/>
          <a:p>
            <a:r>
              <a:rPr lang="en-US" sz="4000" b="0" dirty="0"/>
              <a:t>Course Case Study:</a:t>
            </a:r>
            <a:br>
              <a:rPr lang="en-US" sz="4000" dirty="0"/>
            </a:br>
            <a:r>
              <a:rPr lang="en-US" dirty="0"/>
              <a:t>Mr. Kane’s Diagnostic Journey</a:t>
            </a:r>
          </a:p>
        </p:txBody>
      </p:sp>
      <p:sp>
        <p:nvSpPr>
          <p:cNvPr id="4" name="object 6">
            <a:extLst>
              <a:ext uri="{FF2B5EF4-FFF2-40B4-BE49-F238E27FC236}">
                <a16:creationId xmlns:a16="http://schemas.microsoft.com/office/drawing/2014/main" id="{FF8575B9-71EE-4ABE-9D14-DBA81E5088BA}"/>
              </a:ext>
              <a:ext uri="{C183D7F6-B498-43B3-948B-1728B52AA6E4}">
                <adec:decorative xmlns:adec="http://schemas.microsoft.com/office/drawing/2017/decorative" val="1"/>
              </a:ext>
            </a:extLst>
          </p:cNvPr>
          <p:cNvSpPr/>
          <p:nvPr/>
        </p:nvSpPr>
        <p:spPr>
          <a:xfrm>
            <a:off x="300240" y="479109"/>
            <a:ext cx="1712096" cy="1979579"/>
          </a:xfrm>
          <a:prstGeom prst="rect">
            <a:avLst/>
          </a:prstGeom>
          <a:blipFill>
            <a:blip r:embed="rId3" cstate="print">
              <a:extLst>
                <a:ext uri="{BEBA8EAE-BF5A-486C-A8C5-ECC9F3942E4B}">
                  <a14:imgProps xmlns:a14="http://schemas.microsoft.com/office/drawing/2010/main">
                    <a14:imgLayer r:embed="rId4">
                      <a14:imgEffect>
                        <a14:saturation sat="0"/>
                      </a14:imgEffect>
                    </a14:imgLayer>
                  </a14:imgProps>
                </a:ext>
              </a:extLst>
            </a:blip>
            <a:stretch>
              <a:fillRect/>
            </a:stretch>
          </a:blipFill>
        </p:spPr>
        <p:txBody>
          <a:bodyPr wrap="square" lIns="0" tIns="0" rIns="0" bIns="0" rtlCol="0"/>
          <a:lstStyle/>
          <a:p>
            <a:endParaRPr sz="1588"/>
          </a:p>
        </p:txBody>
      </p:sp>
      <p:sp>
        <p:nvSpPr>
          <p:cNvPr id="5" name="object 3">
            <a:extLst>
              <a:ext uri="{FF2B5EF4-FFF2-40B4-BE49-F238E27FC236}">
                <a16:creationId xmlns:a16="http://schemas.microsoft.com/office/drawing/2014/main" id="{86B97154-4AEB-43B5-9946-AB4CED21182D}"/>
              </a:ext>
            </a:extLst>
          </p:cNvPr>
          <p:cNvSpPr txBox="1"/>
          <p:nvPr/>
        </p:nvSpPr>
        <p:spPr>
          <a:xfrm>
            <a:off x="861417" y="3852868"/>
            <a:ext cx="7529052" cy="2462213"/>
          </a:xfrm>
          <a:prstGeom prst="rect">
            <a:avLst/>
          </a:prstGeom>
        </p:spPr>
        <p:txBody>
          <a:bodyPr vert="horz" wrap="square" lIns="0" tIns="0" rIns="0" bIns="0" rtlCol="0">
            <a:spAutoFit/>
          </a:bodyPr>
          <a:lstStyle/>
          <a:p>
            <a:pPr marL="166416" marR="4483" indent="-155210">
              <a:buFont typeface="Arial"/>
              <a:buChar char="•"/>
              <a:tabLst>
                <a:tab pos="166977" algn="l"/>
              </a:tabLst>
            </a:pPr>
            <a:r>
              <a:rPr lang="en-US" sz="2000" dirty="0">
                <a:latin typeface="Arial" panose="020B0604020202020204" pitchFamily="34" charset="0"/>
                <a:cs typeface="Arial" panose="020B0604020202020204" pitchFamily="34" charset="0"/>
              </a:rPr>
              <a:t>Based on a real delayed-diagnosis experience.</a:t>
            </a:r>
          </a:p>
          <a:p>
            <a:pPr marL="166416" marR="4483" indent="-155210">
              <a:buFont typeface="Arial"/>
              <a:buChar char="•"/>
              <a:tabLst>
                <a:tab pos="166977" algn="l"/>
              </a:tabLst>
            </a:pPr>
            <a:r>
              <a:rPr lang="en-US" sz="2000" dirty="0">
                <a:latin typeface="Arial" panose="020B0604020202020204" pitchFamily="34" charset="0"/>
                <a:cs typeface="Arial" panose="020B0604020202020204" pitchFamily="34" charset="0"/>
              </a:rPr>
              <a:t>Told through the many voices of Joe Kane’s diagnostic team.</a:t>
            </a:r>
          </a:p>
          <a:p>
            <a:pPr marL="166416" marR="4483" indent="-155210">
              <a:buFont typeface="Arial"/>
              <a:buChar char="•"/>
              <a:tabLst>
                <a:tab pos="166977" algn="l"/>
              </a:tabLst>
            </a:pPr>
            <a:r>
              <a:rPr lang="en-US" sz="2000" dirty="0">
                <a:latin typeface="Arial" panose="020B0604020202020204" pitchFamily="34" charset="0"/>
                <a:cs typeface="Arial" panose="020B0604020202020204" pitchFamily="34" charset="0"/>
              </a:rPr>
              <a:t>Introduced in Module 1, incorporated throughout Module 2-6, and reimagined in Module 7.</a:t>
            </a:r>
          </a:p>
          <a:p>
            <a:pPr marL="166416" marR="4483" indent="-155210">
              <a:buFont typeface="Arial"/>
              <a:buChar char="•"/>
              <a:tabLst>
                <a:tab pos="166977" algn="l"/>
              </a:tabLst>
            </a:pPr>
            <a:r>
              <a:rPr lang="en-US" sz="2000" dirty="0">
                <a:latin typeface="Arial" panose="020B0604020202020204" pitchFamily="34" charset="0"/>
                <a:cs typeface="Arial" panose="020B0604020202020204" pitchFamily="34" charset="0"/>
              </a:rPr>
              <a:t>This case shows how gaps in communication and care coordination can occur, despite providers’ dedication to care for their patients.  </a:t>
            </a:r>
          </a:p>
          <a:p>
            <a:pPr marL="166416" marR="4483" indent="-155210">
              <a:buFont typeface="Arial"/>
              <a:buChar char="•"/>
              <a:tabLst>
                <a:tab pos="166977" algn="l"/>
              </a:tabLst>
            </a:pPr>
            <a:endParaRPr lang="en-US" sz="20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6B46F3B2-CA00-44F1-96EC-0A17C355715A}"/>
              </a:ext>
              <a:ext uri="{C183D7F6-B498-43B3-948B-1728B52AA6E4}">
                <adec:decorative xmlns:adec="http://schemas.microsoft.com/office/drawing/2017/decorative" val="1"/>
              </a:ext>
            </a:extLst>
          </p:cNvPr>
          <p:cNvPicPr/>
          <p:nvPr/>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6935" t="845" r="6040"/>
          <a:stretch/>
        </p:blipFill>
        <p:spPr bwMode="auto">
          <a:xfrm>
            <a:off x="2012336" y="479109"/>
            <a:ext cx="1976120" cy="19795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521C44C-7FAD-4B7E-B383-707A367C2CBD}"/>
              </a:ext>
              <a:ext uri="{C183D7F6-B498-43B3-948B-1728B52AA6E4}">
                <adec:decorative xmlns:adec="http://schemas.microsoft.com/office/drawing/2017/decorative" val="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973872" y="479109"/>
            <a:ext cx="1726680" cy="197957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CBE36CD9-AE74-44AD-8BDC-02A5EA519FF3}"/>
              </a:ext>
              <a:ext uri="{C183D7F6-B498-43B3-948B-1728B52AA6E4}">
                <adec:decorative xmlns:adec="http://schemas.microsoft.com/office/drawing/2017/decorative" val="1"/>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l="24044" r="25702"/>
          <a:stretch/>
        </p:blipFill>
        <p:spPr>
          <a:xfrm>
            <a:off x="5700552" y="479108"/>
            <a:ext cx="1492208" cy="1979579"/>
          </a:xfrm>
          <a:prstGeom prst="rect">
            <a:avLst/>
          </a:prstGeom>
          <a:ln w="28575">
            <a:noFill/>
          </a:ln>
        </p:spPr>
      </p:pic>
      <p:pic>
        <p:nvPicPr>
          <p:cNvPr id="10" name="Content Placeholder 3">
            <a:extLst>
              <a:ext uri="{FF2B5EF4-FFF2-40B4-BE49-F238E27FC236}">
                <a16:creationId xmlns:a16="http://schemas.microsoft.com/office/drawing/2014/main" id="{F1A38A2B-CCC9-4FB4-B4B3-BB938BA42EF8}"/>
              </a:ext>
              <a:ext uri="{C183D7F6-B498-43B3-948B-1728B52AA6E4}">
                <adec:decorative xmlns:adec="http://schemas.microsoft.com/office/drawing/2017/decorative" val="1"/>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r="55500"/>
          <a:stretch/>
        </p:blipFill>
        <p:spPr>
          <a:xfrm>
            <a:off x="7192758" y="479107"/>
            <a:ext cx="1636917" cy="1979579"/>
          </a:xfrm>
          <a:prstGeom prst="rect">
            <a:avLst/>
          </a:prstGeom>
          <a:noFill/>
          <a:ln w="28575">
            <a:noFill/>
          </a:ln>
        </p:spPr>
      </p:pic>
    </p:spTree>
    <p:extLst>
      <p:ext uri="{BB962C8B-B14F-4D97-AF65-F5344CB8AC3E}">
        <p14:creationId xmlns:p14="http://schemas.microsoft.com/office/powerpoint/2010/main" val="1637905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 Ask, Listen, and Act is a three-word prompt that can serve as a reminder of the reflective process.">
            <a:extLst>
              <a:ext uri="{FF2B5EF4-FFF2-40B4-BE49-F238E27FC236}">
                <a16:creationId xmlns:a16="http://schemas.microsoft.com/office/drawing/2014/main" id="{9D4FF30A-8CF1-49B4-B7BE-D4E63DD8E1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412" y="1906035"/>
            <a:ext cx="2611022" cy="2662005"/>
          </a:xfrm>
          <a:prstGeom prst="rect">
            <a:avLst/>
          </a:prstGeom>
        </p:spPr>
      </p:pic>
      <p:pic>
        <p:nvPicPr>
          <p:cNvPr id="15" name="Picture 14" descr="Listen">
            <a:extLst>
              <a:ext uri="{FF2B5EF4-FFF2-40B4-BE49-F238E27FC236}">
                <a16:creationId xmlns:a16="http://schemas.microsoft.com/office/drawing/2014/main" id="{1A33481E-B1B7-401E-9CB6-9C1FAE5CE6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6502" y="1906035"/>
            <a:ext cx="2611022" cy="2662005"/>
          </a:xfrm>
          <a:prstGeom prst="rect">
            <a:avLst/>
          </a:prstGeom>
        </p:spPr>
      </p:pic>
      <p:pic>
        <p:nvPicPr>
          <p:cNvPr id="17" name="Picture 16" descr="Act">
            <a:extLst>
              <a:ext uri="{FF2B5EF4-FFF2-40B4-BE49-F238E27FC236}">
                <a16:creationId xmlns:a16="http://schemas.microsoft.com/office/drawing/2014/main" id="{3466836B-8DF4-4CE9-AFF1-166E8D9355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2914" y="1906035"/>
            <a:ext cx="2765402" cy="2819400"/>
          </a:xfrm>
          <a:prstGeom prst="rect">
            <a:avLst/>
          </a:prstGeom>
        </p:spPr>
      </p:pic>
      <p:sp>
        <p:nvSpPr>
          <p:cNvPr id="22" name="Rectangle: Rounded Corners 21">
            <a:extLst>
              <a:ext uri="{FF2B5EF4-FFF2-40B4-BE49-F238E27FC236}">
                <a16:creationId xmlns:a16="http://schemas.microsoft.com/office/drawing/2014/main" id="{CAEF55BA-5445-4416-8CEC-1E3DBED9CA57}"/>
              </a:ext>
            </a:extLst>
          </p:cNvPr>
          <p:cNvSpPr/>
          <p:nvPr/>
        </p:nvSpPr>
        <p:spPr>
          <a:xfrm>
            <a:off x="1153698" y="4374309"/>
            <a:ext cx="2180854" cy="1272353"/>
          </a:xfrm>
          <a:prstGeom prst="roundRect">
            <a:avLst/>
          </a:prstGeom>
          <a:solidFill>
            <a:srgbClr val="019FC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a:solidFill>
                <a:schemeClr val="tx1"/>
              </a:solidFill>
            </a:endParaRPr>
          </a:p>
        </p:txBody>
      </p:sp>
      <p:sp>
        <p:nvSpPr>
          <p:cNvPr id="23" name="Rectangle: Rounded Corners 22">
            <a:extLst>
              <a:ext uri="{FF2B5EF4-FFF2-40B4-BE49-F238E27FC236}">
                <a16:creationId xmlns:a16="http://schemas.microsoft.com/office/drawing/2014/main" id="{F28981DA-206E-4174-A264-CB9135A35F8F}"/>
              </a:ext>
            </a:extLst>
          </p:cNvPr>
          <p:cNvSpPr/>
          <p:nvPr/>
        </p:nvSpPr>
        <p:spPr>
          <a:xfrm>
            <a:off x="3574125" y="4397462"/>
            <a:ext cx="2180854" cy="1272353"/>
          </a:xfrm>
          <a:prstGeom prst="roundRect">
            <a:avLst/>
          </a:prstGeom>
          <a:solidFill>
            <a:srgbClr val="019FC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a:solidFill>
                <a:schemeClr val="tx1"/>
              </a:solidFill>
            </a:endParaRPr>
          </a:p>
        </p:txBody>
      </p:sp>
      <p:sp>
        <p:nvSpPr>
          <p:cNvPr id="24" name="Rectangle: Rounded Corners 23">
            <a:extLst>
              <a:ext uri="{FF2B5EF4-FFF2-40B4-BE49-F238E27FC236}">
                <a16:creationId xmlns:a16="http://schemas.microsoft.com/office/drawing/2014/main" id="{43B7E32F-ADCD-4567-B399-C8CE401DA462}"/>
              </a:ext>
            </a:extLst>
          </p:cNvPr>
          <p:cNvSpPr/>
          <p:nvPr/>
        </p:nvSpPr>
        <p:spPr>
          <a:xfrm>
            <a:off x="6002128" y="4374309"/>
            <a:ext cx="2180854" cy="1272353"/>
          </a:xfrm>
          <a:prstGeom prst="roundRect">
            <a:avLst/>
          </a:prstGeom>
          <a:solidFill>
            <a:srgbClr val="019FC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a:solidFill>
                <a:schemeClr val="tx1"/>
              </a:solidFill>
            </a:endParaRPr>
          </a:p>
        </p:txBody>
      </p:sp>
      <p:sp>
        <p:nvSpPr>
          <p:cNvPr id="2" name="Title 1">
            <a:extLst>
              <a:ext uri="{FF2B5EF4-FFF2-40B4-BE49-F238E27FC236}">
                <a16:creationId xmlns:a16="http://schemas.microsoft.com/office/drawing/2014/main" id="{A2CFA731-632E-4D65-8117-AF5F18D45718}"/>
              </a:ext>
            </a:extLst>
          </p:cNvPr>
          <p:cNvSpPr>
            <a:spLocks noGrp="1"/>
          </p:cNvSpPr>
          <p:nvPr>
            <p:ph type="title"/>
          </p:nvPr>
        </p:nvSpPr>
        <p:spPr/>
        <p:txBody>
          <a:bodyPr/>
          <a:lstStyle/>
          <a:p>
            <a:pPr algn="l"/>
            <a:r>
              <a:rPr lang="en-US" dirty="0"/>
              <a:t>Reflective Practice</a:t>
            </a:r>
          </a:p>
        </p:txBody>
      </p:sp>
      <p:sp>
        <p:nvSpPr>
          <p:cNvPr id="19" name="TextBox 18">
            <a:extLst>
              <a:ext uri="{FF2B5EF4-FFF2-40B4-BE49-F238E27FC236}">
                <a16:creationId xmlns:a16="http://schemas.microsoft.com/office/drawing/2014/main" id="{149201BD-1D29-41CB-BB10-664097C0C88C}"/>
              </a:ext>
            </a:extLst>
          </p:cNvPr>
          <p:cNvSpPr txBox="1"/>
          <p:nvPr/>
        </p:nvSpPr>
        <p:spPr>
          <a:xfrm>
            <a:off x="1106346" y="4551703"/>
            <a:ext cx="2290921" cy="769441"/>
          </a:xfrm>
          <a:prstGeom prst="rect">
            <a:avLst/>
          </a:prstGeom>
          <a:noFill/>
        </p:spPr>
        <p:txBody>
          <a:bodyPr wrap="square" rtlCol="0">
            <a:spAutoFit/>
          </a:bodyPr>
          <a:lstStyle/>
          <a:p>
            <a:pPr algn="ctr"/>
            <a:r>
              <a:rPr lang="en-US" sz="2200" dirty="0"/>
              <a:t>Questions are the path to discovery</a:t>
            </a:r>
          </a:p>
        </p:txBody>
      </p:sp>
      <p:sp>
        <p:nvSpPr>
          <p:cNvPr id="20" name="TextBox 19">
            <a:extLst>
              <a:ext uri="{FF2B5EF4-FFF2-40B4-BE49-F238E27FC236}">
                <a16:creationId xmlns:a16="http://schemas.microsoft.com/office/drawing/2014/main" id="{AB66354A-724A-42DA-9977-F2A4D4986070}"/>
              </a:ext>
            </a:extLst>
          </p:cNvPr>
          <p:cNvSpPr txBox="1"/>
          <p:nvPr/>
        </p:nvSpPr>
        <p:spPr>
          <a:xfrm>
            <a:off x="3527276" y="4484998"/>
            <a:ext cx="2290921" cy="1107996"/>
          </a:xfrm>
          <a:prstGeom prst="rect">
            <a:avLst/>
          </a:prstGeom>
          <a:noFill/>
        </p:spPr>
        <p:txBody>
          <a:bodyPr wrap="square" rtlCol="0">
            <a:spAutoFit/>
          </a:bodyPr>
          <a:lstStyle/>
          <a:p>
            <a:pPr algn="ctr"/>
            <a:r>
              <a:rPr lang="en-US" sz="2200" dirty="0"/>
              <a:t>Listen actively through mindful engagement</a:t>
            </a:r>
          </a:p>
        </p:txBody>
      </p:sp>
      <p:sp>
        <p:nvSpPr>
          <p:cNvPr id="21" name="TextBox 20">
            <a:extLst>
              <a:ext uri="{FF2B5EF4-FFF2-40B4-BE49-F238E27FC236}">
                <a16:creationId xmlns:a16="http://schemas.microsoft.com/office/drawing/2014/main" id="{F1A261F7-4542-4D53-B8CC-09C456CFF931}"/>
              </a:ext>
            </a:extLst>
          </p:cNvPr>
          <p:cNvSpPr txBox="1"/>
          <p:nvPr/>
        </p:nvSpPr>
        <p:spPr>
          <a:xfrm>
            <a:off x="5948206" y="4470112"/>
            <a:ext cx="2290921" cy="1107996"/>
          </a:xfrm>
          <a:prstGeom prst="rect">
            <a:avLst/>
          </a:prstGeom>
          <a:noFill/>
        </p:spPr>
        <p:txBody>
          <a:bodyPr wrap="square" rtlCol="0">
            <a:spAutoFit/>
          </a:bodyPr>
          <a:lstStyle/>
          <a:p>
            <a:pPr algn="ctr"/>
            <a:r>
              <a:rPr lang="en-US" sz="2200" dirty="0"/>
              <a:t>Follow-up with thoughtful action and planning</a:t>
            </a:r>
          </a:p>
        </p:txBody>
      </p:sp>
    </p:spTree>
    <p:extLst>
      <p:ext uri="{BB962C8B-B14F-4D97-AF65-F5344CB8AC3E}">
        <p14:creationId xmlns:p14="http://schemas.microsoft.com/office/powerpoint/2010/main" val="336989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he Who Is on Our Diagnostic Team checklist outlines the different members that make up a diagnostic team and the role each plays in the diagnostic process (Core, Support, or Ancillary).">
            <a:extLst>
              <a:ext uri="{FF2B5EF4-FFF2-40B4-BE49-F238E27FC236}">
                <a16:creationId xmlns:a16="http://schemas.microsoft.com/office/drawing/2014/main" id="{5AAD1C56-44C3-41B3-B26F-C19D47123B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1400" y="1490524"/>
            <a:ext cx="6220120" cy="4939014"/>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237DE4B5-7820-42CD-AFFC-18CEB925F9AE}"/>
              </a:ext>
            </a:extLst>
          </p:cNvPr>
          <p:cNvSpPr>
            <a:spLocks noGrp="1"/>
          </p:cNvSpPr>
          <p:nvPr>
            <p:ph type="title"/>
          </p:nvPr>
        </p:nvSpPr>
        <p:spPr>
          <a:xfrm>
            <a:off x="355600" y="274638"/>
            <a:ext cx="6918960" cy="1143000"/>
          </a:xfrm>
        </p:spPr>
        <p:txBody>
          <a:bodyPr>
            <a:noAutofit/>
          </a:bodyPr>
          <a:lstStyle/>
          <a:p>
            <a:r>
              <a:rPr lang="en-US" dirty="0"/>
              <a:t>Diagnosis Team Structure </a:t>
            </a:r>
            <a:r>
              <a:rPr lang="en-US" sz="3600" b="0" dirty="0"/>
              <a:t>Team Exercise</a:t>
            </a:r>
            <a:endParaRPr lang="en-US" b="0" dirty="0"/>
          </a:p>
        </p:txBody>
      </p:sp>
    </p:spTree>
    <p:extLst>
      <p:ext uri="{BB962C8B-B14F-4D97-AF65-F5344CB8AC3E}">
        <p14:creationId xmlns:p14="http://schemas.microsoft.com/office/powerpoint/2010/main" val="3664150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he Diagnosis-Focused Referral Form facilitates provider and patient alignment on the reasons for a diagnosis-focused referral and expected outcomes from the referral. The tool helps structure communication, using SBAR from the referring provider to the consulting provider in a way that specifically elicits information to aid in diagnostic reasoning."/>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292600" y="1415991"/>
            <a:ext cx="3906520" cy="4849873"/>
          </a:xfrm>
        </p:spPr>
      </p:pic>
      <p:sp>
        <p:nvSpPr>
          <p:cNvPr id="2" name="Title 1">
            <a:extLst>
              <a:ext uri="{FF2B5EF4-FFF2-40B4-BE49-F238E27FC236}">
                <a16:creationId xmlns:a16="http://schemas.microsoft.com/office/drawing/2014/main" id="{68AD3941-D320-443A-BFDF-937C7B151308}"/>
              </a:ext>
            </a:extLst>
          </p:cNvPr>
          <p:cNvSpPr>
            <a:spLocks noGrp="1"/>
          </p:cNvSpPr>
          <p:nvPr>
            <p:ph type="title"/>
          </p:nvPr>
        </p:nvSpPr>
        <p:spPr>
          <a:xfrm>
            <a:off x="457200" y="274638"/>
            <a:ext cx="8229600" cy="1143000"/>
          </a:xfrm>
        </p:spPr>
        <p:txBody>
          <a:bodyPr anchor="ctr">
            <a:normAutofit/>
          </a:bodyPr>
          <a:lstStyle/>
          <a:p>
            <a:r>
              <a:rPr lang="en-US" dirty="0">
                <a:latin typeface="Arial" charset="0"/>
                <a:ea typeface="Arial" charset="0"/>
                <a:cs typeface="Arial" charset="0"/>
              </a:rPr>
              <a:t>A Diagnosis-Focused Referral </a:t>
            </a:r>
          </a:p>
        </p:txBody>
      </p:sp>
      <p:sp>
        <p:nvSpPr>
          <p:cNvPr id="15" name="Text Placeholder 2">
            <a:extLst>
              <a:ext uri="{FF2B5EF4-FFF2-40B4-BE49-F238E27FC236}">
                <a16:creationId xmlns:a16="http://schemas.microsoft.com/office/drawing/2014/main" id="{B2F1D5ED-26DE-4D63-B4E1-03A8DE9FCABA}"/>
              </a:ext>
            </a:extLst>
          </p:cNvPr>
          <p:cNvSpPr>
            <a:spLocks noGrp="1"/>
          </p:cNvSpPr>
          <p:nvPr>
            <p:ph type="body" idx="1"/>
          </p:nvPr>
        </p:nvSpPr>
        <p:spPr>
          <a:xfrm>
            <a:off x="457200" y="1828800"/>
            <a:ext cx="4040188" cy="4013200"/>
          </a:xfrm>
        </p:spPr>
        <p:txBody>
          <a:bodyPr anchor="t">
            <a:normAutofit fontScale="85000" lnSpcReduction="10000"/>
          </a:bodyPr>
          <a:lstStyle/>
          <a:p>
            <a:r>
              <a:rPr lang="en-US" b="0" dirty="0">
                <a:latin typeface="Arial" charset="0"/>
                <a:ea typeface="Arial" charset="0"/>
                <a:cs typeface="Arial" charset="0"/>
              </a:rPr>
              <a:t>This tool:</a:t>
            </a:r>
          </a:p>
          <a:p>
            <a:pPr marL="342900" indent="-342900">
              <a:buFont typeface="Arial" panose="020B0604020202020204" pitchFamily="34" charset="0"/>
              <a:buChar char="•"/>
            </a:pPr>
            <a:r>
              <a:rPr lang="en-US" b="0" dirty="0">
                <a:latin typeface="Arial" charset="0"/>
                <a:ea typeface="Arial" charset="0"/>
                <a:cs typeface="Arial" charset="0"/>
              </a:rPr>
              <a:t>Uses the concepts from SBAR (Situation, Background, Assessment, and Recommendation). </a:t>
            </a:r>
          </a:p>
          <a:p>
            <a:pPr marL="342900" indent="-342900">
              <a:buFont typeface="Arial" panose="020B0604020202020204" pitchFamily="34" charset="0"/>
              <a:buChar char="•"/>
            </a:pPr>
            <a:r>
              <a:rPr lang="en-US" b="0" dirty="0">
                <a:latin typeface="Arial" charset="0"/>
                <a:ea typeface="Arial" charset="0"/>
                <a:cs typeface="Arial" charset="0"/>
              </a:rPr>
              <a:t>Facilitates provider and patient alignment on the reasons for a diagnosis-focused referral and expected outcomes. </a:t>
            </a:r>
          </a:p>
          <a:p>
            <a:pPr marL="342900" indent="-342900">
              <a:buFont typeface="Arial" panose="020B0604020202020204" pitchFamily="34" charset="0"/>
              <a:buChar char="•"/>
            </a:pPr>
            <a:r>
              <a:rPr lang="en-US" b="0" dirty="0">
                <a:latin typeface="Arial" charset="0"/>
                <a:ea typeface="Arial" charset="0"/>
                <a:cs typeface="Arial" charset="0"/>
              </a:rPr>
              <a:t>Helps structure communication from the referring provider to the consulting provider.</a:t>
            </a:r>
          </a:p>
        </p:txBody>
      </p:sp>
    </p:spTree>
    <p:extLst>
      <p:ext uri="{BB962C8B-B14F-4D97-AF65-F5344CB8AC3E}">
        <p14:creationId xmlns:p14="http://schemas.microsoft.com/office/powerpoint/2010/main" val="667394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983497-CADE-4BD9-B194-80ACC85D956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Effect>
                      <a14:brightnessContrast bright="-3000"/>
                    </a14:imgEffect>
                  </a14:imgLayer>
                </a14:imgProps>
              </a:ext>
            </a:extLst>
          </a:blip>
          <a:stretch>
            <a:fillRect/>
          </a:stretch>
        </p:blipFill>
        <p:spPr>
          <a:xfrm>
            <a:off x="4724140" y="1746703"/>
            <a:ext cx="3249565" cy="4213033"/>
          </a:xfrm>
          <a:prstGeom prst="rect">
            <a:avLst/>
          </a:prstGeom>
          <a:ln>
            <a:noFill/>
          </a:ln>
          <a:effectLst>
            <a:glow rad="63500">
              <a:schemeClr val="accent3">
                <a:satMod val="175000"/>
                <a:alpha val="40000"/>
              </a:schemeClr>
            </a:glow>
            <a:outerShdw blurRad="50800" dist="38100" dir="2700000" algn="tl" rotWithShape="0">
              <a:prstClr val="black">
                <a:alpha val="40000"/>
              </a:prstClr>
            </a:outerShdw>
            <a:softEdge rad="12700"/>
          </a:effectLst>
        </p:spPr>
      </p:pic>
      <p:sp>
        <p:nvSpPr>
          <p:cNvPr id="2" name="Title 1">
            <a:extLst>
              <a:ext uri="{FF2B5EF4-FFF2-40B4-BE49-F238E27FC236}">
                <a16:creationId xmlns:a16="http://schemas.microsoft.com/office/drawing/2014/main" id="{68AD3941-D320-443A-BFDF-937C7B151308}"/>
              </a:ext>
            </a:extLst>
          </p:cNvPr>
          <p:cNvSpPr>
            <a:spLocks noGrp="1"/>
          </p:cNvSpPr>
          <p:nvPr>
            <p:ph type="title"/>
          </p:nvPr>
        </p:nvSpPr>
        <p:spPr>
          <a:xfrm>
            <a:off x="457200" y="274638"/>
            <a:ext cx="8229600" cy="1143000"/>
          </a:xfrm>
        </p:spPr>
        <p:txBody>
          <a:bodyPr anchor="ctr">
            <a:normAutofit/>
          </a:bodyPr>
          <a:lstStyle/>
          <a:p>
            <a:r>
              <a:rPr lang="en-US" dirty="0">
                <a:latin typeface="Arial" charset="0"/>
                <a:ea typeface="Arial" charset="0"/>
                <a:cs typeface="Arial" charset="0"/>
              </a:rPr>
              <a:t>Knowledge Assessment</a:t>
            </a:r>
          </a:p>
        </p:txBody>
      </p:sp>
      <p:sp>
        <p:nvSpPr>
          <p:cNvPr id="15" name="Text Placeholder 2">
            <a:extLst>
              <a:ext uri="{FF2B5EF4-FFF2-40B4-BE49-F238E27FC236}">
                <a16:creationId xmlns:a16="http://schemas.microsoft.com/office/drawing/2014/main" id="{B2F1D5ED-26DE-4D63-B4E1-03A8DE9FCABA}"/>
              </a:ext>
            </a:extLst>
          </p:cNvPr>
          <p:cNvSpPr>
            <a:spLocks noGrp="1"/>
          </p:cNvSpPr>
          <p:nvPr>
            <p:ph type="body" idx="1"/>
          </p:nvPr>
        </p:nvSpPr>
        <p:spPr>
          <a:xfrm>
            <a:off x="457200" y="1828800"/>
            <a:ext cx="4040188" cy="4013200"/>
          </a:xfrm>
        </p:spPr>
        <p:txBody>
          <a:bodyPr anchor="t">
            <a:normAutofit/>
          </a:bodyPr>
          <a:lstStyle/>
          <a:p>
            <a:r>
              <a:rPr lang="en-US" b="0" dirty="0">
                <a:latin typeface="Arial" charset="0"/>
                <a:ea typeface="Arial" charset="0"/>
                <a:cs typeface="Arial" charset="0"/>
              </a:rPr>
              <a:t>Evaluate your team's knowledge post-course through this 20-question assessment provided in the Facilitator’s Guide and Participant Workbook.</a:t>
            </a:r>
          </a:p>
        </p:txBody>
      </p:sp>
    </p:spTree>
    <p:extLst>
      <p:ext uri="{BB962C8B-B14F-4D97-AF65-F5344CB8AC3E}">
        <p14:creationId xmlns:p14="http://schemas.microsoft.com/office/powerpoint/2010/main" val="2256266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189CEE-E0CF-4C92-A14D-1FC312A00638}"/>
              </a:ext>
            </a:extLst>
          </p:cNvPr>
          <p:cNvSpPr>
            <a:spLocks noGrp="1"/>
          </p:cNvSpPr>
          <p:nvPr>
            <p:ph type="title"/>
          </p:nvPr>
        </p:nvSpPr>
        <p:spPr/>
        <p:txBody>
          <a:bodyPr>
            <a:normAutofit/>
          </a:bodyPr>
          <a:lstStyle/>
          <a:p>
            <a:pPr algn="l"/>
            <a:r>
              <a:rPr lang="en-US" dirty="0"/>
              <a:t>The work we will discuss:</a:t>
            </a:r>
          </a:p>
        </p:txBody>
      </p:sp>
      <p:sp>
        <p:nvSpPr>
          <p:cNvPr id="5" name="Content Placeholder 4">
            <a:extLst>
              <a:ext uri="{FF2B5EF4-FFF2-40B4-BE49-F238E27FC236}">
                <a16:creationId xmlns:a16="http://schemas.microsoft.com/office/drawing/2014/main" id="{CB83A07E-319B-4ABB-A00F-02554121CFD2}"/>
              </a:ext>
            </a:extLst>
          </p:cNvPr>
          <p:cNvSpPr>
            <a:spLocks noGrp="1"/>
          </p:cNvSpPr>
          <p:nvPr>
            <p:ph idx="1"/>
          </p:nvPr>
        </p:nvSpPr>
        <p:spPr/>
        <p:txBody>
          <a:bodyPr>
            <a:normAutofit fontScale="70000" lnSpcReduction="20000"/>
          </a:bodyPr>
          <a:lstStyle/>
          <a:p>
            <a:pPr marL="0" indent="0">
              <a:buNone/>
            </a:pPr>
            <a:r>
              <a:rPr lang="en-US" dirty="0"/>
              <a:t>Prepared for:  </a:t>
            </a:r>
          </a:p>
          <a:p>
            <a:r>
              <a:rPr lang="en-US" dirty="0"/>
              <a:t>Agency for Healthcare Research and Quality 5600 Fishers Lane Rockville, MD 20857 www.ahrq.gov </a:t>
            </a:r>
          </a:p>
          <a:p>
            <a:pPr marL="0" indent="0">
              <a:buNone/>
            </a:pPr>
            <a:r>
              <a:rPr lang="en-US" dirty="0"/>
              <a:t>Prepared by: </a:t>
            </a:r>
          </a:p>
          <a:p>
            <a:r>
              <a:rPr lang="en-US" dirty="0"/>
              <a:t>MedStar Health Institute for Quality and Safety, AHRQ. Columbia MD. Christine Goeschel ScD, RN</a:t>
            </a:r>
          </a:p>
          <a:p>
            <a:r>
              <a:rPr lang="en-US" dirty="0"/>
              <a:t> Center for Innovations in Quality, Effectiveness, and Safety (</a:t>
            </a:r>
            <a:r>
              <a:rPr lang="en-US" dirty="0" err="1"/>
              <a:t>IQuESt</a:t>
            </a:r>
            <a:r>
              <a:rPr lang="en-US" dirty="0"/>
              <a:t>), Michael E. </a:t>
            </a:r>
            <a:r>
              <a:rPr lang="en-US" dirty="0" err="1"/>
              <a:t>DeBakey</a:t>
            </a:r>
            <a:r>
              <a:rPr lang="en-US" dirty="0"/>
              <a:t> Veterans Affairs Medical Center and Baylor College of Medicine, Houston, TX Hardeep Singh, M.D., M.P.H. </a:t>
            </a:r>
          </a:p>
          <a:p>
            <a:endParaRPr lang="en-US" dirty="0"/>
          </a:p>
          <a:p>
            <a:r>
              <a:rPr lang="en-US" dirty="0"/>
              <a:t>Contract Number HHSP233201500022I/75P00119F3700</a:t>
            </a:r>
          </a:p>
          <a:p>
            <a:pPr marL="0" indent="0">
              <a:buNone/>
            </a:pPr>
            <a:endParaRPr lang="en-US" dirty="0"/>
          </a:p>
        </p:txBody>
      </p:sp>
    </p:spTree>
    <p:extLst>
      <p:ext uri="{BB962C8B-B14F-4D97-AF65-F5344CB8AC3E}">
        <p14:creationId xmlns:p14="http://schemas.microsoft.com/office/powerpoint/2010/main" val="3850280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AD982-F2B9-409C-B747-8F9297155002}"/>
              </a:ext>
            </a:extLst>
          </p:cNvPr>
          <p:cNvSpPr>
            <a:spLocks noGrp="1"/>
          </p:cNvSpPr>
          <p:nvPr>
            <p:ph type="title" idx="4294967295"/>
          </p:nvPr>
        </p:nvSpPr>
        <p:spPr>
          <a:xfrm>
            <a:off x="457200" y="331754"/>
            <a:ext cx="8229600" cy="685800"/>
          </a:xfrm>
        </p:spPr>
        <p:txBody>
          <a:bodyPr>
            <a:normAutofit fontScale="90000"/>
          </a:bodyPr>
          <a:lstStyle/>
          <a:p>
            <a:r>
              <a:rPr lang="en-US" dirty="0"/>
              <a:t>Course Modules Overview</a:t>
            </a:r>
          </a:p>
        </p:txBody>
      </p:sp>
      <p:sp>
        <p:nvSpPr>
          <p:cNvPr id="4" name="Rectangle: Rounded Corners 3">
            <a:extLst>
              <a:ext uri="{FF2B5EF4-FFF2-40B4-BE49-F238E27FC236}">
                <a16:creationId xmlns:a16="http://schemas.microsoft.com/office/drawing/2014/main" id="{79402712-78B8-49CB-88B2-DB4708ACA3B9}"/>
              </a:ext>
            </a:extLst>
          </p:cNvPr>
          <p:cNvSpPr/>
          <p:nvPr/>
        </p:nvSpPr>
        <p:spPr>
          <a:xfrm>
            <a:off x="1558290" y="1657918"/>
            <a:ext cx="6172200" cy="529307"/>
          </a:xfrm>
          <a:prstGeom prst="roundRect">
            <a:avLst>
              <a:gd name="adj" fmla="val 7309"/>
            </a:avLst>
          </a:prstGeom>
          <a:noFill/>
          <a:ln w="28575">
            <a:solidFill>
              <a:srgbClr val="77479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72679"/>
            <a:r>
              <a:rPr lang="en-US" sz="1350" b="1" dirty="0">
                <a:solidFill>
                  <a:schemeClr val="tx1"/>
                </a:solidFill>
              </a:rPr>
              <a:t>Module 1: Introduction</a:t>
            </a:r>
          </a:p>
          <a:p>
            <a:pPr marL="472679"/>
            <a:r>
              <a:rPr lang="en-US" sz="1200" dirty="0">
                <a:solidFill>
                  <a:schemeClr val="tx1"/>
                </a:solidFill>
              </a:rPr>
              <a:t>Overview of diagnostic error, the TeamSTEPPS model, and the course materials.</a:t>
            </a:r>
          </a:p>
        </p:txBody>
      </p:sp>
      <p:pic>
        <p:nvPicPr>
          <p:cNvPr id="5" name="Picture 4">
            <a:extLst>
              <a:ext uri="{FF2B5EF4-FFF2-40B4-BE49-F238E27FC236}">
                <a16:creationId xmlns:a16="http://schemas.microsoft.com/office/drawing/2014/main" id="{A5CF0FF0-C650-4E71-BE8A-910F70AC63F6}"/>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4961" y="1657918"/>
            <a:ext cx="529307" cy="529307"/>
          </a:xfrm>
          <a:prstGeom prst="rect">
            <a:avLst/>
          </a:prstGeom>
        </p:spPr>
      </p:pic>
      <p:sp>
        <p:nvSpPr>
          <p:cNvPr id="6" name="Rectangle: Rounded Corners 5">
            <a:extLst>
              <a:ext uri="{FF2B5EF4-FFF2-40B4-BE49-F238E27FC236}">
                <a16:creationId xmlns:a16="http://schemas.microsoft.com/office/drawing/2014/main" id="{CC6EFE16-3F46-4835-9192-0404A9094C7C}"/>
              </a:ext>
            </a:extLst>
          </p:cNvPr>
          <p:cNvSpPr/>
          <p:nvPr/>
        </p:nvSpPr>
        <p:spPr>
          <a:xfrm>
            <a:off x="1558290" y="4995478"/>
            <a:ext cx="6172200" cy="529307"/>
          </a:xfrm>
          <a:prstGeom prst="roundRect">
            <a:avLst>
              <a:gd name="adj" fmla="val 7309"/>
            </a:avLst>
          </a:prstGeom>
          <a:noFill/>
          <a:ln w="28575">
            <a:solidFill>
              <a:srgbClr val="77479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72679"/>
            <a:r>
              <a:rPr lang="en-US" sz="1350" b="1" dirty="0">
                <a:solidFill>
                  <a:schemeClr val="tx1"/>
                </a:solidFill>
              </a:rPr>
              <a:t>Module 7: Pulling It All Together</a:t>
            </a:r>
          </a:p>
          <a:p>
            <a:pPr marL="472679"/>
            <a:r>
              <a:rPr lang="en-US" sz="1200" dirty="0">
                <a:solidFill>
                  <a:schemeClr val="tx1"/>
                </a:solidFill>
              </a:rPr>
              <a:t>Review of key concepts and reimagining the case study.</a:t>
            </a:r>
          </a:p>
        </p:txBody>
      </p:sp>
      <p:sp>
        <p:nvSpPr>
          <p:cNvPr id="7" name="Rectangle: Rounded Corners 6">
            <a:extLst>
              <a:ext uri="{FF2B5EF4-FFF2-40B4-BE49-F238E27FC236}">
                <a16:creationId xmlns:a16="http://schemas.microsoft.com/office/drawing/2014/main" id="{504E868E-05C9-47B0-8899-AB9574CF0D4E}"/>
              </a:ext>
            </a:extLst>
          </p:cNvPr>
          <p:cNvSpPr/>
          <p:nvPr/>
        </p:nvSpPr>
        <p:spPr>
          <a:xfrm>
            <a:off x="1558290" y="2326895"/>
            <a:ext cx="1985010" cy="1390398"/>
          </a:xfrm>
          <a:prstGeom prst="roundRect">
            <a:avLst>
              <a:gd name="adj" fmla="val 7309"/>
            </a:avLst>
          </a:prstGeom>
          <a:noFill/>
          <a:ln w="28575">
            <a:solidFill>
              <a:srgbClr val="019FC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450"/>
              </a:spcAft>
            </a:pPr>
            <a:r>
              <a:rPr lang="en-US" sz="1350" b="1" dirty="0">
                <a:solidFill>
                  <a:schemeClr val="tx1"/>
                </a:solidFill>
              </a:rPr>
              <a:t>Module 2: Team Structure</a:t>
            </a:r>
          </a:p>
          <a:p>
            <a:pPr marL="472679"/>
            <a:r>
              <a:rPr lang="en-US" sz="1200" dirty="0">
                <a:solidFill>
                  <a:schemeClr val="tx1"/>
                </a:solidFill>
              </a:rPr>
              <a:t>Explore the diagnostic team structure and roles</a:t>
            </a:r>
          </a:p>
        </p:txBody>
      </p:sp>
      <p:sp>
        <p:nvSpPr>
          <p:cNvPr id="9" name="Rectangle: Rounded Corners 8">
            <a:extLst>
              <a:ext uri="{FF2B5EF4-FFF2-40B4-BE49-F238E27FC236}">
                <a16:creationId xmlns:a16="http://schemas.microsoft.com/office/drawing/2014/main" id="{7E936715-8363-497A-925C-23940698B1CB}"/>
              </a:ext>
            </a:extLst>
          </p:cNvPr>
          <p:cNvSpPr/>
          <p:nvPr/>
        </p:nvSpPr>
        <p:spPr>
          <a:xfrm>
            <a:off x="3651886" y="2324352"/>
            <a:ext cx="1985010" cy="1390398"/>
          </a:xfrm>
          <a:prstGeom prst="roundRect">
            <a:avLst>
              <a:gd name="adj" fmla="val 7309"/>
            </a:avLst>
          </a:prstGeom>
          <a:noFill/>
          <a:ln w="28575">
            <a:solidFill>
              <a:srgbClr val="019FC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450"/>
              </a:spcAft>
            </a:pPr>
            <a:r>
              <a:rPr lang="en-US" sz="1350" b="1" dirty="0">
                <a:solidFill>
                  <a:schemeClr val="tx1"/>
                </a:solidFill>
              </a:rPr>
              <a:t>Module 3: Communication</a:t>
            </a:r>
          </a:p>
          <a:p>
            <a:pPr marL="472679"/>
            <a:r>
              <a:rPr lang="en-US" sz="1200" dirty="0">
                <a:solidFill>
                  <a:schemeClr val="tx1"/>
                </a:solidFill>
              </a:rPr>
              <a:t>Structured communication tools and strategies</a:t>
            </a:r>
          </a:p>
        </p:txBody>
      </p:sp>
      <p:sp>
        <p:nvSpPr>
          <p:cNvPr id="10" name="Rectangle: Rounded Corners 9">
            <a:extLst>
              <a:ext uri="{FF2B5EF4-FFF2-40B4-BE49-F238E27FC236}">
                <a16:creationId xmlns:a16="http://schemas.microsoft.com/office/drawing/2014/main" id="{26B35235-9FE9-4942-98C3-753CA25544CA}"/>
              </a:ext>
            </a:extLst>
          </p:cNvPr>
          <p:cNvSpPr/>
          <p:nvPr/>
        </p:nvSpPr>
        <p:spPr>
          <a:xfrm>
            <a:off x="5745482" y="2336027"/>
            <a:ext cx="1985010" cy="1379225"/>
          </a:xfrm>
          <a:prstGeom prst="roundRect">
            <a:avLst>
              <a:gd name="adj" fmla="val 7309"/>
            </a:avLst>
          </a:prstGeom>
          <a:noFill/>
          <a:ln w="28575">
            <a:solidFill>
              <a:srgbClr val="019FC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350" b="1" dirty="0">
                <a:solidFill>
                  <a:schemeClr val="tx1"/>
                </a:solidFill>
              </a:rPr>
              <a:t>Module 4: </a:t>
            </a:r>
          </a:p>
          <a:p>
            <a:pPr>
              <a:spcAft>
                <a:spcPts val="450"/>
              </a:spcAft>
            </a:pPr>
            <a:r>
              <a:rPr lang="en-US" sz="1350" b="1" dirty="0">
                <a:solidFill>
                  <a:schemeClr val="tx1"/>
                </a:solidFill>
              </a:rPr>
              <a:t>Leadership</a:t>
            </a:r>
          </a:p>
          <a:p>
            <a:pPr marL="472679"/>
            <a:r>
              <a:rPr lang="en-US" sz="1200" dirty="0">
                <a:solidFill>
                  <a:schemeClr val="tx1"/>
                </a:solidFill>
              </a:rPr>
              <a:t>Defines effective team leadership. Provides guidance and tools.</a:t>
            </a:r>
          </a:p>
        </p:txBody>
      </p:sp>
      <p:sp>
        <p:nvSpPr>
          <p:cNvPr id="11" name="Rectangle: Rounded Corners 10">
            <a:extLst>
              <a:ext uri="{FF2B5EF4-FFF2-40B4-BE49-F238E27FC236}">
                <a16:creationId xmlns:a16="http://schemas.microsoft.com/office/drawing/2014/main" id="{22233D47-6AC9-46C3-B626-171A425A0CA1}"/>
              </a:ext>
            </a:extLst>
          </p:cNvPr>
          <p:cNvSpPr/>
          <p:nvPr/>
        </p:nvSpPr>
        <p:spPr>
          <a:xfrm>
            <a:off x="1553241" y="3863553"/>
            <a:ext cx="2788844" cy="976914"/>
          </a:xfrm>
          <a:prstGeom prst="roundRect">
            <a:avLst>
              <a:gd name="adj" fmla="val 7309"/>
            </a:avLst>
          </a:prstGeom>
          <a:noFill/>
          <a:ln w="28575">
            <a:solidFill>
              <a:srgbClr val="019FC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450"/>
              </a:spcAft>
            </a:pPr>
            <a:r>
              <a:rPr lang="en-US" sz="1350" b="1" dirty="0">
                <a:solidFill>
                  <a:schemeClr val="tx1"/>
                </a:solidFill>
              </a:rPr>
              <a:t>Module 5: Situation Monitoring</a:t>
            </a:r>
          </a:p>
          <a:p>
            <a:pPr marL="472679"/>
            <a:r>
              <a:rPr lang="en-US" sz="1200" dirty="0">
                <a:solidFill>
                  <a:schemeClr val="tx1"/>
                </a:solidFill>
              </a:rPr>
              <a:t>Describes the effect on diagnostic safety and provides tools to improve outcomes.</a:t>
            </a:r>
          </a:p>
        </p:txBody>
      </p:sp>
      <p:sp>
        <p:nvSpPr>
          <p:cNvPr id="12" name="Rectangle: Rounded Corners 11">
            <a:extLst>
              <a:ext uri="{FF2B5EF4-FFF2-40B4-BE49-F238E27FC236}">
                <a16:creationId xmlns:a16="http://schemas.microsoft.com/office/drawing/2014/main" id="{31901850-D795-42B4-BBF0-3A583481A99B}"/>
              </a:ext>
            </a:extLst>
          </p:cNvPr>
          <p:cNvSpPr/>
          <p:nvPr/>
        </p:nvSpPr>
        <p:spPr>
          <a:xfrm>
            <a:off x="4650202" y="3863554"/>
            <a:ext cx="2788844" cy="976915"/>
          </a:xfrm>
          <a:prstGeom prst="roundRect">
            <a:avLst>
              <a:gd name="adj" fmla="val 7309"/>
            </a:avLst>
          </a:prstGeom>
          <a:noFill/>
          <a:ln w="28575">
            <a:solidFill>
              <a:srgbClr val="019FC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350" b="1" dirty="0">
                <a:solidFill>
                  <a:schemeClr val="tx1"/>
                </a:solidFill>
              </a:rPr>
              <a:t>Module 6: Mutual Support</a:t>
            </a:r>
          </a:p>
          <a:p>
            <a:pPr marL="472679">
              <a:spcBef>
                <a:spcPts val="450"/>
              </a:spcBef>
            </a:pPr>
            <a:r>
              <a:rPr lang="en-US" sz="1200" dirty="0">
                <a:solidFill>
                  <a:schemeClr val="tx1"/>
                </a:solidFill>
              </a:rPr>
              <a:t>Defines mutual support and its role in diagnostic safety.</a:t>
            </a:r>
          </a:p>
        </p:txBody>
      </p:sp>
      <p:pic>
        <p:nvPicPr>
          <p:cNvPr id="15" name="Picture 14">
            <a:extLst>
              <a:ext uri="{FF2B5EF4-FFF2-40B4-BE49-F238E27FC236}">
                <a16:creationId xmlns:a16="http://schemas.microsoft.com/office/drawing/2014/main" id="{69C076DB-3783-4356-97B8-6CAC157651B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5361" y="2887671"/>
            <a:ext cx="498907" cy="498907"/>
          </a:xfrm>
          <a:prstGeom prst="rect">
            <a:avLst/>
          </a:prstGeom>
        </p:spPr>
      </p:pic>
      <p:pic>
        <p:nvPicPr>
          <p:cNvPr id="16" name="Picture 15">
            <a:extLst>
              <a:ext uri="{FF2B5EF4-FFF2-40B4-BE49-F238E27FC236}">
                <a16:creationId xmlns:a16="http://schemas.microsoft.com/office/drawing/2014/main" id="{6E245A48-5A4B-4678-9511-FF197A1E45E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5766" y="2903095"/>
            <a:ext cx="498907" cy="498907"/>
          </a:xfrm>
          <a:prstGeom prst="rect">
            <a:avLst/>
          </a:prstGeom>
        </p:spPr>
      </p:pic>
      <p:pic>
        <p:nvPicPr>
          <p:cNvPr id="17" name="Picture 16">
            <a:extLst>
              <a:ext uri="{FF2B5EF4-FFF2-40B4-BE49-F238E27FC236}">
                <a16:creationId xmlns:a16="http://schemas.microsoft.com/office/drawing/2014/main" id="{45668427-F7A0-49FA-AB3F-E3EC6A997E10}"/>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5170" y="2904207"/>
            <a:ext cx="498907" cy="498907"/>
          </a:xfrm>
          <a:prstGeom prst="rect">
            <a:avLst/>
          </a:prstGeom>
        </p:spPr>
      </p:pic>
      <p:pic>
        <p:nvPicPr>
          <p:cNvPr id="18" name="Picture 17">
            <a:extLst>
              <a:ext uri="{FF2B5EF4-FFF2-40B4-BE49-F238E27FC236}">
                <a16:creationId xmlns:a16="http://schemas.microsoft.com/office/drawing/2014/main" id="{8B2DAFC4-A83B-4839-A53D-2E04CBBCE495}"/>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35"/>
          <a:stretch/>
        </p:blipFill>
        <p:spPr>
          <a:xfrm>
            <a:off x="1584961" y="4178413"/>
            <a:ext cx="498907" cy="473786"/>
          </a:xfrm>
          <a:prstGeom prst="rect">
            <a:avLst/>
          </a:prstGeom>
        </p:spPr>
      </p:pic>
      <p:pic>
        <p:nvPicPr>
          <p:cNvPr id="19" name="Picture 18">
            <a:extLst>
              <a:ext uri="{FF2B5EF4-FFF2-40B4-BE49-F238E27FC236}">
                <a16:creationId xmlns:a16="http://schemas.microsoft.com/office/drawing/2014/main" id="{96500A36-ABC6-4478-ADB9-01C6A49081F4}"/>
              </a:ext>
              <a:ext uri="{C183D7F6-B498-43B3-948B-1728B52AA6E4}">
                <adec:decorative xmlns:adec="http://schemas.microsoft.com/office/drawing/2017/decorative" val="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353"/>
          <a:stretch/>
        </p:blipFill>
        <p:spPr>
          <a:xfrm>
            <a:off x="1584960" y="5057576"/>
            <a:ext cx="498908" cy="467208"/>
          </a:xfrm>
          <a:prstGeom prst="rect">
            <a:avLst/>
          </a:prstGeom>
        </p:spPr>
      </p:pic>
      <p:pic>
        <p:nvPicPr>
          <p:cNvPr id="20" name="Picture 19">
            <a:extLst>
              <a:ext uri="{FF2B5EF4-FFF2-40B4-BE49-F238E27FC236}">
                <a16:creationId xmlns:a16="http://schemas.microsoft.com/office/drawing/2014/main" id="{4FA401E7-9FCC-4227-81E7-7DF81ED0EBBE}"/>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97795" y="4178414"/>
            <a:ext cx="498907" cy="498907"/>
          </a:xfrm>
          <a:prstGeom prst="rect">
            <a:avLst/>
          </a:prstGeom>
        </p:spPr>
      </p:pic>
    </p:spTree>
    <p:extLst>
      <p:ext uri="{BB962C8B-B14F-4D97-AF65-F5344CB8AC3E}">
        <p14:creationId xmlns:p14="http://schemas.microsoft.com/office/powerpoint/2010/main" val="489923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4954043-3E28-4342-9C95-2695D76A2413}"/>
              </a:ext>
            </a:extLst>
          </p:cNvPr>
          <p:cNvSpPr txBox="1"/>
          <p:nvPr/>
        </p:nvSpPr>
        <p:spPr>
          <a:xfrm flipH="1">
            <a:off x="930040" y="2430379"/>
            <a:ext cx="7283920" cy="1569660"/>
          </a:xfrm>
          <a:prstGeom prst="rect">
            <a:avLst/>
          </a:prstGeom>
          <a:noFill/>
        </p:spPr>
        <p:txBody>
          <a:bodyPr wrap="square" rtlCol="0">
            <a:spAutoFit/>
          </a:bodyPr>
          <a:lstStyle/>
          <a:p>
            <a:r>
              <a:rPr lang="en-US" sz="4800" dirty="0"/>
              <a:t>One Resource Among Many to Build Diagnostic Capacity</a:t>
            </a:r>
          </a:p>
        </p:txBody>
      </p:sp>
    </p:spTree>
    <p:extLst>
      <p:ext uri="{BB962C8B-B14F-4D97-AF65-F5344CB8AC3E}">
        <p14:creationId xmlns:p14="http://schemas.microsoft.com/office/powerpoint/2010/main" val="179987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127E907-0C84-487C-926D-C2506E0B2071}"/>
              </a:ext>
            </a:extLst>
          </p:cNvPr>
          <p:cNvSpPr/>
          <p:nvPr/>
        </p:nvSpPr>
        <p:spPr>
          <a:xfrm>
            <a:off x="0" y="190212"/>
            <a:ext cx="7238082" cy="626218"/>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165735" y="160021"/>
            <a:ext cx="6730824" cy="626217"/>
          </a:xfrm>
        </p:spPr>
        <p:txBody>
          <a:bodyPr anchor="t">
            <a:noAutofit/>
          </a:bodyPr>
          <a:lstStyle/>
          <a:p>
            <a:r>
              <a:rPr lang="en-US" altLang="en-US" spc="-60" dirty="0"/>
              <a:t>Dx Safety Capacity Building Papers</a:t>
            </a:r>
            <a:endParaRPr lang="en-US" spc="-60" dirty="0"/>
          </a:p>
        </p:txBody>
      </p:sp>
      <p:pic>
        <p:nvPicPr>
          <p:cNvPr id="21" name="Picture 20">
            <a:extLst>
              <a:ext uri="{FF2B5EF4-FFF2-40B4-BE49-F238E27FC236}">
                <a16:creationId xmlns:a16="http://schemas.microsoft.com/office/drawing/2014/main" id="{B6D2D453-AD98-47CF-99CB-338E76097C50}"/>
              </a:ext>
            </a:extLst>
          </p:cNvPr>
          <p:cNvPicPr>
            <a:picLocks noChangeAspect="1"/>
          </p:cNvPicPr>
          <p:nvPr/>
        </p:nvPicPr>
        <p:blipFill>
          <a:blip r:embed="rId3"/>
          <a:stretch>
            <a:fillRect/>
          </a:stretch>
        </p:blipFill>
        <p:spPr>
          <a:xfrm>
            <a:off x="309121" y="1404435"/>
            <a:ext cx="8327454" cy="4049129"/>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D94EA218-62C9-4524-897B-205B13B9A833}"/>
              </a:ext>
            </a:extLst>
          </p:cNvPr>
          <p:cNvSpPr txBox="1"/>
          <p:nvPr/>
        </p:nvSpPr>
        <p:spPr>
          <a:xfrm>
            <a:off x="165735" y="5556397"/>
            <a:ext cx="6840993" cy="923330"/>
          </a:xfrm>
          <a:prstGeom prst="rect">
            <a:avLst/>
          </a:prstGeom>
          <a:noFill/>
        </p:spPr>
        <p:txBody>
          <a:bodyPr wrap="square" rtlCol="0">
            <a:spAutoFit/>
          </a:bodyPr>
          <a:lstStyle/>
          <a:p>
            <a:r>
              <a:rPr lang="en-US" dirty="0"/>
              <a:t>All publicly available at: </a:t>
            </a:r>
            <a:r>
              <a:rPr lang="en-US" dirty="0">
                <a:hlinkClick r:id="rId4"/>
              </a:rPr>
              <a:t>https://www.ahrq.gov/patient-safety/reports/dxsafety-issuebriefs.html</a:t>
            </a:r>
            <a:endParaRPr lang="en-US" dirty="0"/>
          </a:p>
          <a:p>
            <a:endParaRPr lang="en-US" dirty="0"/>
          </a:p>
        </p:txBody>
      </p:sp>
    </p:spTree>
    <p:extLst>
      <p:ext uri="{BB962C8B-B14F-4D97-AF65-F5344CB8AC3E}">
        <p14:creationId xmlns:p14="http://schemas.microsoft.com/office/powerpoint/2010/main" val="3369909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127E907-0C84-487C-926D-C2506E0B2071}"/>
              </a:ext>
            </a:extLst>
          </p:cNvPr>
          <p:cNvSpPr/>
          <p:nvPr/>
        </p:nvSpPr>
        <p:spPr>
          <a:xfrm>
            <a:off x="0" y="190212"/>
            <a:ext cx="7238082" cy="626218"/>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165735" y="160021"/>
            <a:ext cx="6730824" cy="626217"/>
          </a:xfrm>
        </p:spPr>
        <p:txBody>
          <a:bodyPr anchor="t">
            <a:noAutofit/>
          </a:bodyPr>
          <a:lstStyle/>
          <a:p>
            <a:r>
              <a:rPr lang="en-US" altLang="en-US" spc="-60" dirty="0"/>
              <a:t>Dx Safety Capacity Building Resources</a:t>
            </a:r>
            <a:endParaRPr lang="en-US" spc="-60" dirty="0"/>
          </a:p>
        </p:txBody>
      </p:sp>
      <p:sp>
        <p:nvSpPr>
          <p:cNvPr id="6" name="Rectangle 5">
            <a:extLst>
              <a:ext uri="{FF2B5EF4-FFF2-40B4-BE49-F238E27FC236}">
                <a16:creationId xmlns:a16="http://schemas.microsoft.com/office/drawing/2014/main" id="{F476886D-1B0A-4C66-B2F4-69331A32FF0A}"/>
              </a:ext>
            </a:extLst>
          </p:cNvPr>
          <p:cNvSpPr/>
          <p:nvPr/>
        </p:nvSpPr>
        <p:spPr>
          <a:xfrm>
            <a:off x="4603814" y="1587941"/>
            <a:ext cx="3946239" cy="2204216"/>
          </a:xfrm>
          <a:prstGeom prst="rect">
            <a:avLst/>
          </a:prstGeom>
          <a:solidFill>
            <a:srgbClr val="E1E9E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174B078-59B0-4A3A-A984-6680AF4016D6}"/>
              </a:ext>
            </a:extLst>
          </p:cNvPr>
          <p:cNvSpPr/>
          <p:nvPr/>
        </p:nvSpPr>
        <p:spPr>
          <a:xfrm>
            <a:off x="297640" y="1584548"/>
            <a:ext cx="3946239" cy="1816985"/>
          </a:xfrm>
          <a:prstGeom prst="rect">
            <a:avLst/>
          </a:prstGeom>
          <a:solidFill>
            <a:srgbClr val="E1E9E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bottle, screenshot&#10;&#10;Description automatically generated">
            <a:extLst>
              <a:ext uri="{FF2B5EF4-FFF2-40B4-BE49-F238E27FC236}">
                <a16:creationId xmlns:a16="http://schemas.microsoft.com/office/drawing/2014/main" id="{99DEE527-E704-4998-A964-B9C1AFEED9D6}"/>
              </a:ext>
            </a:extLst>
          </p:cNvPr>
          <p:cNvPicPr>
            <a:picLocks noChangeAspect="1"/>
          </p:cNvPicPr>
          <p:nvPr/>
        </p:nvPicPr>
        <p:blipFill rotWithShape="1">
          <a:blip r:embed="rId3">
            <a:extLst>
              <a:ext uri="{28A0092B-C50C-407E-A947-70E740481C1C}">
                <a14:useLocalDpi xmlns:a14="http://schemas.microsoft.com/office/drawing/2010/main" val="0"/>
              </a:ext>
            </a:extLst>
          </a:blip>
          <a:srcRect l="13597" t="31150" r="63529" b="24122"/>
          <a:stretch/>
        </p:blipFill>
        <p:spPr>
          <a:xfrm>
            <a:off x="907422" y="2204986"/>
            <a:ext cx="687405" cy="646945"/>
          </a:xfrm>
          <a:prstGeom prst="rect">
            <a:avLst/>
          </a:prstGeom>
        </p:spPr>
      </p:pic>
      <p:sp>
        <p:nvSpPr>
          <p:cNvPr id="9" name="Rectangle 8">
            <a:extLst>
              <a:ext uri="{FF2B5EF4-FFF2-40B4-BE49-F238E27FC236}">
                <a16:creationId xmlns:a16="http://schemas.microsoft.com/office/drawing/2014/main" id="{5F73D67E-022A-4CBE-827D-35DF4E26AF25}"/>
              </a:ext>
            </a:extLst>
          </p:cNvPr>
          <p:cNvSpPr/>
          <p:nvPr/>
        </p:nvSpPr>
        <p:spPr>
          <a:xfrm>
            <a:off x="293829" y="1584550"/>
            <a:ext cx="3966029" cy="1844450"/>
          </a:xfrm>
          <a:prstGeom prst="rect">
            <a:avLst/>
          </a:prstGeom>
          <a:noFill/>
          <a:ln w="28575">
            <a:solidFill>
              <a:srgbClr val="008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74D67F3-EC2F-48ED-9AAE-DC9729D67E15}"/>
              </a:ext>
            </a:extLst>
          </p:cNvPr>
          <p:cNvSpPr txBox="1"/>
          <p:nvPr/>
        </p:nvSpPr>
        <p:spPr>
          <a:xfrm>
            <a:off x="280962" y="1613808"/>
            <a:ext cx="3978896" cy="557204"/>
          </a:xfrm>
          <a:prstGeom prst="rect">
            <a:avLst/>
          </a:prstGeom>
          <a:noFill/>
        </p:spPr>
        <p:txBody>
          <a:bodyPr wrap="square" rtlCol="0">
            <a:spAutoFit/>
          </a:bodyPr>
          <a:lstStyle/>
          <a:p>
            <a:pPr>
              <a:lnSpc>
                <a:spcPts val="1800"/>
              </a:lnSpc>
            </a:pPr>
            <a:r>
              <a:rPr lang="en-US" b="1" dirty="0">
                <a:solidFill>
                  <a:srgbClr val="008AAB"/>
                </a:solidFill>
              </a:rPr>
              <a:t>Toolkit for Engaging Patients To Improve Diagnostic Safety</a:t>
            </a:r>
          </a:p>
        </p:txBody>
      </p:sp>
      <p:cxnSp>
        <p:nvCxnSpPr>
          <p:cNvPr id="11" name="Straight Connector 10">
            <a:extLst>
              <a:ext uri="{FF2B5EF4-FFF2-40B4-BE49-F238E27FC236}">
                <a16:creationId xmlns:a16="http://schemas.microsoft.com/office/drawing/2014/main" id="{C47B16D5-2AE2-4ADA-8346-5BD0421C9012}"/>
              </a:ext>
            </a:extLst>
          </p:cNvPr>
          <p:cNvCxnSpPr>
            <a:cxnSpLocks/>
          </p:cNvCxnSpPr>
          <p:nvPr/>
        </p:nvCxnSpPr>
        <p:spPr>
          <a:xfrm>
            <a:off x="384871" y="2136367"/>
            <a:ext cx="3734335" cy="0"/>
          </a:xfrm>
          <a:prstGeom prst="line">
            <a:avLst/>
          </a:prstGeom>
          <a:ln w="19050">
            <a:solidFill>
              <a:srgbClr val="008AAA"/>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C404E97-20ED-4BDF-9AA9-3664818724D1}"/>
              </a:ext>
            </a:extLst>
          </p:cNvPr>
          <p:cNvSpPr txBox="1"/>
          <p:nvPr/>
        </p:nvSpPr>
        <p:spPr>
          <a:xfrm>
            <a:off x="321952" y="2884053"/>
            <a:ext cx="2037613" cy="553998"/>
          </a:xfrm>
          <a:prstGeom prst="rect">
            <a:avLst/>
          </a:prstGeom>
          <a:noFill/>
        </p:spPr>
        <p:txBody>
          <a:bodyPr wrap="square" rtlCol="0">
            <a:spAutoFit/>
          </a:bodyPr>
          <a:lstStyle/>
          <a:p>
            <a:pPr algn="ctr"/>
            <a:r>
              <a:rPr lang="en-US" sz="1000" dirty="0">
                <a:solidFill>
                  <a:srgbClr val="006E8A"/>
                </a:solidFill>
              </a:rPr>
              <a:t>Encourage patients to share their story with the </a:t>
            </a:r>
            <a:r>
              <a:rPr lang="en-US" sz="1000" b="1" dirty="0">
                <a:solidFill>
                  <a:srgbClr val="006E8A"/>
                </a:solidFill>
              </a:rPr>
              <a:t>Be The Expert On You </a:t>
            </a:r>
            <a:r>
              <a:rPr lang="en-US" sz="1000" dirty="0">
                <a:solidFill>
                  <a:srgbClr val="006E8A"/>
                </a:solidFill>
              </a:rPr>
              <a:t>note sheet </a:t>
            </a:r>
          </a:p>
        </p:txBody>
      </p:sp>
      <p:sp>
        <p:nvSpPr>
          <p:cNvPr id="13" name="TextBox 12">
            <a:extLst>
              <a:ext uri="{FF2B5EF4-FFF2-40B4-BE49-F238E27FC236}">
                <a16:creationId xmlns:a16="http://schemas.microsoft.com/office/drawing/2014/main" id="{263793D4-FF20-4E83-BBAC-2945C7EE4FAE}"/>
              </a:ext>
            </a:extLst>
          </p:cNvPr>
          <p:cNvSpPr txBox="1"/>
          <p:nvPr/>
        </p:nvSpPr>
        <p:spPr>
          <a:xfrm>
            <a:off x="2266857" y="2847535"/>
            <a:ext cx="2003507" cy="553998"/>
          </a:xfrm>
          <a:prstGeom prst="rect">
            <a:avLst/>
          </a:prstGeom>
          <a:noFill/>
        </p:spPr>
        <p:txBody>
          <a:bodyPr wrap="square" rtlCol="0">
            <a:spAutoFit/>
          </a:bodyPr>
          <a:lstStyle/>
          <a:p>
            <a:pPr algn="ctr"/>
            <a:r>
              <a:rPr lang="en-US" sz="1000" dirty="0">
                <a:solidFill>
                  <a:srgbClr val="006E8A"/>
                </a:solidFill>
              </a:rPr>
              <a:t>Build a collaborative environment using the </a:t>
            </a:r>
            <a:r>
              <a:rPr lang="en-US" sz="1000" b="1" dirty="0">
                <a:solidFill>
                  <a:srgbClr val="006E8A"/>
                </a:solidFill>
              </a:rPr>
              <a:t>60 Seconds To Improve Diagnostic Safety </a:t>
            </a:r>
            <a:r>
              <a:rPr lang="en-US" sz="1000" dirty="0">
                <a:solidFill>
                  <a:srgbClr val="006E8A"/>
                </a:solidFill>
              </a:rPr>
              <a:t>strategy</a:t>
            </a:r>
          </a:p>
        </p:txBody>
      </p:sp>
      <p:pic>
        <p:nvPicPr>
          <p:cNvPr id="14" name="Picture 13" descr="A picture containing text, bottle, screenshot&#10;&#10;Description automatically generated">
            <a:extLst>
              <a:ext uri="{FF2B5EF4-FFF2-40B4-BE49-F238E27FC236}">
                <a16:creationId xmlns:a16="http://schemas.microsoft.com/office/drawing/2014/main" id="{278CC01A-CEFA-4DC2-9595-36C18B27FC73}"/>
              </a:ext>
            </a:extLst>
          </p:cNvPr>
          <p:cNvPicPr>
            <a:picLocks noChangeAspect="1"/>
          </p:cNvPicPr>
          <p:nvPr/>
        </p:nvPicPr>
        <p:blipFill rotWithShape="1">
          <a:blip r:embed="rId3">
            <a:extLst>
              <a:ext uri="{28A0092B-C50C-407E-A947-70E740481C1C}">
                <a14:useLocalDpi xmlns:a14="http://schemas.microsoft.com/office/drawing/2010/main" val="0"/>
              </a:ext>
            </a:extLst>
          </a:blip>
          <a:srcRect l="63707" t="31150" r="10646" b="24122"/>
          <a:stretch/>
        </p:blipFill>
        <p:spPr>
          <a:xfrm>
            <a:off x="2723285" y="2210201"/>
            <a:ext cx="756920" cy="635363"/>
          </a:xfrm>
          <a:prstGeom prst="rect">
            <a:avLst/>
          </a:prstGeom>
        </p:spPr>
      </p:pic>
      <p:grpSp>
        <p:nvGrpSpPr>
          <p:cNvPr id="15" name="Group 14">
            <a:extLst>
              <a:ext uri="{FF2B5EF4-FFF2-40B4-BE49-F238E27FC236}">
                <a16:creationId xmlns:a16="http://schemas.microsoft.com/office/drawing/2014/main" id="{2C3F5176-81FE-42CE-A94E-BD3CFCF67D32}"/>
              </a:ext>
            </a:extLst>
          </p:cNvPr>
          <p:cNvGrpSpPr/>
          <p:nvPr/>
        </p:nvGrpSpPr>
        <p:grpSpPr>
          <a:xfrm>
            <a:off x="4625398" y="4232555"/>
            <a:ext cx="4027913" cy="1858757"/>
            <a:chOff x="254336" y="3798884"/>
            <a:chExt cx="4027913" cy="1858757"/>
          </a:xfrm>
        </p:grpSpPr>
        <p:sp>
          <p:nvSpPr>
            <p:cNvPr id="16" name="Rectangle 15">
              <a:extLst>
                <a:ext uri="{FF2B5EF4-FFF2-40B4-BE49-F238E27FC236}">
                  <a16:creationId xmlns:a16="http://schemas.microsoft.com/office/drawing/2014/main" id="{E72CBC22-11DB-49A4-B6A3-A60D2C08C8B7}"/>
                </a:ext>
              </a:extLst>
            </p:cNvPr>
            <p:cNvSpPr/>
            <p:nvPr/>
          </p:nvSpPr>
          <p:spPr>
            <a:xfrm>
              <a:off x="254336" y="4246495"/>
              <a:ext cx="2264074" cy="84706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85DEA6A3-257A-49E7-948D-640F4A711A2A}"/>
                </a:ext>
              </a:extLst>
            </p:cNvPr>
            <p:cNvSpPr/>
            <p:nvPr/>
          </p:nvSpPr>
          <p:spPr>
            <a:xfrm>
              <a:off x="303354" y="3806659"/>
              <a:ext cx="3946238" cy="1850982"/>
            </a:xfrm>
            <a:prstGeom prst="rect">
              <a:avLst/>
            </a:prstGeom>
            <a:solidFill>
              <a:srgbClr val="E1E9E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44AB631-F761-4D5E-B690-60EB02CF6DC8}"/>
                </a:ext>
              </a:extLst>
            </p:cNvPr>
            <p:cNvSpPr/>
            <p:nvPr/>
          </p:nvSpPr>
          <p:spPr>
            <a:xfrm>
              <a:off x="283563" y="3798884"/>
              <a:ext cx="3966029" cy="1858756"/>
            </a:xfrm>
            <a:prstGeom prst="rect">
              <a:avLst/>
            </a:prstGeom>
            <a:noFill/>
            <a:ln w="28575">
              <a:solidFill>
                <a:srgbClr val="008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86C7A4A5-9A01-4BE9-9143-804352E8B086}"/>
                </a:ext>
              </a:extLst>
            </p:cNvPr>
            <p:cNvCxnSpPr>
              <a:cxnSpLocks/>
            </p:cNvCxnSpPr>
            <p:nvPr/>
          </p:nvCxnSpPr>
          <p:spPr>
            <a:xfrm>
              <a:off x="460307" y="4292311"/>
              <a:ext cx="3734335" cy="0"/>
            </a:xfrm>
            <a:prstGeom prst="line">
              <a:avLst/>
            </a:prstGeom>
            <a:ln w="19050">
              <a:solidFill>
                <a:srgbClr val="008AAA"/>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72DFAD6-E349-4D52-AE8E-8BD722B75D6A}"/>
                </a:ext>
              </a:extLst>
            </p:cNvPr>
            <p:cNvSpPr txBox="1"/>
            <p:nvPr/>
          </p:nvSpPr>
          <p:spPr>
            <a:xfrm>
              <a:off x="303353" y="3870847"/>
              <a:ext cx="3978896" cy="326371"/>
            </a:xfrm>
            <a:prstGeom prst="rect">
              <a:avLst/>
            </a:prstGeom>
            <a:noFill/>
          </p:spPr>
          <p:txBody>
            <a:bodyPr wrap="square" rtlCol="0">
              <a:spAutoFit/>
            </a:bodyPr>
            <a:lstStyle/>
            <a:p>
              <a:pPr>
                <a:lnSpc>
                  <a:spcPts val="1800"/>
                </a:lnSpc>
              </a:pPr>
              <a:r>
                <a:rPr lang="en-US" b="1" dirty="0">
                  <a:solidFill>
                    <a:srgbClr val="008AAB"/>
                  </a:solidFill>
                </a:rPr>
                <a:t>Measure Dx</a:t>
              </a:r>
            </a:p>
          </p:txBody>
        </p:sp>
        <p:pic>
          <p:nvPicPr>
            <p:cNvPr id="23" name="Picture 22" descr="A picture containing text, sign&#10;&#10;Description automatically generated">
              <a:extLst>
                <a:ext uri="{FF2B5EF4-FFF2-40B4-BE49-F238E27FC236}">
                  <a16:creationId xmlns:a16="http://schemas.microsoft.com/office/drawing/2014/main" id="{854743B6-AAA0-4F50-B051-AAA43F4949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6245" y="3986222"/>
              <a:ext cx="1515512" cy="1500338"/>
            </a:xfrm>
            <a:prstGeom prst="rect">
              <a:avLst/>
            </a:prstGeom>
          </p:spPr>
        </p:pic>
        <p:sp>
          <p:nvSpPr>
            <p:cNvPr id="24" name="TextBox 23">
              <a:extLst>
                <a:ext uri="{FF2B5EF4-FFF2-40B4-BE49-F238E27FC236}">
                  <a16:creationId xmlns:a16="http://schemas.microsoft.com/office/drawing/2014/main" id="{7AB77C42-EF79-418C-A6B4-42759AFC29B3}"/>
                </a:ext>
              </a:extLst>
            </p:cNvPr>
            <p:cNvSpPr txBox="1"/>
            <p:nvPr/>
          </p:nvSpPr>
          <p:spPr>
            <a:xfrm>
              <a:off x="367074" y="4308305"/>
              <a:ext cx="2425187" cy="861774"/>
            </a:xfrm>
            <a:prstGeom prst="rect">
              <a:avLst/>
            </a:prstGeom>
            <a:noFill/>
          </p:spPr>
          <p:txBody>
            <a:bodyPr wrap="square">
              <a:spAutoFit/>
            </a:bodyPr>
            <a:lstStyle/>
            <a:p>
              <a:endParaRPr lang="en-US" sz="1000" b="1" dirty="0">
                <a:solidFill>
                  <a:srgbClr val="006E8A"/>
                </a:solidFill>
              </a:endParaRPr>
            </a:p>
            <a:p>
              <a:r>
                <a:rPr lang="en-US" sz="1000" b="1" dirty="0">
                  <a:solidFill>
                    <a:srgbClr val="006E8A"/>
                  </a:solidFill>
                </a:rPr>
                <a:t>Measure Dx helps healthcare organizations detect diagnostic safety events and learn from them to gain actionable insights for improvement.</a:t>
              </a:r>
            </a:p>
          </p:txBody>
        </p:sp>
      </p:grpSp>
      <p:sp>
        <p:nvSpPr>
          <p:cNvPr id="25" name="Rectangle 24">
            <a:extLst>
              <a:ext uri="{FF2B5EF4-FFF2-40B4-BE49-F238E27FC236}">
                <a16:creationId xmlns:a16="http://schemas.microsoft.com/office/drawing/2014/main" id="{B7014AE7-90DA-4234-ADC3-000FC0F617D7}"/>
              </a:ext>
            </a:extLst>
          </p:cNvPr>
          <p:cNvSpPr/>
          <p:nvPr/>
        </p:nvSpPr>
        <p:spPr>
          <a:xfrm>
            <a:off x="336399" y="3932385"/>
            <a:ext cx="3946239" cy="2156535"/>
          </a:xfrm>
          <a:prstGeom prst="rect">
            <a:avLst/>
          </a:prstGeom>
          <a:solidFill>
            <a:srgbClr val="E1E9E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E103498-6F34-4ECC-A17C-E7B8EFE86087}"/>
              </a:ext>
            </a:extLst>
          </p:cNvPr>
          <p:cNvSpPr/>
          <p:nvPr/>
        </p:nvSpPr>
        <p:spPr>
          <a:xfrm>
            <a:off x="303743" y="3947793"/>
            <a:ext cx="3966029" cy="2141128"/>
          </a:xfrm>
          <a:prstGeom prst="rect">
            <a:avLst/>
          </a:prstGeom>
          <a:noFill/>
          <a:ln w="28575">
            <a:solidFill>
              <a:srgbClr val="008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4EE3738-4E37-4E06-BDB6-B1BA3AE5AC35}"/>
              </a:ext>
            </a:extLst>
          </p:cNvPr>
          <p:cNvSpPr txBox="1"/>
          <p:nvPr/>
        </p:nvSpPr>
        <p:spPr>
          <a:xfrm>
            <a:off x="303743" y="3982113"/>
            <a:ext cx="3978896" cy="557204"/>
          </a:xfrm>
          <a:prstGeom prst="rect">
            <a:avLst/>
          </a:prstGeom>
          <a:noFill/>
        </p:spPr>
        <p:txBody>
          <a:bodyPr wrap="square" rtlCol="0">
            <a:spAutoFit/>
          </a:bodyPr>
          <a:lstStyle/>
          <a:p>
            <a:pPr>
              <a:lnSpc>
                <a:spcPts val="1800"/>
              </a:lnSpc>
            </a:pPr>
            <a:r>
              <a:rPr lang="en-US" b="1" dirty="0">
                <a:solidFill>
                  <a:srgbClr val="008AAB"/>
                </a:solidFill>
              </a:rPr>
              <a:t>Calibrate Dx: A Resource to Improve Diagnostic Decisions</a:t>
            </a:r>
          </a:p>
        </p:txBody>
      </p:sp>
      <p:cxnSp>
        <p:nvCxnSpPr>
          <p:cNvPr id="28" name="Straight Connector 27">
            <a:extLst>
              <a:ext uri="{FF2B5EF4-FFF2-40B4-BE49-F238E27FC236}">
                <a16:creationId xmlns:a16="http://schemas.microsoft.com/office/drawing/2014/main" id="{01C09A3A-6253-4406-BB0E-5C97DF469A81}"/>
              </a:ext>
            </a:extLst>
          </p:cNvPr>
          <p:cNvCxnSpPr>
            <a:cxnSpLocks/>
          </p:cNvCxnSpPr>
          <p:nvPr/>
        </p:nvCxnSpPr>
        <p:spPr>
          <a:xfrm>
            <a:off x="410418" y="4522445"/>
            <a:ext cx="3734335" cy="0"/>
          </a:xfrm>
          <a:prstGeom prst="line">
            <a:avLst/>
          </a:prstGeom>
          <a:ln w="19050">
            <a:solidFill>
              <a:srgbClr val="008AAA"/>
            </a:solidFill>
            <a:prstDash val="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ADFC9DC-9208-49D5-BC4E-BA595B811AFD}"/>
              </a:ext>
            </a:extLst>
          </p:cNvPr>
          <p:cNvSpPr txBox="1"/>
          <p:nvPr/>
        </p:nvSpPr>
        <p:spPr>
          <a:xfrm>
            <a:off x="349388" y="4569597"/>
            <a:ext cx="3790292" cy="400110"/>
          </a:xfrm>
          <a:prstGeom prst="rect">
            <a:avLst/>
          </a:prstGeom>
          <a:noFill/>
        </p:spPr>
        <p:txBody>
          <a:bodyPr wrap="square">
            <a:spAutoFit/>
          </a:bodyPr>
          <a:lstStyle/>
          <a:p>
            <a:r>
              <a:rPr lang="en-US" sz="1000" dirty="0">
                <a:solidFill>
                  <a:srgbClr val="006E8A"/>
                </a:solidFill>
              </a:rPr>
              <a:t>A tool for clinicians to evaluate and improve their own diagnostic decision-making.</a:t>
            </a:r>
          </a:p>
        </p:txBody>
      </p:sp>
      <p:grpSp>
        <p:nvGrpSpPr>
          <p:cNvPr id="30" name="Group 29">
            <a:extLst>
              <a:ext uri="{FF2B5EF4-FFF2-40B4-BE49-F238E27FC236}">
                <a16:creationId xmlns:a16="http://schemas.microsoft.com/office/drawing/2014/main" id="{C1A5DE59-E5A6-4F78-B7B4-26D6C3B3F93A}"/>
              </a:ext>
            </a:extLst>
          </p:cNvPr>
          <p:cNvGrpSpPr/>
          <p:nvPr/>
        </p:nvGrpSpPr>
        <p:grpSpPr>
          <a:xfrm>
            <a:off x="2369964" y="5571341"/>
            <a:ext cx="473792" cy="476093"/>
            <a:chOff x="5036333" y="5186165"/>
            <a:chExt cx="473792" cy="476093"/>
          </a:xfrm>
        </p:grpSpPr>
        <p:sp>
          <p:nvSpPr>
            <p:cNvPr id="31" name="Oval 30">
              <a:extLst>
                <a:ext uri="{FF2B5EF4-FFF2-40B4-BE49-F238E27FC236}">
                  <a16:creationId xmlns:a16="http://schemas.microsoft.com/office/drawing/2014/main" id="{10B7B877-A020-448A-991D-54148B08A120}"/>
                </a:ext>
              </a:extLst>
            </p:cNvPr>
            <p:cNvSpPr/>
            <p:nvPr/>
          </p:nvSpPr>
          <p:spPr>
            <a:xfrm>
              <a:off x="5036333" y="5186165"/>
              <a:ext cx="473792" cy="476093"/>
            </a:xfrm>
            <a:prstGeom prst="ellipse">
              <a:avLst/>
            </a:prstGeom>
            <a:solidFill>
              <a:schemeClr val="bg1"/>
            </a:solidFill>
            <a:ln w="19050">
              <a:solidFill>
                <a:srgbClr val="008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Icon&#10;&#10;Description automatically generated">
              <a:extLst>
                <a:ext uri="{FF2B5EF4-FFF2-40B4-BE49-F238E27FC236}">
                  <a16:creationId xmlns:a16="http://schemas.microsoft.com/office/drawing/2014/main" id="{64F464B4-89C9-4770-A81B-846478649E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3381" y="5213632"/>
              <a:ext cx="379696" cy="420564"/>
            </a:xfrm>
            <a:prstGeom prst="rect">
              <a:avLst/>
            </a:prstGeom>
          </p:spPr>
        </p:pic>
      </p:grpSp>
      <p:grpSp>
        <p:nvGrpSpPr>
          <p:cNvPr id="33" name="Group 32">
            <a:extLst>
              <a:ext uri="{FF2B5EF4-FFF2-40B4-BE49-F238E27FC236}">
                <a16:creationId xmlns:a16="http://schemas.microsoft.com/office/drawing/2014/main" id="{FDCB0C78-4C4A-4C70-BF51-CDCFAD29FA70}"/>
              </a:ext>
            </a:extLst>
          </p:cNvPr>
          <p:cNvGrpSpPr/>
          <p:nvPr/>
        </p:nvGrpSpPr>
        <p:grpSpPr>
          <a:xfrm>
            <a:off x="2369964" y="4988777"/>
            <a:ext cx="473792" cy="476093"/>
            <a:chOff x="5036333" y="5186165"/>
            <a:chExt cx="473792" cy="476093"/>
          </a:xfrm>
        </p:grpSpPr>
        <p:sp>
          <p:nvSpPr>
            <p:cNvPr id="34" name="Oval 33">
              <a:extLst>
                <a:ext uri="{FF2B5EF4-FFF2-40B4-BE49-F238E27FC236}">
                  <a16:creationId xmlns:a16="http://schemas.microsoft.com/office/drawing/2014/main" id="{6D0B691C-80D2-4891-A359-10D793933A7F}"/>
                </a:ext>
              </a:extLst>
            </p:cNvPr>
            <p:cNvSpPr/>
            <p:nvPr/>
          </p:nvSpPr>
          <p:spPr>
            <a:xfrm>
              <a:off x="5036333" y="5186165"/>
              <a:ext cx="473792" cy="476093"/>
            </a:xfrm>
            <a:prstGeom prst="ellipse">
              <a:avLst/>
            </a:prstGeom>
            <a:solidFill>
              <a:schemeClr val="bg1"/>
            </a:solidFill>
            <a:ln w="19050">
              <a:solidFill>
                <a:srgbClr val="008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A8A16135-E023-4FBB-ACB1-CEB2D76728A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071934" y="5262989"/>
              <a:ext cx="402589" cy="349868"/>
            </a:xfrm>
            <a:prstGeom prst="rect">
              <a:avLst/>
            </a:prstGeom>
          </p:spPr>
        </p:pic>
      </p:grpSp>
      <p:grpSp>
        <p:nvGrpSpPr>
          <p:cNvPr id="36" name="Group 35">
            <a:extLst>
              <a:ext uri="{FF2B5EF4-FFF2-40B4-BE49-F238E27FC236}">
                <a16:creationId xmlns:a16="http://schemas.microsoft.com/office/drawing/2014/main" id="{27B2852C-A888-4539-A976-FF5C7C215A1F}"/>
              </a:ext>
            </a:extLst>
          </p:cNvPr>
          <p:cNvGrpSpPr/>
          <p:nvPr/>
        </p:nvGrpSpPr>
        <p:grpSpPr>
          <a:xfrm>
            <a:off x="658045" y="5571341"/>
            <a:ext cx="473792" cy="476093"/>
            <a:chOff x="5036333" y="5186165"/>
            <a:chExt cx="473792" cy="476093"/>
          </a:xfrm>
        </p:grpSpPr>
        <p:sp>
          <p:nvSpPr>
            <p:cNvPr id="37" name="Oval 36">
              <a:extLst>
                <a:ext uri="{FF2B5EF4-FFF2-40B4-BE49-F238E27FC236}">
                  <a16:creationId xmlns:a16="http://schemas.microsoft.com/office/drawing/2014/main" id="{B2C5D425-2226-4301-A946-3CFFF94F216B}"/>
                </a:ext>
              </a:extLst>
            </p:cNvPr>
            <p:cNvSpPr/>
            <p:nvPr/>
          </p:nvSpPr>
          <p:spPr>
            <a:xfrm>
              <a:off x="5036333" y="5186165"/>
              <a:ext cx="473792" cy="476093"/>
            </a:xfrm>
            <a:prstGeom prst="ellipse">
              <a:avLst/>
            </a:prstGeom>
            <a:solidFill>
              <a:schemeClr val="bg1"/>
            </a:solidFill>
            <a:ln w="19050">
              <a:solidFill>
                <a:srgbClr val="008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14DAF698-142F-48E5-ACEC-81D4F04124B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096860" y="5218817"/>
              <a:ext cx="352881" cy="406224"/>
            </a:xfrm>
            <a:prstGeom prst="rect">
              <a:avLst/>
            </a:prstGeom>
          </p:spPr>
        </p:pic>
      </p:grpSp>
      <p:grpSp>
        <p:nvGrpSpPr>
          <p:cNvPr id="39" name="Group 38">
            <a:extLst>
              <a:ext uri="{FF2B5EF4-FFF2-40B4-BE49-F238E27FC236}">
                <a16:creationId xmlns:a16="http://schemas.microsoft.com/office/drawing/2014/main" id="{00D1297A-CBA6-4B81-910B-53961B85F526}"/>
              </a:ext>
            </a:extLst>
          </p:cNvPr>
          <p:cNvGrpSpPr/>
          <p:nvPr/>
        </p:nvGrpSpPr>
        <p:grpSpPr>
          <a:xfrm>
            <a:off x="658045" y="4990781"/>
            <a:ext cx="473792" cy="476093"/>
            <a:chOff x="5036333" y="5186165"/>
            <a:chExt cx="473792" cy="476093"/>
          </a:xfrm>
        </p:grpSpPr>
        <p:sp>
          <p:nvSpPr>
            <p:cNvPr id="40" name="Oval 39">
              <a:extLst>
                <a:ext uri="{FF2B5EF4-FFF2-40B4-BE49-F238E27FC236}">
                  <a16:creationId xmlns:a16="http://schemas.microsoft.com/office/drawing/2014/main" id="{EA67E413-A174-4D4B-ABEF-FF1D49284D83}"/>
                </a:ext>
              </a:extLst>
            </p:cNvPr>
            <p:cNvSpPr/>
            <p:nvPr/>
          </p:nvSpPr>
          <p:spPr>
            <a:xfrm>
              <a:off x="5036333" y="5186165"/>
              <a:ext cx="473792" cy="476093"/>
            </a:xfrm>
            <a:prstGeom prst="ellipse">
              <a:avLst/>
            </a:prstGeom>
            <a:solidFill>
              <a:schemeClr val="bg1"/>
            </a:solidFill>
            <a:ln w="19050">
              <a:solidFill>
                <a:srgbClr val="008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F3CFD7DF-9863-433E-B29C-EF81D805ED5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088755" y="5259988"/>
              <a:ext cx="349399" cy="324441"/>
            </a:xfrm>
            <a:prstGeom prst="rect">
              <a:avLst/>
            </a:prstGeom>
          </p:spPr>
        </p:pic>
      </p:grpSp>
      <p:sp>
        <p:nvSpPr>
          <p:cNvPr id="42" name="TextBox 41">
            <a:extLst>
              <a:ext uri="{FF2B5EF4-FFF2-40B4-BE49-F238E27FC236}">
                <a16:creationId xmlns:a16="http://schemas.microsoft.com/office/drawing/2014/main" id="{00E3E032-316E-4209-A08A-084A7AF789D5}"/>
              </a:ext>
            </a:extLst>
          </p:cNvPr>
          <p:cNvSpPr txBox="1"/>
          <p:nvPr/>
        </p:nvSpPr>
        <p:spPr>
          <a:xfrm>
            <a:off x="1145009" y="5026768"/>
            <a:ext cx="1189996" cy="400110"/>
          </a:xfrm>
          <a:prstGeom prst="rect">
            <a:avLst/>
          </a:prstGeom>
          <a:noFill/>
        </p:spPr>
        <p:txBody>
          <a:bodyPr wrap="square">
            <a:spAutoFit/>
          </a:bodyPr>
          <a:lstStyle/>
          <a:p>
            <a:r>
              <a:rPr lang="en-US" sz="1000" b="1" dirty="0">
                <a:solidFill>
                  <a:srgbClr val="006E8A"/>
                </a:solidFill>
              </a:rPr>
              <a:t>Specify </a:t>
            </a:r>
            <a:r>
              <a:rPr lang="en-US" sz="1000" dirty="0">
                <a:solidFill>
                  <a:srgbClr val="006E8A"/>
                </a:solidFill>
              </a:rPr>
              <a:t>the calibration task</a:t>
            </a:r>
            <a:endParaRPr lang="en-US" sz="1000" b="1" dirty="0">
              <a:solidFill>
                <a:srgbClr val="006E8A"/>
              </a:solidFill>
            </a:endParaRPr>
          </a:p>
        </p:txBody>
      </p:sp>
      <p:sp>
        <p:nvSpPr>
          <p:cNvPr id="43" name="TextBox 42">
            <a:extLst>
              <a:ext uri="{FF2B5EF4-FFF2-40B4-BE49-F238E27FC236}">
                <a16:creationId xmlns:a16="http://schemas.microsoft.com/office/drawing/2014/main" id="{4D5BB556-DE93-46E0-B0F1-E94A6A478849}"/>
              </a:ext>
            </a:extLst>
          </p:cNvPr>
          <p:cNvSpPr txBox="1"/>
          <p:nvPr/>
        </p:nvSpPr>
        <p:spPr>
          <a:xfrm>
            <a:off x="1145009" y="5616269"/>
            <a:ext cx="1189996" cy="400110"/>
          </a:xfrm>
          <a:prstGeom prst="rect">
            <a:avLst/>
          </a:prstGeom>
          <a:noFill/>
        </p:spPr>
        <p:txBody>
          <a:bodyPr wrap="square">
            <a:spAutoFit/>
          </a:bodyPr>
          <a:lstStyle/>
          <a:p>
            <a:r>
              <a:rPr lang="en-US" sz="1000" b="1" dirty="0">
                <a:solidFill>
                  <a:srgbClr val="006E8A"/>
                </a:solidFill>
              </a:rPr>
              <a:t>Evaluate </a:t>
            </a:r>
            <a:r>
              <a:rPr lang="en-US" sz="1000" dirty="0">
                <a:solidFill>
                  <a:srgbClr val="006E8A"/>
                </a:solidFill>
              </a:rPr>
              <a:t>diagnostic performance</a:t>
            </a:r>
            <a:endParaRPr lang="en-US" sz="1000" b="1" dirty="0">
              <a:solidFill>
                <a:srgbClr val="006E8A"/>
              </a:solidFill>
            </a:endParaRPr>
          </a:p>
        </p:txBody>
      </p:sp>
      <p:sp>
        <p:nvSpPr>
          <p:cNvPr id="44" name="TextBox 43">
            <a:extLst>
              <a:ext uri="{FF2B5EF4-FFF2-40B4-BE49-F238E27FC236}">
                <a16:creationId xmlns:a16="http://schemas.microsoft.com/office/drawing/2014/main" id="{1D26F471-13B8-4C5D-B3BD-5E9ADA078A78}"/>
              </a:ext>
            </a:extLst>
          </p:cNvPr>
          <p:cNvSpPr txBox="1"/>
          <p:nvPr/>
        </p:nvSpPr>
        <p:spPr>
          <a:xfrm>
            <a:off x="2827369" y="5028960"/>
            <a:ext cx="1450197" cy="400110"/>
          </a:xfrm>
          <a:prstGeom prst="rect">
            <a:avLst/>
          </a:prstGeom>
          <a:noFill/>
        </p:spPr>
        <p:txBody>
          <a:bodyPr wrap="square">
            <a:spAutoFit/>
          </a:bodyPr>
          <a:lstStyle/>
          <a:p>
            <a:r>
              <a:rPr lang="en-US" sz="1000" b="1" spc="-10" dirty="0">
                <a:solidFill>
                  <a:srgbClr val="006E8A"/>
                </a:solidFill>
              </a:rPr>
              <a:t>Plan and Apply </a:t>
            </a:r>
            <a:r>
              <a:rPr lang="en-US" sz="1000" spc="-10" dirty="0">
                <a:solidFill>
                  <a:srgbClr val="006E8A"/>
                </a:solidFill>
              </a:rPr>
              <a:t>improvement strategies</a:t>
            </a:r>
            <a:endParaRPr lang="en-US" sz="1000" b="1" spc="-10" dirty="0">
              <a:solidFill>
                <a:srgbClr val="006E8A"/>
              </a:solidFill>
            </a:endParaRPr>
          </a:p>
        </p:txBody>
      </p:sp>
      <p:sp>
        <p:nvSpPr>
          <p:cNvPr id="45" name="TextBox 44">
            <a:extLst>
              <a:ext uri="{FF2B5EF4-FFF2-40B4-BE49-F238E27FC236}">
                <a16:creationId xmlns:a16="http://schemas.microsoft.com/office/drawing/2014/main" id="{23E3E9DA-FC3F-4FFE-9F57-F888F4384455}"/>
              </a:ext>
            </a:extLst>
          </p:cNvPr>
          <p:cNvSpPr txBox="1"/>
          <p:nvPr/>
        </p:nvSpPr>
        <p:spPr>
          <a:xfrm>
            <a:off x="2824871" y="5600503"/>
            <a:ext cx="1391994" cy="400110"/>
          </a:xfrm>
          <a:prstGeom prst="rect">
            <a:avLst/>
          </a:prstGeom>
          <a:noFill/>
        </p:spPr>
        <p:txBody>
          <a:bodyPr wrap="square">
            <a:spAutoFit/>
          </a:bodyPr>
          <a:lstStyle/>
          <a:p>
            <a:r>
              <a:rPr lang="en-US" sz="1000" b="1" dirty="0">
                <a:solidFill>
                  <a:srgbClr val="006E8A"/>
                </a:solidFill>
              </a:rPr>
              <a:t>Reflect </a:t>
            </a:r>
            <a:r>
              <a:rPr lang="en-US" sz="1000" dirty="0">
                <a:solidFill>
                  <a:srgbClr val="006E8A"/>
                </a:solidFill>
              </a:rPr>
              <a:t>on the exercise and adjust as needed</a:t>
            </a:r>
            <a:endParaRPr lang="en-US" sz="1000" b="1" dirty="0">
              <a:solidFill>
                <a:srgbClr val="006E8A"/>
              </a:solidFill>
            </a:endParaRPr>
          </a:p>
        </p:txBody>
      </p:sp>
      <p:grpSp>
        <p:nvGrpSpPr>
          <p:cNvPr id="46" name="Group 45">
            <a:extLst>
              <a:ext uri="{FF2B5EF4-FFF2-40B4-BE49-F238E27FC236}">
                <a16:creationId xmlns:a16="http://schemas.microsoft.com/office/drawing/2014/main" id="{5AC9A8F4-7A14-4287-8CA9-21F422D0154A}"/>
              </a:ext>
            </a:extLst>
          </p:cNvPr>
          <p:cNvGrpSpPr/>
          <p:nvPr/>
        </p:nvGrpSpPr>
        <p:grpSpPr>
          <a:xfrm>
            <a:off x="4589287" y="1587942"/>
            <a:ext cx="4019862" cy="2230973"/>
            <a:chOff x="4827446" y="995662"/>
            <a:chExt cx="4019862" cy="2230973"/>
          </a:xfrm>
        </p:grpSpPr>
        <p:sp>
          <p:nvSpPr>
            <p:cNvPr id="47" name="Oval 46">
              <a:extLst>
                <a:ext uri="{FF2B5EF4-FFF2-40B4-BE49-F238E27FC236}">
                  <a16:creationId xmlns:a16="http://schemas.microsoft.com/office/drawing/2014/main" id="{6EEDE534-0D25-472C-BC54-0D2B0EE9FDEA}"/>
                </a:ext>
              </a:extLst>
            </p:cNvPr>
            <p:cNvSpPr/>
            <p:nvPr/>
          </p:nvSpPr>
          <p:spPr>
            <a:xfrm>
              <a:off x="6081942" y="1496985"/>
              <a:ext cx="451926" cy="4375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EE133D25-A459-4827-AB56-7512C53488C6}"/>
                </a:ext>
              </a:extLst>
            </p:cNvPr>
            <p:cNvSpPr/>
            <p:nvPr/>
          </p:nvSpPr>
          <p:spPr>
            <a:xfrm>
              <a:off x="7150854" y="1476739"/>
              <a:ext cx="451926" cy="4375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3C435C1B-159F-4711-A3A6-550F081FE08F}"/>
                </a:ext>
              </a:extLst>
            </p:cNvPr>
            <p:cNvSpPr/>
            <p:nvPr/>
          </p:nvSpPr>
          <p:spPr>
            <a:xfrm>
              <a:off x="8100154" y="1479865"/>
              <a:ext cx="451926" cy="4375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3446B303-3378-40D4-9BE3-CB08C9499FF8}"/>
                </a:ext>
              </a:extLst>
            </p:cNvPr>
            <p:cNvSpPr/>
            <p:nvPr/>
          </p:nvSpPr>
          <p:spPr>
            <a:xfrm>
              <a:off x="7931002" y="2400171"/>
              <a:ext cx="451926" cy="4375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09DC0240-0726-4720-8C94-4EA02F66E316}"/>
                </a:ext>
              </a:extLst>
            </p:cNvPr>
            <p:cNvSpPr/>
            <p:nvPr/>
          </p:nvSpPr>
          <p:spPr>
            <a:xfrm>
              <a:off x="6514540" y="2413219"/>
              <a:ext cx="451926" cy="4375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ECEDA921-9B7C-4A03-9DBF-C804B5D8A3AE}"/>
                </a:ext>
              </a:extLst>
            </p:cNvPr>
            <p:cNvSpPr/>
            <p:nvPr/>
          </p:nvSpPr>
          <p:spPr>
            <a:xfrm>
              <a:off x="5198326" y="2412885"/>
              <a:ext cx="451926" cy="4375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a:extLst>
                <a:ext uri="{FF2B5EF4-FFF2-40B4-BE49-F238E27FC236}">
                  <a16:creationId xmlns:a16="http://schemas.microsoft.com/office/drawing/2014/main" id="{A6656CE9-8807-4491-96EC-3BD0A180F043}"/>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30247" y="1410746"/>
              <a:ext cx="585610" cy="577129"/>
            </a:xfrm>
            <a:prstGeom prst="rect">
              <a:avLst/>
            </a:prstGeom>
          </p:spPr>
        </p:pic>
        <p:sp>
          <p:nvSpPr>
            <p:cNvPr id="54" name="Rectangle 53">
              <a:extLst>
                <a:ext uri="{FF2B5EF4-FFF2-40B4-BE49-F238E27FC236}">
                  <a16:creationId xmlns:a16="http://schemas.microsoft.com/office/drawing/2014/main" id="{230617A3-6CE7-43C9-B45A-B6C86DC2890C}"/>
                </a:ext>
              </a:extLst>
            </p:cNvPr>
            <p:cNvSpPr/>
            <p:nvPr/>
          </p:nvSpPr>
          <p:spPr>
            <a:xfrm>
              <a:off x="4840313" y="995662"/>
              <a:ext cx="3966029" cy="2199632"/>
            </a:xfrm>
            <a:prstGeom prst="rect">
              <a:avLst/>
            </a:prstGeom>
            <a:noFill/>
            <a:ln w="28575">
              <a:solidFill>
                <a:srgbClr val="008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D3F17D9C-1E5C-4CA5-80F7-F0FC6D79618C}"/>
                </a:ext>
              </a:extLst>
            </p:cNvPr>
            <p:cNvSpPr txBox="1"/>
            <p:nvPr/>
          </p:nvSpPr>
          <p:spPr>
            <a:xfrm>
              <a:off x="4827446" y="1076081"/>
              <a:ext cx="3978896" cy="326371"/>
            </a:xfrm>
            <a:prstGeom prst="rect">
              <a:avLst/>
            </a:prstGeom>
            <a:noFill/>
          </p:spPr>
          <p:txBody>
            <a:bodyPr wrap="square" rtlCol="0">
              <a:spAutoFit/>
            </a:bodyPr>
            <a:lstStyle/>
            <a:p>
              <a:pPr>
                <a:lnSpc>
                  <a:spcPts val="1800"/>
                </a:lnSpc>
              </a:pPr>
              <a:r>
                <a:rPr lang="en-US" b="1" spc="-30" dirty="0">
                  <a:solidFill>
                    <a:srgbClr val="008AAB"/>
                  </a:solidFill>
                </a:rPr>
                <a:t>TeamSTEPPS® for Diagnosis Improvement</a:t>
              </a:r>
            </a:p>
          </p:txBody>
        </p:sp>
        <p:pic>
          <p:nvPicPr>
            <p:cNvPr id="56" name="Picture 55">
              <a:extLst>
                <a:ext uri="{FF2B5EF4-FFF2-40B4-BE49-F238E27FC236}">
                  <a16:creationId xmlns:a16="http://schemas.microsoft.com/office/drawing/2014/main" id="{BD3EF890-F3E5-4C17-9C6C-57B78429B16C}"/>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00027" y="1410746"/>
              <a:ext cx="585610" cy="585610"/>
            </a:xfrm>
            <a:prstGeom prst="rect">
              <a:avLst/>
            </a:prstGeom>
          </p:spPr>
        </p:pic>
        <p:sp>
          <p:nvSpPr>
            <p:cNvPr id="57" name="TextBox 56">
              <a:extLst>
                <a:ext uri="{FF2B5EF4-FFF2-40B4-BE49-F238E27FC236}">
                  <a16:creationId xmlns:a16="http://schemas.microsoft.com/office/drawing/2014/main" id="{8C15C44E-3031-40BB-A033-1386A8368D7A}"/>
                </a:ext>
              </a:extLst>
            </p:cNvPr>
            <p:cNvSpPr txBox="1"/>
            <p:nvPr/>
          </p:nvSpPr>
          <p:spPr>
            <a:xfrm>
              <a:off x="4845760" y="1949159"/>
              <a:ext cx="912064" cy="400110"/>
            </a:xfrm>
            <a:prstGeom prst="rect">
              <a:avLst/>
            </a:prstGeom>
            <a:noFill/>
          </p:spPr>
          <p:txBody>
            <a:bodyPr wrap="square" rtlCol="0">
              <a:spAutoFit/>
            </a:bodyPr>
            <a:lstStyle/>
            <a:p>
              <a:pPr lvl="0" algn="ctr"/>
              <a:r>
                <a:rPr lang="en-US" sz="1000" dirty="0">
                  <a:solidFill>
                    <a:srgbClr val="006E8A"/>
                  </a:solidFill>
                  <a:ea typeface="Arial" charset="0"/>
                  <a:cs typeface="Arial" charset="0"/>
                </a:rPr>
                <a:t>Module 1: Introduction</a:t>
              </a:r>
            </a:p>
          </p:txBody>
        </p:sp>
        <p:pic>
          <p:nvPicPr>
            <p:cNvPr id="58" name="Picture 57">
              <a:extLst>
                <a:ext uri="{FF2B5EF4-FFF2-40B4-BE49-F238E27FC236}">
                  <a16:creationId xmlns:a16="http://schemas.microsoft.com/office/drawing/2014/main" id="{F5C17119-8A9E-462F-B331-7CE2A621E200}"/>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23643" y="1427831"/>
              <a:ext cx="568525" cy="568525"/>
            </a:xfrm>
            <a:prstGeom prst="rect">
              <a:avLst/>
            </a:prstGeom>
          </p:spPr>
        </p:pic>
        <p:sp>
          <p:nvSpPr>
            <p:cNvPr id="59" name="TextBox 58">
              <a:extLst>
                <a:ext uri="{FF2B5EF4-FFF2-40B4-BE49-F238E27FC236}">
                  <a16:creationId xmlns:a16="http://schemas.microsoft.com/office/drawing/2014/main" id="{4F6D8C04-D8A0-4C77-9D34-56E35269BCD7}"/>
                </a:ext>
              </a:extLst>
            </p:cNvPr>
            <p:cNvSpPr txBox="1"/>
            <p:nvPr/>
          </p:nvSpPr>
          <p:spPr>
            <a:xfrm>
              <a:off x="5694179" y="1951862"/>
              <a:ext cx="1277142" cy="400110"/>
            </a:xfrm>
            <a:prstGeom prst="rect">
              <a:avLst/>
            </a:prstGeom>
            <a:noFill/>
          </p:spPr>
          <p:txBody>
            <a:bodyPr wrap="square" rtlCol="0">
              <a:spAutoFit/>
            </a:bodyPr>
            <a:lstStyle/>
            <a:p>
              <a:pPr lvl="0" algn="ctr"/>
              <a:r>
                <a:rPr lang="en-US" sz="1000" spc="-30" dirty="0">
                  <a:solidFill>
                    <a:srgbClr val="006E8A"/>
                  </a:solidFill>
                  <a:ea typeface="Arial" charset="0"/>
                  <a:cs typeface="Arial" charset="0"/>
                </a:rPr>
                <a:t>Module 2: Diagnostic Team Structure</a:t>
              </a:r>
            </a:p>
          </p:txBody>
        </p:sp>
        <p:pic>
          <p:nvPicPr>
            <p:cNvPr id="60" name="Picture 59">
              <a:extLst>
                <a:ext uri="{FF2B5EF4-FFF2-40B4-BE49-F238E27FC236}">
                  <a16:creationId xmlns:a16="http://schemas.microsoft.com/office/drawing/2014/main" id="{6D3E52E8-456A-4ACB-8457-F07CA04AD178}"/>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92555" y="1411526"/>
              <a:ext cx="568525" cy="568525"/>
            </a:xfrm>
            <a:prstGeom prst="rect">
              <a:avLst/>
            </a:prstGeom>
          </p:spPr>
        </p:pic>
        <p:sp>
          <p:nvSpPr>
            <p:cNvPr id="61" name="TextBox 60">
              <a:extLst>
                <a:ext uri="{FF2B5EF4-FFF2-40B4-BE49-F238E27FC236}">
                  <a16:creationId xmlns:a16="http://schemas.microsoft.com/office/drawing/2014/main" id="{DA77B3E5-E489-48B6-A54E-DEA93D36A533}"/>
                </a:ext>
              </a:extLst>
            </p:cNvPr>
            <p:cNvSpPr txBox="1"/>
            <p:nvPr/>
          </p:nvSpPr>
          <p:spPr>
            <a:xfrm>
              <a:off x="6877514" y="1947620"/>
              <a:ext cx="1042024" cy="400110"/>
            </a:xfrm>
            <a:prstGeom prst="rect">
              <a:avLst/>
            </a:prstGeom>
            <a:noFill/>
          </p:spPr>
          <p:txBody>
            <a:bodyPr wrap="square" rtlCol="0">
              <a:spAutoFit/>
            </a:bodyPr>
            <a:lstStyle/>
            <a:p>
              <a:pPr lvl="0" algn="ctr"/>
              <a:r>
                <a:rPr lang="en-US" sz="1000" dirty="0">
                  <a:solidFill>
                    <a:srgbClr val="006E8A"/>
                  </a:solidFill>
                  <a:ea typeface="Arial" charset="0"/>
                  <a:cs typeface="Arial" charset="0"/>
                </a:rPr>
                <a:t>Module 3: </a:t>
              </a:r>
            </a:p>
            <a:p>
              <a:pPr lvl="0" algn="ctr"/>
              <a:r>
                <a:rPr lang="en-US" sz="1000" dirty="0">
                  <a:solidFill>
                    <a:srgbClr val="006E8A"/>
                  </a:solidFill>
                  <a:ea typeface="Arial" charset="0"/>
                  <a:cs typeface="Arial" charset="0"/>
                </a:rPr>
                <a:t>Communication</a:t>
              </a:r>
            </a:p>
          </p:txBody>
        </p:sp>
        <p:sp>
          <p:nvSpPr>
            <p:cNvPr id="62" name="TextBox 61">
              <a:extLst>
                <a:ext uri="{FF2B5EF4-FFF2-40B4-BE49-F238E27FC236}">
                  <a16:creationId xmlns:a16="http://schemas.microsoft.com/office/drawing/2014/main" id="{860FA94C-3CA8-44EC-9F8D-39256AF91772}"/>
                </a:ext>
              </a:extLst>
            </p:cNvPr>
            <p:cNvSpPr txBox="1"/>
            <p:nvPr/>
          </p:nvSpPr>
          <p:spPr>
            <a:xfrm>
              <a:off x="7921705" y="1942999"/>
              <a:ext cx="802694" cy="400110"/>
            </a:xfrm>
            <a:prstGeom prst="rect">
              <a:avLst/>
            </a:prstGeom>
            <a:noFill/>
          </p:spPr>
          <p:txBody>
            <a:bodyPr wrap="square" rtlCol="0">
              <a:spAutoFit/>
            </a:bodyPr>
            <a:lstStyle/>
            <a:p>
              <a:pPr lvl="0" algn="ctr"/>
              <a:r>
                <a:rPr lang="en-US" sz="1000" dirty="0">
                  <a:solidFill>
                    <a:srgbClr val="006E8A"/>
                  </a:solidFill>
                  <a:ea typeface="Arial" charset="0"/>
                  <a:cs typeface="Arial" charset="0"/>
                </a:rPr>
                <a:t>Module 4: Leadership</a:t>
              </a:r>
            </a:p>
          </p:txBody>
        </p:sp>
        <p:pic>
          <p:nvPicPr>
            <p:cNvPr id="63" name="Picture 62">
              <a:extLst>
                <a:ext uri="{FF2B5EF4-FFF2-40B4-BE49-F238E27FC236}">
                  <a16:creationId xmlns:a16="http://schemas.microsoft.com/office/drawing/2014/main" id="{1743B268-7F03-42FC-B871-C4984B7DE026}"/>
                </a:ext>
                <a:ext uri="{C183D7F6-B498-43B3-948B-1728B52AA6E4}">
                  <adec:decorative xmlns:adec="http://schemas.microsoft.com/office/drawing/2017/decorative" val="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5035"/>
            <a:stretch/>
          </p:blipFill>
          <p:spPr>
            <a:xfrm>
              <a:off x="5139887" y="2380942"/>
              <a:ext cx="568524" cy="539898"/>
            </a:xfrm>
            <a:prstGeom prst="rect">
              <a:avLst/>
            </a:prstGeom>
          </p:spPr>
        </p:pic>
        <p:sp>
          <p:nvSpPr>
            <p:cNvPr id="64" name="TextBox 63">
              <a:extLst>
                <a:ext uri="{FF2B5EF4-FFF2-40B4-BE49-F238E27FC236}">
                  <a16:creationId xmlns:a16="http://schemas.microsoft.com/office/drawing/2014/main" id="{F061A8AE-C9E9-42FC-9D4E-67F3EBF38472}"/>
                </a:ext>
              </a:extLst>
            </p:cNvPr>
            <p:cNvSpPr txBox="1"/>
            <p:nvPr/>
          </p:nvSpPr>
          <p:spPr>
            <a:xfrm>
              <a:off x="4845760" y="2826525"/>
              <a:ext cx="1261605" cy="400110"/>
            </a:xfrm>
            <a:prstGeom prst="rect">
              <a:avLst/>
            </a:prstGeom>
            <a:noFill/>
          </p:spPr>
          <p:txBody>
            <a:bodyPr wrap="square" rtlCol="0">
              <a:spAutoFit/>
            </a:bodyPr>
            <a:lstStyle/>
            <a:p>
              <a:pPr lvl="0" algn="ctr"/>
              <a:r>
                <a:rPr lang="en-US" sz="1000" dirty="0">
                  <a:solidFill>
                    <a:srgbClr val="006E8A"/>
                  </a:solidFill>
                  <a:ea typeface="Arial" charset="0"/>
                  <a:cs typeface="Arial" charset="0"/>
                </a:rPr>
                <a:t>Module 5: Situation Monitoring</a:t>
              </a:r>
            </a:p>
          </p:txBody>
        </p:sp>
        <p:pic>
          <p:nvPicPr>
            <p:cNvPr id="65" name="Picture 64">
              <a:extLst>
                <a:ext uri="{FF2B5EF4-FFF2-40B4-BE49-F238E27FC236}">
                  <a16:creationId xmlns:a16="http://schemas.microsoft.com/office/drawing/2014/main" id="{78F6C10F-8D97-490F-B4B3-D742311C00CA}"/>
                </a:ext>
                <a:ext uri="{C183D7F6-B498-43B3-948B-1728B52AA6E4}">
                  <adec:decorative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56241" y="2351972"/>
              <a:ext cx="568525" cy="568525"/>
            </a:xfrm>
            <a:prstGeom prst="rect">
              <a:avLst/>
            </a:prstGeom>
          </p:spPr>
        </p:pic>
        <p:sp>
          <p:nvSpPr>
            <p:cNvPr id="66" name="TextBox 65">
              <a:extLst>
                <a:ext uri="{FF2B5EF4-FFF2-40B4-BE49-F238E27FC236}">
                  <a16:creationId xmlns:a16="http://schemas.microsoft.com/office/drawing/2014/main" id="{586E4F21-10E8-438C-B700-046F01FFB4F7}"/>
                </a:ext>
              </a:extLst>
            </p:cNvPr>
            <p:cNvSpPr txBox="1"/>
            <p:nvPr/>
          </p:nvSpPr>
          <p:spPr>
            <a:xfrm>
              <a:off x="6148331" y="2818496"/>
              <a:ext cx="1249713" cy="400110"/>
            </a:xfrm>
            <a:prstGeom prst="rect">
              <a:avLst/>
            </a:prstGeom>
            <a:noFill/>
          </p:spPr>
          <p:txBody>
            <a:bodyPr wrap="square" rtlCol="0">
              <a:spAutoFit/>
            </a:bodyPr>
            <a:lstStyle/>
            <a:p>
              <a:pPr lvl="0" algn="ctr"/>
              <a:r>
                <a:rPr lang="en-US" sz="1000" dirty="0">
                  <a:solidFill>
                    <a:srgbClr val="006E8A"/>
                  </a:solidFill>
                  <a:ea typeface="Arial" charset="0"/>
                  <a:cs typeface="Arial" charset="0"/>
                </a:rPr>
                <a:t>Module 6: Mutual Support</a:t>
              </a:r>
            </a:p>
          </p:txBody>
        </p:sp>
        <p:pic>
          <p:nvPicPr>
            <p:cNvPr id="67" name="Picture 66">
              <a:extLst>
                <a:ext uri="{FF2B5EF4-FFF2-40B4-BE49-F238E27FC236}">
                  <a16:creationId xmlns:a16="http://schemas.microsoft.com/office/drawing/2014/main" id="{7C0D9452-BC36-4E3D-98C9-5A8BA4747A68}"/>
                </a:ext>
                <a:ext uri="{C183D7F6-B498-43B3-948B-1728B52AA6E4}">
                  <adec:decorative xmlns:adec="http://schemas.microsoft.com/office/drawing/2017/decorative" val="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6353"/>
            <a:stretch/>
          </p:blipFill>
          <p:spPr>
            <a:xfrm>
              <a:off x="7872703" y="2373164"/>
              <a:ext cx="568525" cy="532403"/>
            </a:xfrm>
            <a:prstGeom prst="rect">
              <a:avLst/>
            </a:prstGeom>
          </p:spPr>
        </p:pic>
        <p:sp>
          <p:nvSpPr>
            <p:cNvPr id="68" name="TextBox 67">
              <a:extLst>
                <a:ext uri="{FF2B5EF4-FFF2-40B4-BE49-F238E27FC236}">
                  <a16:creationId xmlns:a16="http://schemas.microsoft.com/office/drawing/2014/main" id="{492AC0BF-702D-4C6D-B022-E62A6EF799D4}"/>
                </a:ext>
              </a:extLst>
            </p:cNvPr>
            <p:cNvSpPr txBox="1"/>
            <p:nvPr/>
          </p:nvSpPr>
          <p:spPr>
            <a:xfrm>
              <a:off x="7476853" y="2814254"/>
              <a:ext cx="1370455" cy="400110"/>
            </a:xfrm>
            <a:prstGeom prst="rect">
              <a:avLst/>
            </a:prstGeom>
            <a:noFill/>
          </p:spPr>
          <p:txBody>
            <a:bodyPr wrap="square" rtlCol="0">
              <a:spAutoFit/>
            </a:bodyPr>
            <a:lstStyle/>
            <a:p>
              <a:pPr lvl="0" algn="ctr"/>
              <a:r>
                <a:rPr lang="en-US" sz="1000" dirty="0">
                  <a:solidFill>
                    <a:srgbClr val="006E8A"/>
                  </a:solidFill>
                  <a:ea typeface="Arial" charset="0"/>
                  <a:cs typeface="Arial" charset="0"/>
                </a:rPr>
                <a:t>Module 7: Putting It All Together</a:t>
              </a:r>
            </a:p>
          </p:txBody>
        </p:sp>
        <p:cxnSp>
          <p:nvCxnSpPr>
            <p:cNvPr id="69" name="Straight Connector 68">
              <a:extLst>
                <a:ext uri="{FF2B5EF4-FFF2-40B4-BE49-F238E27FC236}">
                  <a16:creationId xmlns:a16="http://schemas.microsoft.com/office/drawing/2014/main" id="{8ED9BB13-D620-4038-91DD-C5F869DF4469}"/>
                </a:ext>
              </a:extLst>
            </p:cNvPr>
            <p:cNvCxnSpPr>
              <a:cxnSpLocks/>
            </p:cNvCxnSpPr>
            <p:nvPr/>
          </p:nvCxnSpPr>
          <p:spPr>
            <a:xfrm>
              <a:off x="4952465" y="1383996"/>
              <a:ext cx="3734335" cy="0"/>
            </a:xfrm>
            <a:prstGeom prst="line">
              <a:avLst/>
            </a:prstGeom>
            <a:ln w="19050">
              <a:solidFill>
                <a:srgbClr val="008AAA"/>
              </a:solidFill>
              <a:prstDash val="dash"/>
            </a:ln>
          </p:spPr>
          <p:style>
            <a:lnRef idx="1">
              <a:schemeClr val="accent1"/>
            </a:lnRef>
            <a:fillRef idx="0">
              <a:schemeClr val="accent1"/>
            </a:fillRef>
            <a:effectRef idx="0">
              <a:schemeClr val="accent1"/>
            </a:effectRef>
            <a:fontRef idx="minor">
              <a:schemeClr val="tx1"/>
            </a:fontRef>
          </p:style>
        </p:cxnSp>
      </p:grpSp>
      <p:sp>
        <p:nvSpPr>
          <p:cNvPr id="3" name="Explosion: 8 Points 2">
            <a:extLst>
              <a:ext uri="{FF2B5EF4-FFF2-40B4-BE49-F238E27FC236}">
                <a16:creationId xmlns:a16="http://schemas.microsoft.com/office/drawing/2014/main" id="{8173C19D-33F4-40AD-83E5-6C23BF4CA31D}"/>
              </a:ext>
            </a:extLst>
          </p:cNvPr>
          <p:cNvSpPr/>
          <p:nvPr/>
        </p:nvSpPr>
        <p:spPr>
          <a:xfrm>
            <a:off x="2266857" y="5911576"/>
            <a:ext cx="2308002" cy="844332"/>
          </a:xfrm>
          <a:prstGeom prst="irregularSeal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Coming October 2022!</a:t>
            </a:r>
          </a:p>
        </p:txBody>
      </p:sp>
      <p:sp>
        <p:nvSpPr>
          <p:cNvPr id="70" name="Explosion: 8 Points 69">
            <a:extLst>
              <a:ext uri="{FF2B5EF4-FFF2-40B4-BE49-F238E27FC236}">
                <a16:creationId xmlns:a16="http://schemas.microsoft.com/office/drawing/2014/main" id="{61C33A82-7E1A-45A0-9211-1815EE615D74}"/>
              </a:ext>
            </a:extLst>
          </p:cNvPr>
          <p:cNvSpPr/>
          <p:nvPr/>
        </p:nvSpPr>
        <p:spPr>
          <a:xfrm>
            <a:off x="6519356" y="5756967"/>
            <a:ext cx="2798900" cy="1232764"/>
          </a:xfrm>
          <a:prstGeom prst="irregularSeal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Recruiting Systems to Evaluate! </a:t>
            </a:r>
          </a:p>
        </p:txBody>
      </p:sp>
    </p:spTree>
    <p:extLst>
      <p:ext uri="{BB962C8B-B14F-4D97-AF65-F5344CB8AC3E}">
        <p14:creationId xmlns:p14="http://schemas.microsoft.com/office/powerpoint/2010/main" val="4231483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BDB27ED-A1D9-420B-B07F-31F09830C4F4}"/>
              </a:ext>
            </a:extLst>
          </p:cNvPr>
          <p:cNvSpPr txBox="1">
            <a:spLocks/>
          </p:cNvSpPr>
          <p:nvPr/>
        </p:nvSpPr>
        <p:spPr>
          <a:xfrm>
            <a:off x="424149" y="462709"/>
            <a:ext cx="8483602" cy="914400"/>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3600" dirty="0"/>
              <a:t>Measure Dx Evaluation </a:t>
            </a:r>
          </a:p>
        </p:txBody>
      </p:sp>
      <p:sp>
        <p:nvSpPr>
          <p:cNvPr id="2" name="TextBox 1">
            <a:extLst>
              <a:ext uri="{FF2B5EF4-FFF2-40B4-BE49-F238E27FC236}">
                <a16:creationId xmlns:a16="http://schemas.microsoft.com/office/drawing/2014/main" id="{A2D06C3C-1DD7-404E-93F3-907D5F452A34}"/>
              </a:ext>
            </a:extLst>
          </p:cNvPr>
          <p:cNvSpPr txBox="1"/>
          <p:nvPr/>
        </p:nvSpPr>
        <p:spPr>
          <a:xfrm>
            <a:off x="424149" y="1784734"/>
            <a:ext cx="5404387" cy="3785652"/>
          </a:xfrm>
          <a:prstGeom prst="rect">
            <a:avLst/>
          </a:prstGeom>
          <a:noFill/>
        </p:spPr>
        <p:txBody>
          <a:bodyPr wrap="square" rtlCol="0">
            <a:spAutoFit/>
          </a:bodyPr>
          <a:lstStyle/>
          <a:p>
            <a:pPr marL="0" marR="0">
              <a:spcBef>
                <a:spcPts val="0"/>
              </a:spcBef>
              <a:spcAft>
                <a:spcPts val="0"/>
              </a:spcAft>
            </a:pPr>
            <a:r>
              <a:rPr lang="en-US" sz="2000" b="1" dirty="0">
                <a:effectLst/>
                <a:latin typeface="Calibri" panose="020F0502020204030204" pitchFamily="34" charset="0"/>
                <a:ea typeface="Calibri" panose="020F0502020204030204" pitchFamily="34" charset="0"/>
              </a:rPr>
              <a:t>AHRQ is inviting healthcare organizations to implement Measure Dx as part of a further evaluation. </a:t>
            </a:r>
          </a:p>
          <a:p>
            <a:pPr marL="285750" marR="0" indent="-285750">
              <a:spcBef>
                <a:spcPts val="0"/>
              </a:spcBef>
              <a:spcAft>
                <a:spcPts val="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rPr>
              <a:t>Participants will engage in monthly calls to share experiences with and learn from other organizations involved in the evaluation. </a:t>
            </a:r>
          </a:p>
          <a:p>
            <a:pPr marL="285750" marR="0" indent="-285750">
              <a:spcBef>
                <a:spcPts val="0"/>
              </a:spcBef>
              <a:spcAft>
                <a:spcPts val="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rPr>
              <a:t>Organizations will be asked to provide aggregated anonymized data (no PHI or other identifiers). </a:t>
            </a:r>
          </a:p>
          <a:p>
            <a:pPr marL="0" marR="0">
              <a:spcBef>
                <a:spcPts val="0"/>
              </a:spcBef>
              <a:spcAft>
                <a:spcPts val="0"/>
              </a:spcAft>
            </a:pPr>
            <a:r>
              <a:rPr lang="en-US" sz="20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2000" b="1" dirty="0">
                <a:effectLst/>
                <a:latin typeface="Calibri" panose="020F0502020204030204" pitchFamily="34" charset="0"/>
                <a:ea typeface="Calibri" panose="020F0502020204030204" pitchFamily="34" charset="0"/>
              </a:rPr>
              <a:t>For more information, please contact </a:t>
            </a:r>
            <a:r>
              <a:rPr lang="en-US" sz="2000" b="1" u="sng" dirty="0">
                <a:solidFill>
                  <a:srgbClr val="0563C1"/>
                </a:solidFill>
                <a:effectLst/>
                <a:latin typeface="Calibri" panose="020F0502020204030204" pitchFamily="34" charset="0"/>
                <a:ea typeface="Calibri" panose="020F0502020204030204" pitchFamily="34" charset="0"/>
                <a:hlinkClick r:id="rId2"/>
              </a:rPr>
              <a:t>MIQSinfo@medstar.net</a:t>
            </a:r>
            <a:endParaRPr lang="en-US" sz="2000" dirty="0"/>
          </a:p>
        </p:txBody>
      </p:sp>
      <p:pic>
        <p:nvPicPr>
          <p:cNvPr id="5" name="Picture 4">
            <a:extLst>
              <a:ext uri="{FF2B5EF4-FFF2-40B4-BE49-F238E27FC236}">
                <a16:creationId xmlns:a16="http://schemas.microsoft.com/office/drawing/2014/main" id="{4E32F6ED-9BAB-4299-B54A-0A1757FC5BB0}"/>
              </a:ext>
            </a:extLst>
          </p:cNvPr>
          <p:cNvPicPr>
            <a:picLocks noChangeAspect="1"/>
          </p:cNvPicPr>
          <p:nvPr/>
        </p:nvPicPr>
        <p:blipFill>
          <a:blip r:embed="rId3"/>
          <a:stretch>
            <a:fillRect/>
          </a:stretch>
        </p:blipFill>
        <p:spPr>
          <a:xfrm>
            <a:off x="5963950" y="55084"/>
            <a:ext cx="2943801" cy="6618613"/>
          </a:xfrm>
          <a:prstGeom prst="rect">
            <a:avLst/>
          </a:prstGeom>
        </p:spPr>
      </p:pic>
    </p:spTree>
    <p:extLst>
      <p:ext uri="{BB962C8B-B14F-4D97-AF65-F5344CB8AC3E}">
        <p14:creationId xmlns:p14="http://schemas.microsoft.com/office/powerpoint/2010/main" val="2741637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1011C-7D3B-484D-A20D-6E6D3206C70B}"/>
              </a:ext>
            </a:extLst>
          </p:cNvPr>
          <p:cNvSpPr>
            <a:spLocks noGrp="1"/>
          </p:cNvSpPr>
          <p:nvPr>
            <p:ph type="title"/>
          </p:nvPr>
        </p:nvSpPr>
        <p:spPr>
          <a:xfrm>
            <a:off x="652181" y="2518508"/>
            <a:ext cx="7839637" cy="910492"/>
          </a:xfrm>
        </p:spPr>
        <p:txBody>
          <a:bodyPr>
            <a:normAutofit fontScale="90000"/>
          </a:bodyPr>
          <a:lstStyle/>
          <a:p>
            <a:r>
              <a:rPr lang="en-US" sz="6000" dirty="0"/>
              <a:t>Questions?</a:t>
            </a:r>
          </a:p>
        </p:txBody>
      </p:sp>
    </p:spTree>
    <p:extLst>
      <p:ext uri="{BB962C8B-B14F-4D97-AF65-F5344CB8AC3E}">
        <p14:creationId xmlns:p14="http://schemas.microsoft.com/office/powerpoint/2010/main" val="15738645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4D4F4-93BF-4A6F-BE4B-8BDA7B56B9EC}"/>
              </a:ext>
            </a:extLst>
          </p:cNvPr>
          <p:cNvSpPr>
            <a:spLocks noGrp="1"/>
          </p:cNvSpPr>
          <p:nvPr>
            <p:ph type="title"/>
          </p:nvPr>
        </p:nvSpPr>
        <p:spPr>
          <a:xfrm>
            <a:off x="367105" y="294614"/>
            <a:ext cx="6652260" cy="1143000"/>
          </a:xfrm>
        </p:spPr>
        <p:txBody>
          <a:bodyPr/>
          <a:lstStyle/>
          <a:p>
            <a:r>
              <a:rPr lang="en-US" sz="4800" dirty="0"/>
              <a:t>Thank You</a:t>
            </a:r>
          </a:p>
        </p:txBody>
      </p:sp>
      <p:sp>
        <p:nvSpPr>
          <p:cNvPr id="3" name="Text Placeholder 2">
            <a:extLst>
              <a:ext uri="{FF2B5EF4-FFF2-40B4-BE49-F238E27FC236}">
                <a16:creationId xmlns:a16="http://schemas.microsoft.com/office/drawing/2014/main" id="{BB4DCE0E-EC53-4A5E-8C57-3D8E3EB172FC}"/>
              </a:ext>
            </a:extLst>
          </p:cNvPr>
          <p:cNvSpPr>
            <a:spLocks noGrp="1"/>
          </p:cNvSpPr>
          <p:nvPr>
            <p:ph type="body" sz="quarter" idx="3"/>
          </p:nvPr>
        </p:nvSpPr>
        <p:spPr>
          <a:xfrm>
            <a:off x="523875" y="1838982"/>
            <a:ext cx="6314814" cy="609600"/>
          </a:xfrm>
        </p:spPr>
        <p:txBody>
          <a:bodyPr>
            <a:normAutofit/>
          </a:bodyPr>
          <a:lstStyle/>
          <a:p>
            <a:r>
              <a:rPr lang="en-US" dirty="0"/>
              <a:t>TeamSTEPPS® for Diagnosis Improvement</a:t>
            </a:r>
          </a:p>
        </p:txBody>
      </p:sp>
      <p:sp>
        <p:nvSpPr>
          <p:cNvPr id="4" name="Content Placeholder 3">
            <a:extLst>
              <a:ext uri="{FF2B5EF4-FFF2-40B4-BE49-F238E27FC236}">
                <a16:creationId xmlns:a16="http://schemas.microsoft.com/office/drawing/2014/main" id="{39B671F3-B5C7-4F60-944F-08336067968E}"/>
              </a:ext>
            </a:extLst>
          </p:cNvPr>
          <p:cNvSpPr>
            <a:spLocks noGrp="1"/>
          </p:cNvSpPr>
          <p:nvPr>
            <p:ph sz="quarter" idx="4"/>
          </p:nvPr>
        </p:nvSpPr>
        <p:spPr>
          <a:xfrm>
            <a:off x="527050" y="2448583"/>
            <a:ext cx="6314814" cy="972350"/>
          </a:xfrm>
        </p:spPr>
        <p:txBody>
          <a:bodyPr/>
          <a:lstStyle/>
          <a:p>
            <a:pPr marL="0" indent="0">
              <a:buNone/>
            </a:pPr>
            <a:r>
              <a:rPr lang="en-US" dirty="0"/>
              <a:t>https://www.ahrq.gov/teamstepps/diagnosis-improvement/</a:t>
            </a:r>
          </a:p>
        </p:txBody>
      </p:sp>
      <p:sp>
        <p:nvSpPr>
          <p:cNvPr id="5" name="Text Placeholder 4">
            <a:extLst>
              <a:ext uri="{FF2B5EF4-FFF2-40B4-BE49-F238E27FC236}">
                <a16:creationId xmlns:a16="http://schemas.microsoft.com/office/drawing/2014/main" id="{959312D8-2929-49AF-8501-4AD8C27ABE48}"/>
              </a:ext>
            </a:extLst>
          </p:cNvPr>
          <p:cNvSpPr>
            <a:spLocks noGrp="1"/>
          </p:cNvSpPr>
          <p:nvPr>
            <p:ph type="body" sz="quarter" idx="10"/>
          </p:nvPr>
        </p:nvSpPr>
        <p:spPr>
          <a:xfrm>
            <a:off x="527050" y="3584090"/>
            <a:ext cx="6314814" cy="609600"/>
          </a:xfrm>
        </p:spPr>
        <p:txBody>
          <a:bodyPr/>
          <a:lstStyle/>
          <a:p>
            <a:r>
              <a:rPr lang="en-US" dirty="0"/>
              <a:t>Contact Us</a:t>
            </a:r>
          </a:p>
        </p:txBody>
      </p:sp>
      <p:sp>
        <p:nvSpPr>
          <p:cNvPr id="6" name="Content Placeholder 5">
            <a:extLst>
              <a:ext uri="{FF2B5EF4-FFF2-40B4-BE49-F238E27FC236}">
                <a16:creationId xmlns:a16="http://schemas.microsoft.com/office/drawing/2014/main" id="{994F24C6-AB38-4C54-A992-898BC3BA2385}"/>
              </a:ext>
            </a:extLst>
          </p:cNvPr>
          <p:cNvSpPr>
            <a:spLocks noGrp="1"/>
          </p:cNvSpPr>
          <p:nvPr>
            <p:ph sz="quarter" idx="11"/>
          </p:nvPr>
        </p:nvSpPr>
        <p:spPr>
          <a:xfrm>
            <a:off x="523875" y="4193689"/>
            <a:ext cx="6314814" cy="1767841"/>
          </a:xfrm>
        </p:spPr>
        <p:txBody>
          <a:bodyPr/>
          <a:lstStyle/>
          <a:p>
            <a:pPr marL="0" indent="0">
              <a:buNone/>
            </a:pPr>
            <a:r>
              <a:rPr lang="en-US" dirty="0"/>
              <a:t>MIQSinfo@medstar.net</a:t>
            </a:r>
          </a:p>
        </p:txBody>
      </p:sp>
    </p:spTree>
    <p:extLst>
      <p:ext uri="{BB962C8B-B14F-4D97-AF65-F5344CB8AC3E}">
        <p14:creationId xmlns:p14="http://schemas.microsoft.com/office/powerpoint/2010/main" val="1431526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529E0-3301-40EE-BBCB-A2B8CA96E146}"/>
              </a:ext>
            </a:extLst>
          </p:cNvPr>
          <p:cNvSpPr>
            <a:spLocks noGrp="1"/>
          </p:cNvSpPr>
          <p:nvPr>
            <p:ph type="title"/>
          </p:nvPr>
        </p:nvSpPr>
        <p:spPr/>
        <p:txBody>
          <a:bodyPr/>
          <a:lstStyle/>
          <a:p>
            <a:pPr algn="l"/>
            <a:r>
              <a:rPr lang="en-US" dirty="0"/>
              <a:t>Session Objectives</a:t>
            </a:r>
          </a:p>
        </p:txBody>
      </p:sp>
      <p:sp>
        <p:nvSpPr>
          <p:cNvPr id="3" name="Content Placeholder 2">
            <a:extLst>
              <a:ext uri="{FF2B5EF4-FFF2-40B4-BE49-F238E27FC236}">
                <a16:creationId xmlns:a16="http://schemas.microsoft.com/office/drawing/2014/main" id="{7623B8B3-897E-4639-BB84-71ACB36AA1D7}"/>
              </a:ext>
            </a:extLst>
          </p:cNvPr>
          <p:cNvSpPr>
            <a:spLocks noGrp="1"/>
          </p:cNvSpPr>
          <p:nvPr>
            <p:ph idx="1"/>
          </p:nvPr>
        </p:nvSpPr>
        <p:spPr/>
        <p:txBody>
          <a:bodyPr>
            <a:normAutofit/>
          </a:bodyPr>
          <a:lstStyle/>
          <a:p>
            <a:pPr marL="342900" marR="0" lvl="0" indent="-342900">
              <a:spcBef>
                <a:spcPts val="0"/>
              </a:spcBef>
              <a:spcAft>
                <a:spcPts val="0"/>
              </a:spcAft>
              <a:buFont typeface="+mj-lt"/>
              <a:buAutoNum type="arabicPeriod"/>
              <a:tabLst>
                <a:tab pos="457200" algn="l"/>
              </a:tabLst>
            </a:pPr>
            <a:r>
              <a:rPr lang="en-US" sz="2800" kern="1200" dirty="0">
                <a:effectLst/>
                <a:latin typeface="Calibri" panose="020F0502020204030204" pitchFamily="34" charset="0"/>
                <a:ea typeface="Times New Roman" panose="02020603050405020304" pitchFamily="18" charset="0"/>
                <a:cs typeface="Calibri" panose="020F0502020204030204" pitchFamily="34" charset="0"/>
              </a:rPr>
              <a:t>Define diagnostic error and its’ importance as a patient safety issue</a:t>
            </a:r>
            <a:endParaRPr lang="en-US" sz="2800" dirty="0">
              <a:effectLst/>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sz="2800" kern="1200" dirty="0">
                <a:effectLst/>
                <a:latin typeface="Calibri" panose="020F0502020204030204" pitchFamily="34" charset="0"/>
                <a:ea typeface="Times New Roman" panose="02020603050405020304" pitchFamily="18" charset="0"/>
                <a:cs typeface="Calibri" panose="020F0502020204030204" pitchFamily="34" charset="0"/>
              </a:rPr>
              <a:t>Describe the impact of provider communication breakdowns on diagnostic safety</a:t>
            </a:r>
            <a:endParaRPr lang="en-US" sz="2800" dirty="0">
              <a:effectLst/>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sz="2800" kern="1200" dirty="0">
                <a:effectLst/>
                <a:latin typeface="Calibri" panose="020F0502020204030204" pitchFamily="34" charset="0"/>
                <a:ea typeface="Times New Roman" panose="02020603050405020304" pitchFamily="18" charset="0"/>
                <a:cs typeface="Calibri" panose="020F0502020204030204" pitchFamily="34" charset="0"/>
              </a:rPr>
              <a:t>Specify why TeamSTEPPS is an appropriate intervention to reduce diagnostic error</a:t>
            </a:r>
            <a:endParaRPr lang="en-US" sz="2800" dirty="0">
              <a:effectLst/>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sz="2800" kern="1200" dirty="0">
                <a:effectLst/>
                <a:latin typeface="Calibri" panose="020F0502020204030204" pitchFamily="34" charset="0"/>
                <a:ea typeface="Times New Roman" panose="02020603050405020304" pitchFamily="18" charset="0"/>
                <a:cs typeface="Calibri" panose="020F0502020204030204" pitchFamily="34" charset="0"/>
              </a:rPr>
              <a:t>Demonstrate an understanding of how leaders can take actionable steps using existing resources to facilitate diagnostic safety</a:t>
            </a:r>
            <a:endParaRPr lang="en-US" sz="2800" dirty="0">
              <a:effectLst/>
              <a:latin typeface="Calibri" panose="020F0502020204030204" pitchFamily="34" charset="0"/>
              <a:ea typeface="Times New Roman" panose="02020603050405020304" pitchFamily="18" charset="0"/>
            </a:endParaRPr>
          </a:p>
          <a:p>
            <a:pPr marL="0" marR="0" indent="0">
              <a:spcBef>
                <a:spcPts val="0"/>
              </a:spcBef>
              <a:spcAft>
                <a:spcPts val="0"/>
              </a:spcAft>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7657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32D97B-33FF-41D4-B849-8C510E2FFD1C}"/>
              </a:ext>
            </a:extLst>
          </p:cNvPr>
          <p:cNvSpPr>
            <a:spLocks noGrp="1"/>
          </p:cNvSpPr>
          <p:nvPr>
            <p:ph type="title"/>
          </p:nvPr>
        </p:nvSpPr>
        <p:spPr>
          <a:xfrm>
            <a:off x="429658" y="230316"/>
            <a:ext cx="7216515" cy="994172"/>
          </a:xfrm>
        </p:spPr>
        <p:txBody>
          <a:bodyPr>
            <a:noAutofit/>
          </a:bodyPr>
          <a:lstStyle/>
          <a:p>
            <a:pPr algn="l"/>
            <a:r>
              <a:rPr lang="en-US" sz="3600" dirty="0"/>
              <a:t>Diagnostic Error Is</a:t>
            </a:r>
            <a:r>
              <a:rPr lang="en-US" sz="3600" baseline="0" dirty="0"/>
              <a:t> Common and Harmful and Affects Many</a:t>
            </a:r>
            <a:endParaRPr lang="en-US" sz="3600" dirty="0"/>
          </a:p>
        </p:txBody>
      </p:sp>
      <p:graphicFrame>
        <p:nvGraphicFramePr>
          <p:cNvPr id="3" name="Table 4" descr="The table is a list of stakeholders who may benefit from learning about diagnostic error and their role in improving the diagnostic process. The leadership and c-suite, clinicians plus, patients plus, and general public can learn about diagnostic errors from a number of resources to include NAM, SIDM, AHRQ, lawsuits, media coverage, and policy and research.">
            <a:extLst>
              <a:ext uri="{FF2B5EF4-FFF2-40B4-BE49-F238E27FC236}">
                <a16:creationId xmlns:a16="http://schemas.microsoft.com/office/drawing/2014/main" id="{214327A1-3020-42BF-9569-75DB3F05263B}"/>
              </a:ext>
            </a:extLst>
          </p:cNvPr>
          <p:cNvGraphicFramePr>
            <a:graphicFrameLocks noGrp="1"/>
          </p:cNvGraphicFramePr>
          <p:nvPr>
            <p:extLst>
              <p:ext uri="{D42A27DB-BD31-4B8C-83A1-F6EECF244321}">
                <p14:modId xmlns:p14="http://schemas.microsoft.com/office/powerpoint/2010/main" val="1586812978"/>
              </p:ext>
            </p:extLst>
          </p:nvPr>
        </p:nvGraphicFramePr>
        <p:xfrm>
          <a:off x="572877" y="1674564"/>
          <a:ext cx="7821976" cy="4114631"/>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05570">
                  <a:extLst>
                    <a:ext uri="{9D8B030D-6E8A-4147-A177-3AD203B41FA5}">
                      <a16:colId xmlns:a16="http://schemas.microsoft.com/office/drawing/2014/main" val="4113138458"/>
                    </a:ext>
                  </a:extLst>
                </a:gridCol>
                <a:gridCol w="2369030">
                  <a:extLst>
                    <a:ext uri="{9D8B030D-6E8A-4147-A177-3AD203B41FA5}">
                      <a16:colId xmlns:a16="http://schemas.microsoft.com/office/drawing/2014/main" val="3640655615"/>
                    </a:ext>
                  </a:extLst>
                </a:gridCol>
                <a:gridCol w="954192">
                  <a:extLst>
                    <a:ext uri="{9D8B030D-6E8A-4147-A177-3AD203B41FA5}">
                      <a16:colId xmlns:a16="http://schemas.microsoft.com/office/drawing/2014/main" val="232668490"/>
                    </a:ext>
                  </a:extLst>
                </a:gridCol>
                <a:gridCol w="976129">
                  <a:extLst>
                    <a:ext uri="{9D8B030D-6E8A-4147-A177-3AD203B41FA5}">
                      <a16:colId xmlns:a16="http://schemas.microsoft.com/office/drawing/2014/main" val="1859161984"/>
                    </a:ext>
                  </a:extLst>
                </a:gridCol>
                <a:gridCol w="976128">
                  <a:extLst>
                    <a:ext uri="{9D8B030D-6E8A-4147-A177-3AD203B41FA5}">
                      <a16:colId xmlns:a16="http://schemas.microsoft.com/office/drawing/2014/main" val="909781303"/>
                    </a:ext>
                  </a:extLst>
                </a:gridCol>
                <a:gridCol w="940927">
                  <a:extLst>
                    <a:ext uri="{9D8B030D-6E8A-4147-A177-3AD203B41FA5}">
                      <a16:colId xmlns:a16="http://schemas.microsoft.com/office/drawing/2014/main" val="976249946"/>
                    </a:ext>
                  </a:extLst>
                </a:gridCol>
              </a:tblGrid>
              <a:tr h="213191">
                <a:tc rowSpan="2">
                  <a:txBody>
                    <a:bodyPr/>
                    <a:lstStyle/>
                    <a:p>
                      <a:pPr algn="l"/>
                      <a:r>
                        <a:rPr lang="en-US" sz="1050" b="1" dirty="0">
                          <a:latin typeface="Future PT"/>
                        </a:rPr>
                        <a:t>What do we know?</a:t>
                      </a:r>
                    </a:p>
                  </a:txBody>
                  <a:tcPr marL="68580" marR="68580" marT="34290" marB="34290" anchor="ctr">
                    <a:lnL w="57150" cap="flat" cmpd="sng" algn="ctr">
                      <a:solidFill>
                        <a:schemeClr val="bg1"/>
                      </a:solidFill>
                      <a:prstDash val="solid"/>
                      <a:round/>
                      <a:headEnd type="none" w="med" len="med"/>
                      <a:tailEnd type="none" w="med" len="med"/>
                    </a:lnL>
                    <a:lnR w="6350" cap="flat" cmpd="sng" algn="ctr">
                      <a:solidFill>
                        <a:srgbClr val="008AAB"/>
                      </a:solidFill>
                      <a:prstDash val="solid"/>
                      <a:round/>
                      <a:headEnd type="none" w="med" len="med"/>
                      <a:tailEnd type="none" w="med" len="med"/>
                    </a:lnR>
                    <a:lnT w="57150" cap="flat" cmpd="sng" algn="ctr">
                      <a:solidFill>
                        <a:schemeClr val="bg1"/>
                      </a:solid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0693AC"/>
                    </a:solidFill>
                  </a:tcPr>
                </a:tc>
                <a:tc rowSpan="2">
                  <a:txBody>
                    <a:bodyPr/>
                    <a:lstStyle/>
                    <a:p>
                      <a:pPr algn="l"/>
                      <a:r>
                        <a:rPr lang="en-US" sz="1050" b="1" dirty="0">
                          <a:latin typeface="Future PT"/>
                        </a:rPr>
                        <a:t>How do we know it?</a:t>
                      </a: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57150" cap="flat" cmpd="sng" algn="ctr">
                      <a:solidFill>
                        <a:schemeClr val="bg1"/>
                      </a:solid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0693AC"/>
                    </a:solidFill>
                  </a:tcPr>
                </a:tc>
                <a:tc gridSpan="4">
                  <a:txBody>
                    <a:bodyPr/>
                    <a:lstStyle/>
                    <a:p>
                      <a:pPr algn="ctr"/>
                      <a:r>
                        <a:rPr lang="en-US" sz="900" dirty="0"/>
                        <a:t>Who should get the message?</a:t>
                      </a:r>
                    </a:p>
                  </a:txBody>
                  <a:tcPr marL="68580" marR="68580" marT="34290" marB="34290" anchor="ctr">
                    <a:lnL w="6350" cap="flat" cmpd="sng" algn="ctr">
                      <a:solidFill>
                        <a:srgbClr val="008AAB"/>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0693AC"/>
                    </a:solidFill>
                  </a:tcPr>
                </a:tc>
                <a:tc hMerge="1">
                  <a:txBody>
                    <a:bodyPr/>
                    <a:lstStyle/>
                    <a:p>
                      <a:endParaRPr lang="en-US" sz="800" dirty="0"/>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tcPr>
                </a:tc>
                <a:tc hMerge="1">
                  <a:txBody>
                    <a:bodyPr/>
                    <a:lstStyle/>
                    <a:p>
                      <a:endParaRPr lang="en-US" sz="800" dirty="0"/>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tcPr>
                </a:tc>
                <a:tc hMerge="1">
                  <a:txBody>
                    <a:bodyPr/>
                    <a:lstStyle/>
                    <a:p>
                      <a:endParaRPr lang="en-US" sz="800" dirty="0"/>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tcPr>
                </a:tc>
                <a:extLst>
                  <a:ext uri="{0D108BD9-81ED-4DB2-BD59-A6C34878D82A}">
                    <a16:rowId xmlns:a16="http://schemas.microsoft.com/office/drawing/2014/main" val="2523026191"/>
                  </a:ext>
                </a:extLst>
              </a:tr>
              <a:tr h="309336">
                <a:tc vMerge="1">
                  <a:txBody>
                    <a:bodyPr/>
                    <a:lstStyle/>
                    <a:p>
                      <a:endParaRPr lang="en-US" sz="800" dirty="0"/>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tcPr>
                </a:tc>
                <a:tc vMerge="1">
                  <a:txBody>
                    <a:bodyPr/>
                    <a:lstStyle/>
                    <a:p>
                      <a:endParaRPr lang="en-US" sz="800" dirty="0"/>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tcPr>
                </a:tc>
                <a:tc>
                  <a:txBody>
                    <a:bodyPr/>
                    <a:lstStyle/>
                    <a:p>
                      <a:pPr algn="ctr"/>
                      <a:r>
                        <a:rPr lang="en-US" sz="900" dirty="0">
                          <a:latin typeface="Georgia Pro" panose="02040502050405020303" pitchFamily="18" charset="0"/>
                        </a:rPr>
                        <a:t>Leadership/ </a:t>
                      </a:r>
                    </a:p>
                    <a:p>
                      <a:pPr algn="ctr"/>
                      <a:r>
                        <a:rPr lang="en-US" sz="900" dirty="0">
                          <a:latin typeface="Georgia Pro" panose="02040502050405020303" pitchFamily="18" charset="0"/>
                        </a:rPr>
                        <a:t>C-Suite</a:t>
                      </a: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E6F6FA"/>
                    </a:solidFill>
                  </a:tcPr>
                </a:tc>
                <a:tc>
                  <a:txBody>
                    <a:bodyPr/>
                    <a:lstStyle/>
                    <a:p>
                      <a:pPr algn="ctr"/>
                      <a:r>
                        <a:rPr lang="en-US" sz="900" dirty="0">
                          <a:latin typeface="Georgia Pro" panose="02040502050405020303" pitchFamily="18" charset="0"/>
                        </a:rPr>
                        <a:t>Dx Team: Clinicians+</a:t>
                      </a: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E6F6FA"/>
                    </a:solidFill>
                  </a:tcPr>
                </a:tc>
                <a:tc>
                  <a:txBody>
                    <a:bodyPr/>
                    <a:lstStyle/>
                    <a:p>
                      <a:pPr algn="ctr"/>
                      <a:r>
                        <a:rPr lang="en-US" sz="900" dirty="0">
                          <a:latin typeface="Georgia Pro" panose="02040502050405020303" pitchFamily="18" charset="0"/>
                        </a:rPr>
                        <a:t>Dx Team: Patients+</a:t>
                      </a: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E6F6FA"/>
                    </a:solidFill>
                  </a:tcPr>
                </a:tc>
                <a:tc>
                  <a:txBody>
                    <a:bodyPr/>
                    <a:lstStyle/>
                    <a:p>
                      <a:pPr algn="ctr"/>
                      <a:r>
                        <a:rPr lang="en-US" sz="900" dirty="0">
                          <a:latin typeface="Georgia Pro" panose="02040502050405020303" pitchFamily="18" charset="0"/>
                        </a:rPr>
                        <a:t>General Public</a:t>
                      </a:r>
                    </a:p>
                  </a:txBody>
                  <a:tcPr marL="68580" marR="68580" marT="34290" marB="34290" anchor="ctr">
                    <a:lnL w="6350" cap="flat" cmpd="sng" algn="ctr">
                      <a:solidFill>
                        <a:srgbClr val="008AAB"/>
                      </a:solidFill>
                      <a:prstDash val="solid"/>
                      <a:round/>
                      <a:headEnd type="none" w="med" len="med"/>
                      <a:tailEnd type="none" w="med" len="med"/>
                    </a:lnL>
                    <a:lnR w="57150" cap="flat" cmpd="sng" algn="ctr">
                      <a:solidFill>
                        <a:schemeClr val="bg1"/>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E6F6FA"/>
                    </a:solidFill>
                  </a:tcPr>
                </a:tc>
                <a:extLst>
                  <a:ext uri="{0D108BD9-81ED-4DB2-BD59-A6C34878D82A}">
                    <a16:rowId xmlns:a16="http://schemas.microsoft.com/office/drawing/2014/main" val="3642395332"/>
                  </a:ext>
                </a:extLst>
              </a:tr>
              <a:tr h="209011">
                <a:tc rowSpan="4">
                  <a:txBody>
                    <a:bodyPr/>
                    <a:lstStyle/>
                    <a:p>
                      <a:r>
                        <a:rPr lang="en-US" sz="900" dirty="0">
                          <a:latin typeface="Georgia Pro" panose="020B0604020202020204" pitchFamily="18" charset="0"/>
                        </a:rPr>
                        <a:t>We know it’s </a:t>
                      </a:r>
                      <a:r>
                        <a:rPr lang="en-US" sz="900" b="1" i="1" dirty="0">
                          <a:latin typeface="Georgia Pro" panose="020B0604020202020204" pitchFamily="18" charset="0"/>
                        </a:rPr>
                        <a:t>real</a:t>
                      </a:r>
                      <a:endParaRPr lang="en-US" sz="900" dirty="0">
                        <a:latin typeface="Georgia Pro" panose="020B0604020202020204" pitchFamily="18" charset="0"/>
                      </a:endParaRPr>
                    </a:p>
                  </a:txBody>
                  <a:tcPr marL="68580" marR="68580" marT="34290" marB="34290">
                    <a:lnL w="57150" cap="flat" cmpd="sng" algn="ctr">
                      <a:solidFill>
                        <a:schemeClr val="bg1"/>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ACE1E8"/>
                    </a:solidFill>
                  </a:tcPr>
                </a:tc>
                <a:tc>
                  <a:txBody>
                    <a:bodyPr/>
                    <a:lstStyle/>
                    <a:p>
                      <a:r>
                        <a:rPr lang="en-US" sz="900" dirty="0">
                          <a:latin typeface="Georgia Pro" panose="020B0604020202020204" pitchFamily="18" charset="0"/>
                        </a:rPr>
                        <a:t>NAM, WHO</a:t>
                      </a:r>
                    </a:p>
                  </a:txBody>
                  <a:tcPr marL="68580" marR="68580" marT="34290" marB="34290">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endParaRPr lang="en-US" sz="1000" dirty="0">
                        <a:latin typeface="Georgia Pro" panose="020B0604020202020204" pitchFamily="18" charset="0"/>
                      </a:endParaRPr>
                    </a:p>
                  </a:txBody>
                  <a:tcPr marL="68580" marR="68580" marT="34290" marB="34290" anchor="ctr">
                    <a:lnL w="6350" cap="flat" cmpd="sng" algn="ctr">
                      <a:solidFill>
                        <a:srgbClr val="008AAB"/>
                      </a:solidFill>
                      <a:prstDash val="solid"/>
                      <a:round/>
                      <a:headEnd type="none" w="med" len="med"/>
                      <a:tailEnd type="none" w="med" len="med"/>
                    </a:lnL>
                    <a:lnR w="57150" cap="flat" cmpd="sng" algn="ctr">
                      <a:solidFill>
                        <a:schemeClr val="bg1"/>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462295382"/>
                  </a:ext>
                </a:extLst>
              </a:tr>
              <a:tr h="309336">
                <a:tc vMerge="1">
                  <a:txBody>
                    <a:bodyPr/>
                    <a:lstStyle/>
                    <a:p>
                      <a:endParaRPr lang="en-US" sz="800" dirty="0">
                        <a:latin typeface="Georgia Pro" panose="020B0604020202020204" pitchFamily="18" charset="0"/>
                      </a:endParaRPr>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E6F6FA"/>
                    </a:solidFill>
                  </a:tcPr>
                </a:tc>
                <a:tc>
                  <a:txBody>
                    <a:bodyPr/>
                    <a:lstStyle/>
                    <a:p>
                      <a:r>
                        <a:rPr lang="en-US" sz="900" dirty="0">
                          <a:latin typeface="Georgia Pro" panose="020B0604020202020204" pitchFamily="18" charset="0"/>
                        </a:rPr>
                        <a:t>SIDM, AHRQ, Diagnosis-based Patient Organizations</a:t>
                      </a:r>
                    </a:p>
                  </a:txBody>
                  <a:tcPr marL="68580" marR="68580" marT="34290" marB="34290">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tc>
                  <a:txBody>
                    <a:bodyPr/>
                    <a:lstStyle/>
                    <a:p>
                      <a:pPr algn="ctr"/>
                      <a:endParaRPr lang="en-US" sz="1000" dirty="0">
                        <a:latin typeface="Georgia Pro" panose="020B0604020202020204" pitchFamily="18" charset="0"/>
                      </a:endParaRP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tc>
                  <a:txBody>
                    <a:bodyPr/>
                    <a:lstStyle/>
                    <a:p>
                      <a:pPr algn="ctr"/>
                      <a:r>
                        <a:rPr lang="en-US" sz="1000" dirty="0">
                          <a:latin typeface="Georgia Pro" panose="020B0604020202020204" pitchFamily="18" charset="0"/>
                        </a:rPr>
                        <a:t>X</a:t>
                      </a: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tc>
                  <a:txBody>
                    <a:bodyPr/>
                    <a:lstStyle/>
                    <a:p>
                      <a:pPr algn="ctr"/>
                      <a:r>
                        <a:rPr lang="en-US" sz="1000" dirty="0">
                          <a:latin typeface="Georgia Pro" panose="020B0604020202020204" pitchFamily="18" charset="0"/>
                        </a:rPr>
                        <a:t>X</a:t>
                      </a: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tc>
                  <a:txBody>
                    <a:bodyPr/>
                    <a:lstStyle/>
                    <a:p>
                      <a:pPr algn="ctr"/>
                      <a:r>
                        <a:rPr lang="en-US" sz="1000" dirty="0">
                          <a:latin typeface="Georgia Pro" panose="020B0604020202020204" pitchFamily="18" charset="0"/>
                        </a:rPr>
                        <a:t>X</a:t>
                      </a:r>
                    </a:p>
                  </a:txBody>
                  <a:tcPr marL="68580" marR="68580" marT="34290" marB="34290" anchor="ctr">
                    <a:lnL w="6350" cap="flat" cmpd="sng" algn="ctr">
                      <a:solidFill>
                        <a:srgbClr val="008AAB"/>
                      </a:solidFill>
                      <a:prstDash val="solid"/>
                      <a:round/>
                      <a:headEnd type="none" w="med" len="med"/>
                      <a:tailEnd type="none" w="med" len="med"/>
                    </a:lnL>
                    <a:lnR w="571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extLst>
                  <a:ext uri="{0D108BD9-81ED-4DB2-BD59-A6C34878D82A}">
                    <a16:rowId xmlns:a16="http://schemas.microsoft.com/office/drawing/2014/main" val="2649065391"/>
                  </a:ext>
                </a:extLst>
              </a:tr>
              <a:tr h="209011">
                <a:tc vMerge="1">
                  <a:txBody>
                    <a:bodyPr/>
                    <a:lstStyle/>
                    <a:p>
                      <a:endParaRPr lang="en-US" sz="800" dirty="0">
                        <a:latin typeface="Georgia Pro" panose="020B0604020202020204" pitchFamily="18" charset="0"/>
                      </a:endParaRPr>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solidFill>
                      <a:schemeClr val="bg1"/>
                    </a:solidFill>
                  </a:tcPr>
                </a:tc>
                <a:tc>
                  <a:txBody>
                    <a:bodyPr/>
                    <a:lstStyle/>
                    <a:p>
                      <a:r>
                        <a:rPr lang="en-US" sz="900" dirty="0">
                          <a:latin typeface="Georgia Pro" panose="020B0604020202020204" pitchFamily="18" charset="0"/>
                        </a:rPr>
                        <a:t>Peer Reviewed Publications</a:t>
                      </a:r>
                    </a:p>
                  </a:txBody>
                  <a:tcPr marL="68580" marR="68580" marT="34290" marB="34290">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endParaRPr lang="en-US" sz="1000" dirty="0">
                        <a:latin typeface="Georgia Pro" panose="020B0604020202020204" pitchFamily="18" charset="0"/>
                      </a:endParaRP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endParaRPr lang="en-US" sz="1000" dirty="0">
                        <a:latin typeface="Georgia Pro" panose="020B0604020202020204" pitchFamily="18" charset="0"/>
                      </a:endParaRPr>
                    </a:p>
                  </a:txBody>
                  <a:tcPr marL="68580" marR="68580" marT="34290" marB="34290" anchor="ctr">
                    <a:lnL w="6350" cap="flat" cmpd="sng" algn="ctr">
                      <a:solidFill>
                        <a:srgbClr val="008AAB"/>
                      </a:solidFill>
                      <a:prstDash val="solid"/>
                      <a:round/>
                      <a:headEnd type="none" w="med" len="med"/>
                      <a:tailEnd type="none" w="med" len="med"/>
                    </a:lnL>
                    <a:lnR w="571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906690649"/>
                  </a:ext>
                </a:extLst>
              </a:tr>
              <a:tr h="209011">
                <a:tc vMerge="1">
                  <a:txBody>
                    <a:bodyPr/>
                    <a:lstStyle/>
                    <a:p>
                      <a:endParaRPr lang="en-US" sz="800" dirty="0">
                        <a:latin typeface="Georgia Pro" panose="020B0604020202020204" pitchFamily="18" charset="0"/>
                      </a:endParaRPr>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E6F6FA"/>
                    </a:solidFill>
                  </a:tcPr>
                </a:tc>
                <a:tc>
                  <a:txBody>
                    <a:bodyPr/>
                    <a:lstStyle/>
                    <a:p>
                      <a:r>
                        <a:rPr lang="en-US" sz="900" dirty="0">
                          <a:latin typeface="Georgia Pro" panose="020B0604020202020204" pitchFamily="18" charset="0"/>
                        </a:rPr>
                        <a:t>Event, Med Mal, National Data Sets</a:t>
                      </a:r>
                    </a:p>
                  </a:txBody>
                  <a:tcPr marL="68580" marR="68580" marT="34290" marB="34290">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E6F6FA"/>
                    </a:solidFill>
                  </a:tcPr>
                </a:tc>
                <a:tc>
                  <a:txBody>
                    <a:bodyPr/>
                    <a:lstStyle/>
                    <a:p>
                      <a:pPr algn="ctr"/>
                      <a:r>
                        <a:rPr lang="en-US" sz="1000" dirty="0">
                          <a:latin typeface="Georgia Pro" panose="020B0604020202020204" pitchFamily="18" charset="0"/>
                        </a:rPr>
                        <a:t>X</a:t>
                      </a: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E6F6FA"/>
                    </a:solidFill>
                  </a:tcPr>
                </a:tc>
                <a:tc>
                  <a:txBody>
                    <a:bodyPr/>
                    <a:lstStyle/>
                    <a:p>
                      <a:pPr algn="ctr"/>
                      <a:r>
                        <a:rPr lang="en-US" sz="1000" dirty="0">
                          <a:latin typeface="Georgia Pro" panose="020B0604020202020204" pitchFamily="18" charset="0"/>
                        </a:rPr>
                        <a:t>X</a:t>
                      </a: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E6F6FA"/>
                    </a:solidFill>
                  </a:tcPr>
                </a:tc>
                <a:tc>
                  <a:txBody>
                    <a:bodyPr/>
                    <a:lstStyle/>
                    <a:p>
                      <a:pPr algn="ctr"/>
                      <a:endParaRPr lang="en-US" sz="1000" dirty="0">
                        <a:latin typeface="Georgia Pro" panose="020B0604020202020204" pitchFamily="18" charset="0"/>
                      </a:endParaRP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E6F6FA"/>
                    </a:solidFill>
                  </a:tcPr>
                </a:tc>
                <a:tc>
                  <a:txBody>
                    <a:bodyPr/>
                    <a:lstStyle/>
                    <a:p>
                      <a:pPr algn="ctr"/>
                      <a:endParaRPr lang="en-US" sz="1000" dirty="0">
                        <a:latin typeface="Georgia Pro" panose="020B0604020202020204" pitchFamily="18" charset="0"/>
                      </a:endParaRPr>
                    </a:p>
                  </a:txBody>
                  <a:tcPr marL="68580" marR="68580" marT="34290" marB="34290" anchor="ctr">
                    <a:lnL w="6350" cap="flat" cmpd="sng" algn="ctr">
                      <a:solidFill>
                        <a:srgbClr val="008AAB"/>
                      </a:solidFill>
                      <a:prstDash val="solid"/>
                      <a:round/>
                      <a:headEnd type="none" w="med" len="med"/>
                      <a:tailEnd type="none" w="med" len="med"/>
                    </a:lnL>
                    <a:lnR w="571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E6F6FA"/>
                    </a:solidFill>
                  </a:tcPr>
                </a:tc>
                <a:extLst>
                  <a:ext uri="{0D108BD9-81ED-4DB2-BD59-A6C34878D82A}">
                    <a16:rowId xmlns:a16="http://schemas.microsoft.com/office/drawing/2014/main" val="710406932"/>
                  </a:ext>
                </a:extLst>
              </a:tr>
              <a:tr h="209011">
                <a:tc rowSpan="3">
                  <a:txBody>
                    <a:bodyPr/>
                    <a:lstStyle/>
                    <a:p>
                      <a:r>
                        <a:rPr lang="en-US" sz="900" dirty="0">
                          <a:latin typeface="Georgia Pro" panose="020B0604020202020204" pitchFamily="18" charset="0"/>
                        </a:rPr>
                        <a:t>We know it </a:t>
                      </a:r>
                      <a:r>
                        <a:rPr lang="en-US" sz="900" b="1" i="1" dirty="0">
                          <a:latin typeface="Georgia Pro" panose="020B0604020202020204" pitchFamily="18" charset="0"/>
                        </a:rPr>
                        <a:t>hurts</a:t>
                      </a:r>
                      <a:endParaRPr lang="en-US" sz="900" dirty="0">
                        <a:latin typeface="Georgia Pro" panose="020B0604020202020204" pitchFamily="18" charset="0"/>
                      </a:endParaRPr>
                    </a:p>
                  </a:txBody>
                  <a:tcPr marL="68580" marR="68580" marT="34290" marB="34290">
                    <a:lnL w="57150" cap="flat" cmpd="sng" algn="ctr">
                      <a:solidFill>
                        <a:schemeClr val="bg1"/>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ACE1E8"/>
                    </a:solidFill>
                  </a:tcPr>
                </a:tc>
                <a:tc>
                  <a:txBody>
                    <a:bodyPr/>
                    <a:lstStyle/>
                    <a:p>
                      <a:r>
                        <a:rPr lang="en-US" sz="900" dirty="0">
                          <a:latin typeface="Georgia Pro" panose="020B0604020202020204" pitchFamily="18" charset="0"/>
                        </a:rPr>
                        <a:t>Patient Stories, Blogs, Registries</a:t>
                      </a:r>
                    </a:p>
                  </a:txBody>
                  <a:tcPr marL="68580" marR="68580" marT="34290" marB="34290">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endParaRPr lang="en-US" sz="1000" dirty="0">
                        <a:latin typeface="Georgia Pro" panose="020B0604020202020204" pitchFamily="18" charset="0"/>
                      </a:endParaRP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marL="68580" marR="68580" marT="34290" marB="34290" anchor="ctr">
                    <a:lnL w="6350" cap="flat" cmpd="sng" algn="ctr">
                      <a:solidFill>
                        <a:srgbClr val="008AAB"/>
                      </a:solidFill>
                      <a:prstDash val="solid"/>
                      <a:round/>
                      <a:headEnd type="none" w="med" len="med"/>
                      <a:tailEnd type="none" w="med" len="med"/>
                    </a:lnL>
                    <a:lnR w="57150" cap="flat" cmpd="sng" algn="ctr">
                      <a:solidFill>
                        <a:schemeClr val="bg1"/>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01393406"/>
                  </a:ext>
                </a:extLst>
              </a:tr>
              <a:tr h="209011">
                <a:tc vMerge="1">
                  <a:txBody>
                    <a:bodyPr/>
                    <a:lstStyle/>
                    <a:p>
                      <a:endParaRPr lang="en-US" sz="800" dirty="0">
                        <a:latin typeface="Georgia Pro" panose="020B0604020202020204" pitchFamily="18" charset="0"/>
                      </a:endParaRPr>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ACE1E8"/>
                    </a:solidFill>
                  </a:tcPr>
                </a:tc>
                <a:tc>
                  <a:txBody>
                    <a:bodyPr/>
                    <a:lstStyle/>
                    <a:p>
                      <a:r>
                        <a:rPr lang="en-US" sz="900" dirty="0">
                          <a:latin typeface="Georgia Pro" panose="020B0604020202020204" pitchFamily="18" charset="0"/>
                        </a:rPr>
                        <a:t>Patient Satisfaction Surveys, Complaints </a:t>
                      </a:r>
                    </a:p>
                  </a:txBody>
                  <a:tcPr marL="68580" marR="68580" marT="34290" marB="34290">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tc>
                  <a:txBody>
                    <a:bodyPr/>
                    <a:lstStyle/>
                    <a:p>
                      <a:pPr algn="ctr"/>
                      <a:r>
                        <a:rPr lang="en-US" sz="1000" dirty="0">
                          <a:latin typeface="Georgia Pro" panose="020B0604020202020204" pitchFamily="18" charset="0"/>
                        </a:rPr>
                        <a:t>X</a:t>
                      </a: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tc>
                  <a:txBody>
                    <a:bodyPr/>
                    <a:lstStyle/>
                    <a:p>
                      <a:pPr algn="ctr"/>
                      <a:endParaRPr lang="en-US" sz="1000" dirty="0">
                        <a:latin typeface="Georgia Pro" panose="020B0604020202020204" pitchFamily="18" charset="0"/>
                      </a:endParaRP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tc>
                  <a:txBody>
                    <a:bodyPr/>
                    <a:lstStyle/>
                    <a:p>
                      <a:pPr algn="ctr"/>
                      <a:r>
                        <a:rPr lang="en-US" sz="1000" dirty="0">
                          <a:latin typeface="Georgia Pro" panose="020B0604020202020204" pitchFamily="18" charset="0"/>
                        </a:rPr>
                        <a:t>X</a:t>
                      </a: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tc>
                  <a:txBody>
                    <a:bodyPr/>
                    <a:lstStyle/>
                    <a:p>
                      <a:pPr algn="ctr"/>
                      <a:endParaRPr lang="en-US" sz="1000" dirty="0">
                        <a:latin typeface="Georgia Pro" panose="020B0604020202020204" pitchFamily="18" charset="0"/>
                      </a:endParaRPr>
                    </a:p>
                  </a:txBody>
                  <a:tcPr marL="68580" marR="68580" marT="34290" marB="34290" anchor="ctr">
                    <a:lnL w="6350" cap="flat" cmpd="sng" algn="ctr">
                      <a:solidFill>
                        <a:srgbClr val="008AAB"/>
                      </a:solidFill>
                      <a:prstDash val="solid"/>
                      <a:round/>
                      <a:headEnd type="none" w="med" len="med"/>
                      <a:tailEnd type="none" w="med" len="med"/>
                    </a:lnL>
                    <a:lnR w="571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extLst>
                  <a:ext uri="{0D108BD9-81ED-4DB2-BD59-A6C34878D82A}">
                    <a16:rowId xmlns:a16="http://schemas.microsoft.com/office/drawing/2014/main" val="2379324731"/>
                  </a:ext>
                </a:extLst>
              </a:tr>
              <a:tr h="209011">
                <a:tc vMerge="1">
                  <a:txBody>
                    <a:bodyPr/>
                    <a:lstStyle/>
                    <a:p>
                      <a:endParaRPr lang="en-US" sz="800" dirty="0">
                        <a:latin typeface="Georgia Pro" panose="020B0604020202020204" pitchFamily="18" charset="0"/>
                      </a:endParaRPr>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ACE1E8"/>
                    </a:solidFill>
                  </a:tcPr>
                </a:tc>
                <a:tc>
                  <a:txBody>
                    <a:bodyPr/>
                    <a:lstStyle/>
                    <a:p>
                      <a:r>
                        <a:rPr lang="en-US" sz="900" dirty="0">
                          <a:latin typeface="Georgia Pro" panose="020B0604020202020204" pitchFamily="18" charset="0"/>
                        </a:rPr>
                        <a:t>Employee Satisfaction, Culture Surveys</a:t>
                      </a:r>
                    </a:p>
                  </a:txBody>
                  <a:tcPr marL="68580" marR="68580" marT="34290" marB="34290">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8AAB"/>
                      </a:solid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8AAB"/>
                      </a:solid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8AAB"/>
                      </a:solidFill>
                      <a:prstDash val="solid"/>
                      <a:round/>
                      <a:headEnd type="none" w="med" len="med"/>
                      <a:tailEnd type="none" w="med" len="med"/>
                    </a:lnB>
                    <a:solidFill>
                      <a:schemeClr val="bg1"/>
                    </a:solidFill>
                  </a:tcPr>
                </a:tc>
                <a:tc>
                  <a:txBody>
                    <a:bodyPr/>
                    <a:lstStyle/>
                    <a:p>
                      <a:pPr algn="ctr"/>
                      <a:endParaRPr lang="en-US" sz="1000" dirty="0">
                        <a:latin typeface="Georgia Pro" panose="020B0604020202020204" pitchFamily="18" charset="0"/>
                      </a:endParaRP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8AAB"/>
                      </a:solidFill>
                      <a:prstDash val="solid"/>
                      <a:round/>
                      <a:headEnd type="none" w="med" len="med"/>
                      <a:tailEnd type="none" w="med" len="med"/>
                    </a:lnB>
                    <a:solidFill>
                      <a:schemeClr val="bg1"/>
                    </a:solidFill>
                  </a:tcPr>
                </a:tc>
                <a:tc>
                  <a:txBody>
                    <a:bodyPr/>
                    <a:lstStyle/>
                    <a:p>
                      <a:pPr algn="ctr"/>
                      <a:endParaRPr lang="en-US" sz="1000" dirty="0">
                        <a:latin typeface="Georgia Pro" panose="020B0604020202020204" pitchFamily="18" charset="0"/>
                      </a:endParaRPr>
                    </a:p>
                  </a:txBody>
                  <a:tcPr marL="68580" marR="68580" marT="34290" marB="34290" anchor="ctr">
                    <a:lnL w="6350" cap="flat" cmpd="sng" algn="ctr">
                      <a:solidFill>
                        <a:srgbClr val="008AAB"/>
                      </a:solidFill>
                      <a:prstDash val="solid"/>
                      <a:round/>
                      <a:headEnd type="none" w="med" len="med"/>
                      <a:tailEnd type="none" w="med" len="med"/>
                    </a:lnL>
                    <a:lnR w="571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8AAB"/>
                      </a:solidFill>
                      <a:prstDash val="solid"/>
                      <a:round/>
                      <a:headEnd type="none" w="med" len="med"/>
                      <a:tailEnd type="none" w="med" len="med"/>
                    </a:lnB>
                    <a:solidFill>
                      <a:schemeClr val="bg1"/>
                    </a:solidFill>
                  </a:tcPr>
                </a:tc>
                <a:extLst>
                  <a:ext uri="{0D108BD9-81ED-4DB2-BD59-A6C34878D82A}">
                    <a16:rowId xmlns:a16="http://schemas.microsoft.com/office/drawing/2014/main" val="800059355"/>
                  </a:ext>
                </a:extLst>
              </a:tr>
              <a:tr h="209011">
                <a:tc rowSpan="3">
                  <a:txBody>
                    <a:bodyPr/>
                    <a:lstStyle/>
                    <a:p>
                      <a:r>
                        <a:rPr lang="en-US" sz="900" dirty="0">
                          <a:latin typeface="Georgia Pro" panose="020B0604020202020204" pitchFamily="18" charset="0"/>
                        </a:rPr>
                        <a:t>We know it has </a:t>
                      </a:r>
                      <a:r>
                        <a:rPr lang="en-US" sz="900" b="1" i="1" dirty="0">
                          <a:latin typeface="Georgia Pro" panose="020B0604020202020204" pitchFamily="18" charset="0"/>
                        </a:rPr>
                        <a:t>consequences</a:t>
                      </a:r>
                      <a:endParaRPr lang="en-US" sz="900" dirty="0">
                        <a:latin typeface="Georgia Pro" panose="020B0604020202020204" pitchFamily="18" charset="0"/>
                      </a:endParaRPr>
                    </a:p>
                  </a:txBody>
                  <a:tcPr marL="68580" marR="68580" marT="34290" marB="34290">
                    <a:lnL w="57150" cap="flat" cmpd="sng" algn="ctr">
                      <a:solidFill>
                        <a:schemeClr val="bg1"/>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ACE1E8"/>
                    </a:solidFill>
                  </a:tcPr>
                </a:tc>
                <a:tc>
                  <a:txBody>
                    <a:bodyPr/>
                    <a:lstStyle/>
                    <a:p>
                      <a:r>
                        <a:rPr lang="en-US" sz="900" spc="-20" baseline="0" dirty="0">
                          <a:latin typeface="Georgia Pro" panose="020B0604020202020204" pitchFamily="18" charset="0"/>
                        </a:rPr>
                        <a:t>Lawsuits, Financial Impact, Business Losses</a:t>
                      </a:r>
                    </a:p>
                  </a:txBody>
                  <a:tcPr marL="68580" marR="68580" marT="34290" marB="34290">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tc>
                  <a:txBody>
                    <a:bodyPr/>
                    <a:lstStyle/>
                    <a:p>
                      <a:pPr algn="ctr"/>
                      <a:r>
                        <a:rPr lang="en-US" sz="1000" dirty="0">
                          <a:latin typeface="Georgia Pro" panose="020B0604020202020204" pitchFamily="18" charset="0"/>
                        </a:rPr>
                        <a:t>X</a:t>
                      </a: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tc>
                  <a:txBody>
                    <a:bodyPr/>
                    <a:lstStyle/>
                    <a:p>
                      <a:pPr algn="ctr"/>
                      <a:r>
                        <a:rPr lang="en-US" sz="1000" dirty="0">
                          <a:latin typeface="Georgia Pro" panose="020B0604020202020204" pitchFamily="18" charset="0"/>
                        </a:rPr>
                        <a:t>X</a:t>
                      </a: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tc>
                  <a:txBody>
                    <a:bodyPr/>
                    <a:lstStyle/>
                    <a:p>
                      <a:pPr algn="ctr"/>
                      <a:endParaRPr lang="en-US" sz="1000" dirty="0">
                        <a:latin typeface="Georgia Pro" panose="020B0604020202020204" pitchFamily="18" charset="0"/>
                      </a:endParaRP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tc>
                  <a:txBody>
                    <a:bodyPr/>
                    <a:lstStyle/>
                    <a:p>
                      <a:pPr algn="ctr"/>
                      <a:endParaRPr lang="en-US" sz="1000" dirty="0">
                        <a:latin typeface="Georgia Pro" panose="020B0604020202020204" pitchFamily="18" charset="0"/>
                      </a:endParaRPr>
                    </a:p>
                  </a:txBody>
                  <a:tcPr marL="68580" marR="68580" marT="34290" marB="34290" anchor="ctr">
                    <a:lnL w="6350" cap="flat" cmpd="sng" algn="ctr">
                      <a:solidFill>
                        <a:srgbClr val="008AAB"/>
                      </a:solidFill>
                      <a:prstDash val="solid"/>
                      <a:round/>
                      <a:headEnd type="none" w="med" len="med"/>
                      <a:tailEnd type="none" w="med" len="med"/>
                    </a:lnL>
                    <a:lnR w="57150" cap="flat" cmpd="sng" algn="ctr">
                      <a:solidFill>
                        <a:schemeClr val="bg1"/>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extLst>
                  <a:ext uri="{0D108BD9-81ED-4DB2-BD59-A6C34878D82A}">
                    <a16:rowId xmlns:a16="http://schemas.microsoft.com/office/drawing/2014/main" val="663453637"/>
                  </a:ext>
                </a:extLst>
              </a:tr>
              <a:tr h="209011">
                <a:tc vMerge="1">
                  <a:txBody>
                    <a:bodyPr/>
                    <a:lstStyle/>
                    <a:p>
                      <a:endParaRPr lang="en-US" sz="800" dirty="0">
                        <a:latin typeface="Georgia Pro" panose="020B0604020202020204" pitchFamily="18" charset="0"/>
                      </a:endParaRPr>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ACE1E8"/>
                    </a:solidFill>
                  </a:tcPr>
                </a:tc>
                <a:tc>
                  <a:txBody>
                    <a:bodyPr/>
                    <a:lstStyle/>
                    <a:p>
                      <a:r>
                        <a:rPr lang="en-US" sz="900" dirty="0">
                          <a:latin typeface="Georgia Pro" panose="020B0604020202020204" pitchFamily="18" charset="0"/>
                        </a:rPr>
                        <a:t>Media Coverage, Optics, Reputation </a:t>
                      </a:r>
                    </a:p>
                  </a:txBody>
                  <a:tcPr marL="68580" marR="68580" marT="34290" marB="34290">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endParaRPr lang="en-US" sz="1000" dirty="0">
                        <a:latin typeface="Georgia Pro" panose="020B0604020202020204" pitchFamily="18" charset="0"/>
                      </a:endParaRP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marL="68580" marR="68580" marT="34290" marB="34290" anchor="ctr">
                    <a:lnL w="6350" cap="flat" cmpd="sng" algn="ctr">
                      <a:solidFill>
                        <a:srgbClr val="008AAB"/>
                      </a:solidFill>
                      <a:prstDash val="solid"/>
                      <a:round/>
                      <a:headEnd type="none" w="med" len="med"/>
                      <a:tailEnd type="none" w="med" len="med"/>
                    </a:lnL>
                    <a:lnR w="571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871277456"/>
                  </a:ext>
                </a:extLst>
              </a:tr>
              <a:tr h="309336">
                <a:tc vMerge="1">
                  <a:txBody>
                    <a:bodyPr/>
                    <a:lstStyle/>
                    <a:p>
                      <a:endParaRPr lang="en-US" sz="800" dirty="0">
                        <a:latin typeface="Georgia Pro" panose="020B0604020202020204" pitchFamily="18" charset="0"/>
                      </a:endParaRPr>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ACE1E8"/>
                    </a:solidFill>
                  </a:tcPr>
                </a:tc>
                <a:tc>
                  <a:txBody>
                    <a:bodyPr/>
                    <a:lstStyle/>
                    <a:p>
                      <a:r>
                        <a:rPr lang="en-US" sz="900" dirty="0">
                          <a:latin typeface="Georgia Pro" panose="020B0604020202020204" pitchFamily="18" charset="0"/>
                        </a:rPr>
                        <a:t>Increased Errors, Burnout, Workforce Reduction</a:t>
                      </a:r>
                    </a:p>
                  </a:txBody>
                  <a:tcPr marL="68580" marR="68580" marT="34290" marB="34290">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E6F6FA"/>
                    </a:solidFill>
                  </a:tcPr>
                </a:tc>
                <a:tc>
                  <a:txBody>
                    <a:bodyPr/>
                    <a:lstStyle/>
                    <a:p>
                      <a:pPr algn="ctr"/>
                      <a:r>
                        <a:rPr lang="en-US" sz="1000" dirty="0">
                          <a:latin typeface="Georgia Pro" panose="020B0604020202020204" pitchFamily="18" charset="0"/>
                        </a:rPr>
                        <a:t>X</a:t>
                      </a: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E6F6FA"/>
                    </a:solidFill>
                  </a:tcPr>
                </a:tc>
                <a:tc>
                  <a:txBody>
                    <a:bodyPr/>
                    <a:lstStyle/>
                    <a:p>
                      <a:pPr algn="ctr"/>
                      <a:r>
                        <a:rPr lang="en-US" sz="1000" dirty="0">
                          <a:latin typeface="Georgia Pro" panose="020B0604020202020204" pitchFamily="18" charset="0"/>
                        </a:rPr>
                        <a:t>X</a:t>
                      </a: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E6F6FA"/>
                    </a:solidFill>
                  </a:tcPr>
                </a:tc>
                <a:tc>
                  <a:txBody>
                    <a:bodyPr/>
                    <a:lstStyle/>
                    <a:p>
                      <a:pPr algn="ctr"/>
                      <a:endParaRPr lang="en-US" sz="1000" dirty="0">
                        <a:latin typeface="Georgia Pro" panose="020B0604020202020204" pitchFamily="18" charset="0"/>
                      </a:endParaRP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E6F6FA"/>
                    </a:solidFill>
                  </a:tcPr>
                </a:tc>
                <a:tc>
                  <a:txBody>
                    <a:bodyPr/>
                    <a:lstStyle/>
                    <a:p>
                      <a:pPr algn="ctr"/>
                      <a:endParaRPr lang="en-US" sz="1000" dirty="0">
                        <a:latin typeface="Georgia Pro" panose="020B0604020202020204" pitchFamily="18" charset="0"/>
                      </a:endParaRPr>
                    </a:p>
                  </a:txBody>
                  <a:tcPr marL="68580" marR="68580" marT="34290" marB="34290" anchor="ctr">
                    <a:lnL w="6350" cap="flat" cmpd="sng" algn="ctr">
                      <a:solidFill>
                        <a:srgbClr val="008AAB"/>
                      </a:solidFill>
                      <a:prstDash val="solid"/>
                      <a:round/>
                      <a:headEnd type="none" w="med" len="med"/>
                      <a:tailEnd type="none" w="med" len="med"/>
                    </a:lnL>
                    <a:lnR w="571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E6F6FA"/>
                    </a:solidFill>
                  </a:tcPr>
                </a:tc>
                <a:extLst>
                  <a:ext uri="{0D108BD9-81ED-4DB2-BD59-A6C34878D82A}">
                    <a16:rowId xmlns:a16="http://schemas.microsoft.com/office/drawing/2014/main" val="3743038556"/>
                  </a:ext>
                </a:extLst>
              </a:tr>
              <a:tr h="209011">
                <a:tc rowSpan="5">
                  <a:txBody>
                    <a:bodyPr/>
                    <a:lstStyle/>
                    <a:p>
                      <a:r>
                        <a:rPr lang="en-US" sz="900" dirty="0">
                          <a:latin typeface="Georgia Pro" panose="020B0604020202020204" pitchFamily="18" charset="0"/>
                        </a:rPr>
                        <a:t>We know (some) ways in which we can </a:t>
                      </a:r>
                      <a:r>
                        <a:rPr lang="en-US" sz="900" b="1" i="1" dirty="0">
                          <a:latin typeface="Georgia Pro" panose="020B0604020202020204" pitchFamily="18" charset="0"/>
                        </a:rPr>
                        <a:t>make it better</a:t>
                      </a:r>
                      <a:endParaRPr lang="en-US" sz="900" dirty="0">
                        <a:latin typeface="Georgia Pro" panose="020B0604020202020204" pitchFamily="18" charset="0"/>
                      </a:endParaRPr>
                    </a:p>
                  </a:txBody>
                  <a:tcPr marL="68580" marR="68580" marT="34290" marB="34290">
                    <a:lnL w="57150" cap="flat" cmpd="sng" algn="ctr">
                      <a:solidFill>
                        <a:schemeClr val="bg1"/>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ACE1E8"/>
                    </a:solidFill>
                  </a:tcPr>
                </a:tc>
                <a:tc>
                  <a:txBody>
                    <a:bodyPr/>
                    <a:lstStyle/>
                    <a:p>
                      <a:r>
                        <a:rPr lang="en-US" sz="900" dirty="0">
                          <a:latin typeface="Georgia Pro" panose="020B0604020202020204" pitchFamily="18" charset="0"/>
                        </a:rPr>
                        <a:t>Awareness, Education </a:t>
                      </a:r>
                    </a:p>
                  </a:txBody>
                  <a:tcPr marL="68580" marR="68580" marT="34290" marB="34290">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marL="68580" marR="68580" marT="34290" marB="34290" anchor="ctr">
                    <a:lnL w="6350" cap="flat" cmpd="sng" algn="ctr">
                      <a:solidFill>
                        <a:srgbClr val="008AAB"/>
                      </a:solidFill>
                      <a:prstDash val="solid"/>
                      <a:round/>
                      <a:headEnd type="none" w="med" len="med"/>
                      <a:tailEnd type="none" w="med" len="med"/>
                    </a:lnL>
                    <a:lnR w="57150" cap="flat" cmpd="sng" algn="ctr">
                      <a:solidFill>
                        <a:schemeClr val="bg1"/>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983863811"/>
                  </a:ext>
                </a:extLst>
              </a:tr>
              <a:tr h="209011">
                <a:tc vMerge="1">
                  <a:txBody>
                    <a:bodyPr/>
                    <a:lstStyle/>
                    <a:p>
                      <a:endParaRPr lang="en-US" sz="800" dirty="0">
                        <a:latin typeface="Georgia Pro" panose="020B0604020202020204" pitchFamily="18" charset="0"/>
                      </a:endParaRPr>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ACE1E8"/>
                    </a:solidFill>
                  </a:tcPr>
                </a:tc>
                <a:tc>
                  <a:txBody>
                    <a:bodyPr/>
                    <a:lstStyle/>
                    <a:p>
                      <a:r>
                        <a:rPr lang="en-US" sz="900" dirty="0">
                          <a:latin typeface="Georgia Pro" panose="020B0604020202020204" pitchFamily="18" charset="0"/>
                        </a:rPr>
                        <a:t>Teamwork, Communication </a:t>
                      </a:r>
                    </a:p>
                  </a:txBody>
                  <a:tcPr marL="68580" marR="68580" marT="34290" marB="34290">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tc>
                  <a:txBody>
                    <a:bodyPr/>
                    <a:lstStyle/>
                    <a:p>
                      <a:pPr algn="ctr"/>
                      <a:endParaRPr lang="en-US" sz="1000" dirty="0">
                        <a:latin typeface="Georgia Pro" panose="020B0604020202020204" pitchFamily="18" charset="0"/>
                      </a:endParaRP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tc>
                  <a:txBody>
                    <a:bodyPr/>
                    <a:lstStyle/>
                    <a:p>
                      <a:pPr algn="ctr"/>
                      <a:r>
                        <a:rPr lang="en-US" sz="1000" dirty="0">
                          <a:latin typeface="Georgia Pro" panose="020B0604020202020204" pitchFamily="18" charset="0"/>
                        </a:rPr>
                        <a:t>X</a:t>
                      </a: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tc>
                  <a:txBody>
                    <a:bodyPr/>
                    <a:lstStyle/>
                    <a:p>
                      <a:pPr algn="ctr"/>
                      <a:r>
                        <a:rPr lang="en-US" sz="1000" dirty="0">
                          <a:latin typeface="Georgia Pro" panose="020B0604020202020204" pitchFamily="18" charset="0"/>
                        </a:rPr>
                        <a:t>X</a:t>
                      </a: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tc>
                  <a:txBody>
                    <a:bodyPr/>
                    <a:lstStyle/>
                    <a:p>
                      <a:pPr algn="ctr"/>
                      <a:endParaRPr lang="en-US" sz="1000" dirty="0">
                        <a:latin typeface="Georgia Pro" panose="020B0604020202020204" pitchFamily="18" charset="0"/>
                      </a:endParaRPr>
                    </a:p>
                  </a:txBody>
                  <a:tcPr marL="68580" marR="68580" marT="34290" marB="34290" anchor="ctr">
                    <a:lnL w="6350" cap="flat" cmpd="sng" algn="ctr">
                      <a:solidFill>
                        <a:srgbClr val="008AAB"/>
                      </a:solidFill>
                      <a:prstDash val="solid"/>
                      <a:round/>
                      <a:headEnd type="none" w="med" len="med"/>
                      <a:tailEnd type="none" w="med" len="med"/>
                    </a:lnL>
                    <a:lnR w="571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extLst>
                  <a:ext uri="{0D108BD9-81ED-4DB2-BD59-A6C34878D82A}">
                    <a16:rowId xmlns:a16="http://schemas.microsoft.com/office/drawing/2014/main" val="2622317606"/>
                  </a:ext>
                </a:extLst>
              </a:tr>
              <a:tr h="209011">
                <a:tc vMerge="1">
                  <a:txBody>
                    <a:bodyPr/>
                    <a:lstStyle/>
                    <a:p>
                      <a:endParaRPr lang="en-US" sz="800" dirty="0">
                        <a:latin typeface="Georgia Pro" panose="020B0604020202020204" pitchFamily="18" charset="0"/>
                      </a:endParaRPr>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ACE1E8"/>
                    </a:solidFill>
                  </a:tcPr>
                </a:tc>
                <a:tc>
                  <a:txBody>
                    <a:bodyPr/>
                    <a:lstStyle/>
                    <a:p>
                      <a:r>
                        <a:rPr lang="en-US" sz="900" dirty="0">
                          <a:latin typeface="Georgia Pro" panose="020B0604020202020204" pitchFamily="18" charset="0"/>
                        </a:rPr>
                        <a:t>System (Process) Improvements</a:t>
                      </a:r>
                    </a:p>
                  </a:txBody>
                  <a:tcPr marL="68580" marR="68580" marT="34290" marB="34290">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endParaRPr lang="en-US" sz="1000" dirty="0">
                        <a:latin typeface="Georgia Pro" panose="020B0604020202020204" pitchFamily="18" charset="0"/>
                      </a:endParaRPr>
                    </a:p>
                  </a:txBody>
                  <a:tcPr marL="68580" marR="68580" marT="34290" marB="34290" anchor="ctr">
                    <a:lnL w="6350" cap="flat" cmpd="sng" algn="ctr">
                      <a:solidFill>
                        <a:srgbClr val="008AAB"/>
                      </a:solidFill>
                      <a:prstDash val="solid"/>
                      <a:round/>
                      <a:headEnd type="none" w="med" len="med"/>
                      <a:tailEnd type="none" w="med" len="med"/>
                    </a:lnL>
                    <a:lnR w="571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4219294084"/>
                  </a:ext>
                </a:extLst>
              </a:tr>
              <a:tr h="209011">
                <a:tc vMerge="1">
                  <a:txBody>
                    <a:bodyPr/>
                    <a:lstStyle/>
                    <a:p>
                      <a:endParaRPr lang="en-US" sz="800" dirty="0">
                        <a:latin typeface="Georgia Pro" panose="020B0604020202020204" pitchFamily="18" charset="0"/>
                      </a:endParaRPr>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ACE1E8"/>
                    </a:solidFill>
                  </a:tcPr>
                </a:tc>
                <a:tc>
                  <a:txBody>
                    <a:bodyPr/>
                    <a:lstStyle/>
                    <a:p>
                      <a:r>
                        <a:rPr lang="en-US" sz="900" dirty="0">
                          <a:latin typeface="Georgia Pro" panose="020B0604020202020204" pitchFamily="18" charset="0"/>
                        </a:rPr>
                        <a:t>Decision Support Tools </a:t>
                      </a:r>
                    </a:p>
                  </a:txBody>
                  <a:tcPr marL="68580" marR="68580" marT="34290" marB="34290">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tc>
                  <a:txBody>
                    <a:bodyPr/>
                    <a:lstStyle/>
                    <a:p>
                      <a:pPr algn="ctr"/>
                      <a:endParaRPr lang="en-US" sz="1000" dirty="0">
                        <a:latin typeface="Georgia Pro" panose="020B0604020202020204" pitchFamily="18" charset="0"/>
                      </a:endParaRP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tc>
                  <a:txBody>
                    <a:bodyPr/>
                    <a:lstStyle/>
                    <a:p>
                      <a:pPr algn="ctr"/>
                      <a:r>
                        <a:rPr lang="en-US" sz="1000" dirty="0">
                          <a:latin typeface="Georgia Pro" panose="020B0604020202020204" pitchFamily="18" charset="0"/>
                        </a:rPr>
                        <a:t>X</a:t>
                      </a: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tc>
                  <a:txBody>
                    <a:bodyPr/>
                    <a:lstStyle/>
                    <a:p>
                      <a:pPr algn="ctr"/>
                      <a:r>
                        <a:rPr lang="en-US" sz="1000" dirty="0">
                          <a:latin typeface="Georgia Pro" panose="020B0604020202020204" pitchFamily="18" charset="0"/>
                        </a:rPr>
                        <a:t>X</a:t>
                      </a: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tc>
                  <a:txBody>
                    <a:bodyPr/>
                    <a:lstStyle/>
                    <a:p>
                      <a:pPr algn="ctr"/>
                      <a:endParaRPr lang="en-US" sz="1000" dirty="0">
                        <a:latin typeface="Georgia Pro" panose="020B0604020202020204" pitchFamily="18" charset="0"/>
                      </a:endParaRPr>
                    </a:p>
                  </a:txBody>
                  <a:tcPr marL="68580" marR="68580" marT="34290" marB="34290" anchor="ctr">
                    <a:lnL w="6350" cap="flat" cmpd="sng" algn="ctr">
                      <a:solidFill>
                        <a:srgbClr val="008AAB"/>
                      </a:solidFill>
                      <a:prstDash val="solid"/>
                      <a:round/>
                      <a:headEnd type="none" w="med" len="med"/>
                      <a:tailEnd type="none" w="med" len="med"/>
                    </a:lnL>
                    <a:lnR w="571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E6F6FA"/>
                    </a:solidFill>
                  </a:tcPr>
                </a:tc>
                <a:extLst>
                  <a:ext uri="{0D108BD9-81ED-4DB2-BD59-A6C34878D82A}">
                    <a16:rowId xmlns:a16="http://schemas.microsoft.com/office/drawing/2014/main" val="2701164334"/>
                  </a:ext>
                </a:extLst>
              </a:tr>
              <a:tr h="209011">
                <a:tc vMerge="1">
                  <a:txBody>
                    <a:bodyPr/>
                    <a:lstStyle/>
                    <a:p>
                      <a:endParaRPr lang="en-US" sz="800" dirty="0">
                        <a:latin typeface="Georgia Pro" panose="020B0604020202020204" pitchFamily="18" charset="0"/>
                      </a:endParaRPr>
                    </a:p>
                  </a:txBody>
                  <a:tcP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solidFill>
                        <a:srgbClr val="008AAB"/>
                      </a:solidFill>
                      <a:prstDash val="solid"/>
                      <a:round/>
                      <a:headEnd type="none" w="med" len="med"/>
                      <a:tailEnd type="none" w="med" len="med"/>
                    </a:lnT>
                    <a:lnB w="6350" cap="flat" cmpd="sng" algn="ctr">
                      <a:solidFill>
                        <a:srgbClr val="008AAB"/>
                      </a:solidFill>
                      <a:prstDash val="solid"/>
                      <a:round/>
                      <a:headEnd type="none" w="med" len="med"/>
                      <a:tailEnd type="none" w="med" len="med"/>
                    </a:lnB>
                    <a:solidFill>
                      <a:srgbClr val="ACE1E8"/>
                    </a:solidFill>
                  </a:tcPr>
                </a:tc>
                <a:tc>
                  <a:txBody>
                    <a:bodyPr/>
                    <a:lstStyle/>
                    <a:p>
                      <a:r>
                        <a:rPr lang="en-US" sz="900" dirty="0">
                          <a:latin typeface="Georgia Pro" panose="020B0604020202020204" pitchFamily="18" charset="0"/>
                        </a:rPr>
                        <a:t>Research, Policy</a:t>
                      </a:r>
                    </a:p>
                  </a:txBody>
                  <a:tcPr marL="68580" marR="68580" marT="34290" marB="34290">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solidFill>
                  </a:tcPr>
                </a:tc>
                <a:tc>
                  <a:txBody>
                    <a:bodyPr/>
                    <a:lstStyle/>
                    <a:p>
                      <a:pPr algn="ctr"/>
                      <a:endParaRPr lang="en-US" sz="1000" dirty="0">
                        <a:latin typeface="Georgia Pro" panose="020B0604020202020204" pitchFamily="18" charset="0"/>
                      </a:endParaRP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solidFill>
                  </a:tcPr>
                </a:tc>
                <a:tc>
                  <a:txBody>
                    <a:bodyPr/>
                    <a:lstStyle/>
                    <a:p>
                      <a:pPr algn="ctr"/>
                      <a:r>
                        <a:rPr lang="en-US" sz="1000" dirty="0">
                          <a:latin typeface="Georgia Pro" panose="020B0604020202020204" pitchFamily="18" charset="0"/>
                        </a:rPr>
                        <a:t>X</a:t>
                      </a:r>
                    </a:p>
                  </a:txBody>
                  <a:tcPr marL="68580" marR="68580" marT="34290" marB="34290" anchor="ctr">
                    <a:lnL w="6350" cap="flat" cmpd="sng" algn="ctr">
                      <a:solidFill>
                        <a:srgbClr val="008AAB"/>
                      </a:solidFill>
                      <a:prstDash val="solid"/>
                      <a:round/>
                      <a:headEnd type="none" w="med" len="med"/>
                      <a:tailEnd type="none" w="med" len="med"/>
                    </a:lnL>
                    <a:lnR w="6350" cap="flat" cmpd="sng" algn="ctr">
                      <a:solidFill>
                        <a:srgbClr val="008AAB"/>
                      </a:solidFill>
                      <a:prstDash val="solid"/>
                      <a:round/>
                      <a:headEnd type="none" w="med" len="med"/>
                      <a:tailEnd type="none" w="med" len="med"/>
                    </a:lnR>
                    <a:lnT w="6350"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solidFill>
                  </a:tcPr>
                </a:tc>
                <a:tc>
                  <a:txBody>
                    <a:bodyPr/>
                    <a:lstStyle/>
                    <a:p>
                      <a:pPr algn="ctr"/>
                      <a:endParaRPr lang="en-US" sz="1000" dirty="0">
                        <a:latin typeface="Georgia Pro" panose="020B0604020202020204" pitchFamily="18" charset="0"/>
                      </a:endParaRPr>
                    </a:p>
                  </a:txBody>
                  <a:tcPr marL="68580" marR="68580" marT="34290" marB="34290" anchor="ctr">
                    <a:lnL w="6350" cap="flat" cmpd="sng" algn="ctr">
                      <a:solidFill>
                        <a:srgbClr val="008AAB"/>
                      </a:solidFill>
                      <a:prstDash val="solid"/>
                      <a:round/>
                      <a:headEnd type="none" w="med" len="med"/>
                      <a:tailEnd type="none" w="med" len="med"/>
                    </a:lnL>
                    <a:lnR w="571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985691697"/>
                  </a:ext>
                </a:extLst>
              </a:tr>
            </a:tbl>
          </a:graphicData>
        </a:graphic>
      </p:graphicFrame>
    </p:spTree>
    <p:extLst>
      <p:ext uri="{BB962C8B-B14F-4D97-AF65-F5344CB8AC3E}">
        <p14:creationId xmlns:p14="http://schemas.microsoft.com/office/powerpoint/2010/main" val="1188554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F7D51-A313-421F-9DAF-BFFE3627B43A}"/>
              </a:ext>
            </a:extLst>
          </p:cNvPr>
          <p:cNvSpPr>
            <a:spLocks noGrp="1"/>
          </p:cNvSpPr>
          <p:nvPr>
            <p:ph type="title"/>
          </p:nvPr>
        </p:nvSpPr>
        <p:spPr>
          <a:xfrm>
            <a:off x="683046" y="260589"/>
            <a:ext cx="7114500" cy="857250"/>
          </a:xfrm>
        </p:spPr>
        <p:txBody>
          <a:bodyPr anchor="ctr">
            <a:normAutofit fontScale="90000"/>
          </a:bodyPr>
          <a:lstStyle/>
          <a:p>
            <a:pPr algn="l"/>
            <a:r>
              <a:rPr lang="en-US" dirty="0"/>
              <a:t>Causes of Diagnostic Error</a:t>
            </a:r>
          </a:p>
        </p:txBody>
      </p:sp>
      <p:pic>
        <p:nvPicPr>
          <p:cNvPr id="12" name="Picture 11" descr="Incomplete data gathering">
            <a:extLst>
              <a:ext uri="{FF2B5EF4-FFF2-40B4-BE49-F238E27FC236}">
                <a16:creationId xmlns:a16="http://schemas.microsoft.com/office/drawing/2014/main" id="{6F174D1F-7A06-476C-B0CB-72DC3A2BB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1542" y="2314354"/>
            <a:ext cx="1372743" cy="1372743"/>
          </a:xfrm>
          <a:prstGeom prst="rect">
            <a:avLst/>
          </a:prstGeom>
        </p:spPr>
      </p:pic>
      <p:pic>
        <p:nvPicPr>
          <p:cNvPr id="13" name="Picture 12" descr="Knowledge deficits">
            <a:extLst>
              <a:ext uri="{FF2B5EF4-FFF2-40B4-BE49-F238E27FC236}">
                <a16:creationId xmlns:a16="http://schemas.microsoft.com/office/drawing/2014/main" id="{AE51F763-734D-4C70-8B6D-3A498A375A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8400" y="2307809"/>
            <a:ext cx="1372743" cy="1372743"/>
          </a:xfrm>
          <a:prstGeom prst="rect">
            <a:avLst/>
          </a:prstGeom>
        </p:spPr>
      </p:pic>
      <p:pic>
        <p:nvPicPr>
          <p:cNvPr id="14" name="Picture 13" descr="Clinical reasoning deficits">
            <a:extLst>
              <a:ext uri="{FF2B5EF4-FFF2-40B4-BE49-F238E27FC236}">
                <a16:creationId xmlns:a16="http://schemas.microsoft.com/office/drawing/2014/main" id="{8A81F651-5FD5-49F7-A043-E0907E20AF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5258" y="2307809"/>
            <a:ext cx="1372743" cy="1372743"/>
          </a:xfrm>
          <a:prstGeom prst="rect">
            <a:avLst/>
          </a:prstGeom>
        </p:spPr>
      </p:pic>
      <p:pic>
        <p:nvPicPr>
          <p:cNvPr id="15" name="Picture 14" descr="Lack of available expertise">
            <a:extLst>
              <a:ext uri="{FF2B5EF4-FFF2-40B4-BE49-F238E27FC236}">
                <a16:creationId xmlns:a16="http://schemas.microsoft.com/office/drawing/2014/main" id="{67FA2028-F561-443D-A0E3-F63875CEB4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3223" y="3683964"/>
            <a:ext cx="1372743" cy="1372743"/>
          </a:xfrm>
          <a:prstGeom prst="rect">
            <a:avLst/>
          </a:prstGeom>
        </p:spPr>
      </p:pic>
      <p:pic>
        <p:nvPicPr>
          <p:cNvPr id="16" name="Picture 15" descr="Lack of reliable and timely communication of test results">
            <a:extLst>
              <a:ext uri="{FF2B5EF4-FFF2-40B4-BE49-F238E27FC236}">
                <a16:creationId xmlns:a16="http://schemas.microsoft.com/office/drawing/2014/main" id="{78B5F809-E702-40E0-8D0A-2DAC301573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54197" y="3700242"/>
            <a:ext cx="1372743" cy="1372743"/>
          </a:xfrm>
          <a:prstGeom prst="rect">
            <a:avLst/>
          </a:prstGeom>
        </p:spPr>
      </p:pic>
      <p:pic>
        <p:nvPicPr>
          <p:cNvPr id="17" name="Picture 16" descr="Delayed or incorrect treatment plan">
            <a:extLst>
              <a:ext uri="{FF2B5EF4-FFF2-40B4-BE49-F238E27FC236}">
                <a16:creationId xmlns:a16="http://schemas.microsoft.com/office/drawing/2014/main" id="{9152E505-B3E1-47EE-B5A1-3108025B45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6481" y="3713608"/>
            <a:ext cx="1372743" cy="1372743"/>
          </a:xfrm>
          <a:prstGeom prst="rect">
            <a:avLst/>
          </a:prstGeom>
        </p:spPr>
      </p:pic>
      <p:pic>
        <p:nvPicPr>
          <p:cNvPr id="18" name="Picture 17" descr="Lack of communication and colloboration between clinicians, patients, and family members.">
            <a:extLst>
              <a:ext uri="{FF2B5EF4-FFF2-40B4-BE49-F238E27FC236}">
                <a16:creationId xmlns:a16="http://schemas.microsoft.com/office/drawing/2014/main" id="{18348B1E-2BC6-4FF6-8F87-DC3CEB1B0B2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057900" y="3687098"/>
            <a:ext cx="1739646" cy="1399031"/>
          </a:xfrm>
          <a:prstGeom prst="rect">
            <a:avLst/>
          </a:prstGeom>
        </p:spPr>
      </p:pic>
    </p:spTree>
    <p:extLst>
      <p:ext uri="{BB962C8B-B14F-4D97-AF65-F5344CB8AC3E}">
        <p14:creationId xmlns:p14="http://schemas.microsoft.com/office/powerpoint/2010/main" val="3233798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7F12F-F71F-4633-A7F0-B816A09BA75A}"/>
              </a:ext>
            </a:extLst>
          </p:cNvPr>
          <p:cNvSpPr>
            <a:spLocks noGrp="1"/>
          </p:cNvSpPr>
          <p:nvPr>
            <p:ph type="title"/>
          </p:nvPr>
        </p:nvSpPr>
        <p:spPr>
          <a:xfrm>
            <a:off x="528810" y="260588"/>
            <a:ext cx="7415040" cy="1051322"/>
          </a:xfrm>
        </p:spPr>
        <p:txBody>
          <a:bodyPr anchor="ctr">
            <a:normAutofit fontScale="90000"/>
          </a:bodyPr>
          <a:lstStyle/>
          <a:p>
            <a:pPr algn="l">
              <a:lnSpc>
                <a:spcPct val="90000"/>
              </a:lnSpc>
            </a:pPr>
            <a:r>
              <a:rPr lang="en-US" dirty="0"/>
              <a:t>Where Do Diagnostic Errors Occur?</a:t>
            </a:r>
          </a:p>
        </p:txBody>
      </p:sp>
      <p:pic>
        <p:nvPicPr>
          <p:cNvPr id="4" name="Content Placeholder 3" descr="The diagram depicts how diagnostic error occurs across the entire healthcare delivery system and at every phase of the diagnostic process to include ambulatory care (primary and specialty practices, ambulatory surgery centers, etc.), emergency departments, intensive care units, long-term care, medical-surgical units."/>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228085" y="2343152"/>
            <a:ext cx="6715765" cy="2743199"/>
          </a:xfrm>
        </p:spPr>
      </p:pic>
    </p:spTree>
    <p:extLst>
      <p:ext uri="{BB962C8B-B14F-4D97-AF65-F5344CB8AC3E}">
        <p14:creationId xmlns:p14="http://schemas.microsoft.com/office/powerpoint/2010/main" val="416689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41745-3637-42E9-A946-D1B718EE4ACE}"/>
              </a:ext>
            </a:extLst>
          </p:cNvPr>
          <p:cNvSpPr>
            <a:spLocks noGrp="1"/>
          </p:cNvSpPr>
          <p:nvPr>
            <p:ph type="title"/>
          </p:nvPr>
        </p:nvSpPr>
        <p:spPr>
          <a:xfrm>
            <a:off x="652181" y="817529"/>
            <a:ext cx="7839637" cy="910492"/>
          </a:xfrm>
        </p:spPr>
        <p:txBody>
          <a:bodyPr>
            <a:normAutofit fontScale="90000"/>
          </a:bodyPr>
          <a:lstStyle/>
          <a:p>
            <a:r>
              <a:rPr lang="en-US" dirty="0"/>
              <a:t>Why TeamSTEPPS® for Diagnosis Improvement</a:t>
            </a:r>
          </a:p>
        </p:txBody>
      </p:sp>
      <p:pic>
        <p:nvPicPr>
          <p:cNvPr id="4" name="Picture 3" descr="The infographic depicts some of what we know about the current state of diagnostic error in the U.S. and its importance as a patient safety issue. One in three patients experiences a diagnostic error firsthand. Thirty-three percent of all diagnostic-related malpractice cases have one or more communication breakdowns. Of diagnostic-related malpractice cases, 69% had a high severity of which 34% resulted in death. Diagnostic-related communication failures occur across all setting with 55% occurring in the outpatient setting, 22% in the inpatient setting, and 23% in the emergency department. Inappropriate testing, wrong treatments, and malpractice lawsuits result in expenses over $100 billion per year.">
            <a:extLst>
              <a:ext uri="{FF2B5EF4-FFF2-40B4-BE49-F238E27FC236}">
                <a16:creationId xmlns:a16="http://schemas.microsoft.com/office/drawing/2014/main" id="{88FE08AD-65C9-4ABC-9C4A-AD298E3DBEEA}"/>
              </a:ext>
            </a:extLst>
          </p:cNvPr>
          <p:cNvPicPr>
            <a:picLocks noChangeAspect="1"/>
          </p:cNvPicPr>
          <p:nvPr/>
        </p:nvPicPr>
        <p:blipFill>
          <a:blip r:embed="rId2"/>
          <a:stretch>
            <a:fillRect/>
          </a:stretch>
        </p:blipFill>
        <p:spPr>
          <a:xfrm>
            <a:off x="1458915" y="2037458"/>
            <a:ext cx="6104249" cy="4203322"/>
          </a:xfrm>
          <a:prstGeom prst="rect">
            <a:avLst/>
          </a:prstGeom>
        </p:spPr>
      </p:pic>
    </p:spTree>
    <p:extLst>
      <p:ext uri="{BB962C8B-B14F-4D97-AF65-F5344CB8AC3E}">
        <p14:creationId xmlns:p14="http://schemas.microsoft.com/office/powerpoint/2010/main" val="1445077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1312" y="2410644"/>
            <a:ext cx="6001539" cy="1470025"/>
          </a:xfrm>
        </p:spPr>
        <p:txBody>
          <a:bodyPr>
            <a:normAutofit fontScale="90000"/>
          </a:bodyPr>
          <a:lstStyle/>
          <a:p>
            <a:r>
              <a:rPr lang="en-US" dirty="0"/>
              <a:t>TeamSTEPPS® for Diagnosis Improvement</a:t>
            </a:r>
          </a:p>
        </p:txBody>
      </p:sp>
    </p:spTree>
    <p:extLst>
      <p:ext uri="{BB962C8B-B14F-4D97-AF65-F5344CB8AC3E}">
        <p14:creationId xmlns:p14="http://schemas.microsoft.com/office/powerpoint/2010/main" val="1177375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descr="Ruler with solid fill">
            <a:extLst>
              <a:ext uri="{FF2B5EF4-FFF2-40B4-BE49-F238E27FC236}">
                <a16:creationId xmlns:a16="http://schemas.microsoft.com/office/drawing/2014/main" id="{4C4BAB8B-2813-4126-AC2B-F5796A61D6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685161">
            <a:off x="251652" y="2042830"/>
            <a:ext cx="562094" cy="562094"/>
          </a:xfrm>
          <a:prstGeom prst="rect">
            <a:avLst/>
          </a:prstGeom>
        </p:spPr>
      </p:pic>
      <p:pic>
        <p:nvPicPr>
          <p:cNvPr id="19" name="Graphic 18" descr="Pencil with solid fill">
            <a:extLst>
              <a:ext uri="{FF2B5EF4-FFF2-40B4-BE49-F238E27FC236}">
                <a16:creationId xmlns:a16="http://schemas.microsoft.com/office/drawing/2014/main" id="{C145E453-760D-411E-9E34-745FA89A5F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931259">
            <a:off x="203273" y="2046845"/>
            <a:ext cx="605800" cy="605800"/>
          </a:xfrm>
          <a:prstGeom prst="rect">
            <a:avLst/>
          </a:prstGeom>
        </p:spPr>
      </p:pic>
      <p:sp>
        <p:nvSpPr>
          <p:cNvPr id="2" name="Title 1">
            <a:extLst>
              <a:ext uri="{FF2B5EF4-FFF2-40B4-BE49-F238E27FC236}">
                <a16:creationId xmlns:a16="http://schemas.microsoft.com/office/drawing/2014/main" id="{FCC61C74-4F3F-40DE-8754-260E467D3175}"/>
              </a:ext>
            </a:extLst>
          </p:cNvPr>
          <p:cNvSpPr>
            <a:spLocks noGrp="1"/>
          </p:cNvSpPr>
          <p:nvPr>
            <p:ph type="title"/>
          </p:nvPr>
        </p:nvSpPr>
        <p:spPr/>
        <p:txBody>
          <a:bodyPr/>
          <a:lstStyle/>
          <a:p>
            <a:r>
              <a:rPr lang="en-US" dirty="0"/>
              <a:t>Course Development</a:t>
            </a:r>
          </a:p>
        </p:txBody>
      </p:sp>
      <p:graphicFrame>
        <p:nvGraphicFramePr>
          <p:cNvPr id="5" name="Diagram 4">
            <a:extLst>
              <a:ext uri="{FF2B5EF4-FFF2-40B4-BE49-F238E27FC236}">
                <a16:creationId xmlns:a16="http://schemas.microsoft.com/office/drawing/2014/main" id="{5A3ED953-BB38-41A9-AB81-4F9A37C7ED8E}"/>
              </a:ext>
            </a:extLst>
          </p:cNvPr>
          <p:cNvGraphicFramePr/>
          <p:nvPr>
            <p:extLst>
              <p:ext uri="{D42A27DB-BD31-4B8C-83A1-F6EECF244321}">
                <p14:modId xmlns:p14="http://schemas.microsoft.com/office/powerpoint/2010/main" val="238400013"/>
              </p:ext>
            </p:extLst>
          </p:nvPr>
        </p:nvGraphicFramePr>
        <p:xfrm>
          <a:off x="144780" y="304800"/>
          <a:ext cx="8854440" cy="66370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TextBox 5">
            <a:extLst>
              <a:ext uri="{FF2B5EF4-FFF2-40B4-BE49-F238E27FC236}">
                <a16:creationId xmlns:a16="http://schemas.microsoft.com/office/drawing/2014/main" id="{E279D1DF-20B0-4FB7-88A6-C4732085200A}"/>
              </a:ext>
            </a:extLst>
          </p:cNvPr>
          <p:cNvSpPr txBox="1"/>
          <p:nvPr/>
        </p:nvSpPr>
        <p:spPr>
          <a:xfrm>
            <a:off x="137161" y="3623310"/>
            <a:ext cx="652743" cy="369332"/>
          </a:xfrm>
          <a:prstGeom prst="rect">
            <a:avLst/>
          </a:prstGeom>
          <a:noFill/>
        </p:spPr>
        <p:txBody>
          <a:bodyPr wrap="none" rtlCol="0">
            <a:spAutoFit/>
          </a:bodyPr>
          <a:lstStyle/>
          <a:p>
            <a:r>
              <a:rPr lang="en-US" b="1" dirty="0">
                <a:solidFill>
                  <a:schemeClr val="bg1"/>
                </a:solidFill>
                <a:effectLst>
                  <a:outerShdw blurRad="50800" dist="38100" dir="2700000" algn="tl" rotWithShape="0">
                    <a:prstClr val="black">
                      <a:alpha val="40000"/>
                    </a:prstClr>
                  </a:outerShdw>
                </a:effectLst>
              </a:rPr>
              <a:t>2020</a:t>
            </a:r>
          </a:p>
        </p:txBody>
      </p:sp>
      <p:sp>
        <p:nvSpPr>
          <p:cNvPr id="7" name="TextBox 6">
            <a:extLst>
              <a:ext uri="{FF2B5EF4-FFF2-40B4-BE49-F238E27FC236}">
                <a16:creationId xmlns:a16="http://schemas.microsoft.com/office/drawing/2014/main" id="{C63488DD-07FC-4549-B3D2-BF9168B9D4D0}"/>
              </a:ext>
            </a:extLst>
          </p:cNvPr>
          <p:cNvSpPr txBox="1"/>
          <p:nvPr/>
        </p:nvSpPr>
        <p:spPr>
          <a:xfrm>
            <a:off x="3410594" y="3623310"/>
            <a:ext cx="652743" cy="369332"/>
          </a:xfrm>
          <a:prstGeom prst="rect">
            <a:avLst/>
          </a:prstGeom>
          <a:noFill/>
        </p:spPr>
        <p:txBody>
          <a:bodyPr wrap="none" rtlCol="0">
            <a:spAutoFit/>
          </a:bodyPr>
          <a:lstStyle/>
          <a:p>
            <a:r>
              <a:rPr lang="en-US" b="1" dirty="0">
                <a:solidFill>
                  <a:schemeClr val="bg1"/>
                </a:solidFill>
                <a:effectLst>
                  <a:outerShdw blurRad="50800" dist="38100" dir="2700000" algn="tl" rotWithShape="0">
                    <a:prstClr val="black">
                      <a:alpha val="40000"/>
                    </a:prstClr>
                  </a:outerShdw>
                </a:effectLst>
              </a:rPr>
              <a:t>2021</a:t>
            </a:r>
          </a:p>
        </p:txBody>
      </p:sp>
      <p:sp>
        <p:nvSpPr>
          <p:cNvPr id="8" name="TextBox 7">
            <a:extLst>
              <a:ext uri="{FF2B5EF4-FFF2-40B4-BE49-F238E27FC236}">
                <a16:creationId xmlns:a16="http://schemas.microsoft.com/office/drawing/2014/main" id="{D4BCB625-D2B5-4204-B525-48A9699002D0}"/>
              </a:ext>
            </a:extLst>
          </p:cNvPr>
          <p:cNvSpPr txBox="1"/>
          <p:nvPr/>
        </p:nvSpPr>
        <p:spPr>
          <a:xfrm>
            <a:off x="7734300" y="3623310"/>
            <a:ext cx="652743" cy="369332"/>
          </a:xfrm>
          <a:prstGeom prst="rect">
            <a:avLst/>
          </a:prstGeom>
          <a:noFill/>
        </p:spPr>
        <p:txBody>
          <a:bodyPr wrap="none" rtlCol="0">
            <a:spAutoFit/>
          </a:bodyPr>
          <a:lstStyle/>
          <a:p>
            <a:r>
              <a:rPr lang="en-US" b="1" dirty="0">
                <a:solidFill>
                  <a:schemeClr val="bg1"/>
                </a:solidFill>
                <a:effectLst>
                  <a:outerShdw blurRad="50800" dist="38100" dir="2700000" algn="tl" rotWithShape="0">
                    <a:prstClr val="black">
                      <a:alpha val="40000"/>
                    </a:prstClr>
                  </a:outerShdw>
                </a:effectLst>
              </a:rPr>
              <a:t>2022</a:t>
            </a:r>
          </a:p>
        </p:txBody>
      </p:sp>
      <p:sp>
        <p:nvSpPr>
          <p:cNvPr id="15" name="Oval 14">
            <a:extLst>
              <a:ext uri="{FF2B5EF4-FFF2-40B4-BE49-F238E27FC236}">
                <a16:creationId xmlns:a16="http://schemas.microsoft.com/office/drawing/2014/main" id="{2E929A3D-1D0C-4A76-BA20-D83405DF5EE7}"/>
              </a:ext>
            </a:extLst>
          </p:cNvPr>
          <p:cNvSpPr/>
          <p:nvPr/>
        </p:nvSpPr>
        <p:spPr>
          <a:xfrm>
            <a:off x="137763" y="1958134"/>
            <a:ext cx="762000" cy="762000"/>
          </a:xfrm>
          <a:prstGeom prst="ellipse">
            <a:avLst/>
          </a:prstGeom>
          <a:noFill/>
          <a:ln>
            <a:solidFill>
              <a:srgbClr val="77479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740B2F9D-F98F-46DA-8B7C-F622D49CCA70}"/>
              </a:ext>
            </a:extLst>
          </p:cNvPr>
          <p:cNvCxnSpPr>
            <a:cxnSpLocks/>
          </p:cNvCxnSpPr>
          <p:nvPr/>
        </p:nvCxnSpPr>
        <p:spPr>
          <a:xfrm>
            <a:off x="525780" y="2718758"/>
            <a:ext cx="0" cy="691300"/>
          </a:xfrm>
          <a:prstGeom prst="line">
            <a:avLst/>
          </a:prstGeom>
          <a:ln w="12700">
            <a:solidFill>
              <a:srgbClr val="774791"/>
            </a:solidFill>
            <a:prstDash val="dash"/>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DD5F1B9-4644-47E7-AF2F-3DCDE8BDF33C}"/>
              </a:ext>
            </a:extLst>
          </p:cNvPr>
          <p:cNvSpPr txBox="1"/>
          <p:nvPr/>
        </p:nvSpPr>
        <p:spPr>
          <a:xfrm>
            <a:off x="982294" y="1958134"/>
            <a:ext cx="3094399" cy="646331"/>
          </a:xfrm>
          <a:prstGeom prst="rect">
            <a:avLst/>
          </a:prstGeom>
          <a:noFill/>
        </p:spPr>
        <p:txBody>
          <a:bodyPr wrap="square" rtlCol="0">
            <a:spAutoFit/>
          </a:bodyPr>
          <a:lstStyle/>
          <a:p>
            <a:r>
              <a:rPr lang="en-US" b="1" dirty="0"/>
              <a:t>Course Co-Production</a:t>
            </a:r>
          </a:p>
          <a:p>
            <a:r>
              <a:rPr lang="en-US" dirty="0"/>
              <a:t>with 8 subject matter experts</a:t>
            </a:r>
          </a:p>
        </p:txBody>
      </p:sp>
      <p:sp>
        <p:nvSpPr>
          <p:cNvPr id="26" name="Oval 25">
            <a:extLst>
              <a:ext uri="{FF2B5EF4-FFF2-40B4-BE49-F238E27FC236}">
                <a16:creationId xmlns:a16="http://schemas.microsoft.com/office/drawing/2014/main" id="{16CA55CE-FFE7-44F8-8218-58EAC538014C}"/>
              </a:ext>
            </a:extLst>
          </p:cNvPr>
          <p:cNvSpPr/>
          <p:nvPr/>
        </p:nvSpPr>
        <p:spPr>
          <a:xfrm>
            <a:off x="3410594" y="4672225"/>
            <a:ext cx="762000" cy="762000"/>
          </a:xfrm>
          <a:prstGeom prst="ellipse">
            <a:avLst/>
          </a:prstGeom>
          <a:noFill/>
          <a:ln>
            <a:solidFill>
              <a:srgbClr val="0693A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7CB320ED-CAD8-47DE-9B60-66B1F1DBD4DD}"/>
              </a:ext>
            </a:extLst>
          </p:cNvPr>
          <p:cNvCxnSpPr>
            <a:cxnSpLocks/>
            <a:endCxn id="26" idx="0"/>
          </p:cNvCxnSpPr>
          <p:nvPr/>
        </p:nvCxnSpPr>
        <p:spPr>
          <a:xfrm>
            <a:off x="3791594" y="3935085"/>
            <a:ext cx="0" cy="737140"/>
          </a:xfrm>
          <a:prstGeom prst="line">
            <a:avLst/>
          </a:prstGeom>
          <a:ln w="12700">
            <a:solidFill>
              <a:srgbClr val="0693AC"/>
            </a:solidFill>
            <a:prstDash val="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66DF28F-A3A2-4917-AEBC-5B5B7F72CB2E}"/>
              </a:ext>
            </a:extLst>
          </p:cNvPr>
          <p:cNvSpPr txBox="1"/>
          <p:nvPr/>
        </p:nvSpPr>
        <p:spPr>
          <a:xfrm>
            <a:off x="4190414" y="4591560"/>
            <a:ext cx="3094399" cy="923330"/>
          </a:xfrm>
          <a:prstGeom prst="rect">
            <a:avLst/>
          </a:prstGeom>
          <a:noFill/>
        </p:spPr>
        <p:txBody>
          <a:bodyPr wrap="square" rtlCol="0">
            <a:spAutoFit/>
          </a:bodyPr>
          <a:lstStyle/>
          <a:p>
            <a:r>
              <a:rPr lang="en-US" b="1" dirty="0"/>
              <a:t>Course Co-Evaluation</a:t>
            </a:r>
          </a:p>
          <a:p>
            <a:r>
              <a:rPr lang="en-US" dirty="0"/>
              <a:t>with 16 pilot sites across the United States</a:t>
            </a:r>
          </a:p>
        </p:txBody>
      </p:sp>
      <p:pic>
        <p:nvPicPr>
          <p:cNvPr id="32" name="Graphic 31" descr="Meeting with solid fill">
            <a:extLst>
              <a:ext uri="{FF2B5EF4-FFF2-40B4-BE49-F238E27FC236}">
                <a16:creationId xmlns:a16="http://schemas.microsoft.com/office/drawing/2014/main" id="{CC8E3B86-7DAC-4CC6-B62E-8A41F2DBCF8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460242" y="4720223"/>
            <a:ext cx="662703" cy="662703"/>
          </a:xfrm>
          <a:prstGeom prst="rect">
            <a:avLst/>
          </a:prstGeom>
        </p:spPr>
      </p:pic>
      <p:pic>
        <p:nvPicPr>
          <p:cNvPr id="33" name="Graphic 32" descr="Document with solid fill">
            <a:extLst>
              <a:ext uri="{FF2B5EF4-FFF2-40B4-BE49-F238E27FC236}">
                <a16:creationId xmlns:a16="http://schemas.microsoft.com/office/drawing/2014/main" id="{7C159BE9-0F99-4700-B5F0-93F963AE276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6546552" y="2042830"/>
            <a:ext cx="562094" cy="562094"/>
          </a:xfrm>
          <a:prstGeom prst="rect">
            <a:avLst/>
          </a:prstGeom>
        </p:spPr>
      </p:pic>
      <p:sp>
        <p:nvSpPr>
          <p:cNvPr id="35" name="Oval 34">
            <a:extLst>
              <a:ext uri="{FF2B5EF4-FFF2-40B4-BE49-F238E27FC236}">
                <a16:creationId xmlns:a16="http://schemas.microsoft.com/office/drawing/2014/main" id="{04FA8D86-8AB7-4569-A58F-6A0878F5A1BA}"/>
              </a:ext>
            </a:extLst>
          </p:cNvPr>
          <p:cNvSpPr/>
          <p:nvPr/>
        </p:nvSpPr>
        <p:spPr>
          <a:xfrm>
            <a:off x="6432663" y="1958134"/>
            <a:ext cx="762000" cy="762000"/>
          </a:xfrm>
          <a:prstGeom prst="ellipse">
            <a:avLst/>
          </a:prstGeom>
          <a:noFill/>
          <a:ln>
            <a:solidFill>
              <a:srgbClr val="77479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4F3EFDE5-97A6-4D9F-8558-D7797A731DB1}"/>
              </a:ext>
            </a:extLst>
          </p:cNvPr>
          <p:cNvCxnSpPr>
            <a:cxnSpLocks/>
          </p:cNvCxnSpPr>
          <p:nvPr/>
        </p:nvCxnSpPr>
        <p:spPr>
          <a:xfrm>
            <a:off x="6820680" y="2718758"/>
            <a:ext cx="0" cy="691300"/>
          </a:xfrm>
          <a:prstGeom prst="line">
            <a:avLst/>
          </a:prstGeom>
          <a:ln w="12700">
            <a:solidFill>
              <a:srgbClr val="774791"/>
            </a:solidFill>
            <a:prstDash val="dash"/>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C72D6B1-2661-42D3-8B33-0E6FB071B699}"/>
              </a:ext>
            </a:extLst>
          </p:cNvPr>
          <p:cNvSpPr txBox="1"/>
          <p:nvPr/>
        </p:nvSpPr>
        <p:spPr>
          <a:xfrm>
            <a:off x="7277194" y="1958134"/>
            <a:ext cx="1713805" cy="646331"/>
          </a:xfrm>
          <a:prstGeom prst="rect">
            <a:avLst/>
          </a:prstGeom>
          <a:noFill/>
        </p:spPr>
        <p:txBody>
          <a:bodyPr wrap="square" rtlCol="0">
            <a:spAutoFit/>
          </a:bodyPr>
          <a:lstStyle/>
          <a:p>
            <a:r>
              <a:rPr lang="en-US" b="1" dirty="0"/>
              <a:t>Revise</a:t>
            </a:r>
          </a:p>
          <a:p>
            <a:r>
              <a:rPr lang="en-US" dirty="0"/>
              <a:t>Final Product</a:t>
            </a:r>
          </a:p>
        </p:txBody>
      </p:sp>
    </p:spTree>
    <p:extLst>
      <p:ext uri="{BB962C8B-B14F-4D97-AF65-F5344CB8AC3E}">
        <p14:creationId xmlns:p14="http://schemas.microsoft.com/office/powerpoint/2010/main" val="13975728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3">
      <a:dk1>
        <a:srgbClr val="000000"/>
      </a:dk1>
      <a:lt1>
        <a:srgbClr val="FFFFFF"/>
      </a:lt1>
      <a:dk2>
        <a:srgbClr val="464646"/>
      </a:dk2>
      <a:lt2>
        <a:srgbClr val="FFFFFF"/>
      </a:lt2>
      <a:accent1>
        <a:srgbClr val="5F277D"/>
      </a:accent1>
      <a:accent2>
        <a:srgbClr val="008AAB"/>
      </a:accent2>
      <a:accent3>
        <a:srgbClr val="FFCE34"/>
      </a:accent3>
      <a:accent4>
        <a:srgbClr val="424242"/>
      </a:accent4>
      <a:accent5>
        <a:srgbClr val="212121"/>
      </a:accent5>
      <a:accent6>
        <a:srgbClr val="D5D5D5"/>
      </a:accent6>
      <a:hlink>
        <a:srgbClr val="008AAB"/>
      </a:hlink>
      <a:folHlink>
        <a:srgbClr val="5F277D"/>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11840</TotalTime>
  <Words>2309</Words>
  <Application>Microsoft Office PowerPoint</Application>
  <PresentationFormat>On-screen Show (4:3)</PresentationFormat>
  <Paragraphs>300</Paragraphs>
  <Slides>26</Slides>
  <Notes>14</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26</vt:i4>
      </vt:variant>
    </vt:vector>
  </HeadingPairs>
  <TitlesOfParts>
    <vt:vector size="35" baseType="lpstr">
      <vt:lpstr>Arial</vt:lpstr>
      <vt:lpstr>Calibri</vt:lpstr>
      <vt:lpstr>Future PT</vt:lpstr>
      <vt:lpstr>Georgia Pro</vt:lpstr>
      <vt:lpstr>Times New Roman</vt:lpstr>
      <vt:lpstr>Office Theme</vt:lpstr>
      <vt:lpstr>1_Office Theme</vt:lpstr>
      <vt:lpstr>Custom Design</vt:lpstr>
      <vt:lpstr>1_Custom Design</vt:lpstr>
      <vt:lpstr>Building Diagnostic Excellence:  Tools for the Journey  </vt:lpstr>
      <vt:lpstr>The work we will discuss:</vt:lpstr>
      <vt:lpstr>Session Objectives</vt:lpstr>
      <vt:lpstr>Diagnostic Error Is Common and Harmful and Affects Many</vt:lpstr>
      <vt:lpstr>Causes of Diagnostic Error</vt:lpstr>
      <vt:lpstr>Where Do Diagnostic Errors Occur?</vt:lpstr>
      <vt:lpstr>Why TeamSTEPPS® for Diagnosis Improvement</vt:lpstr>
      <vt:lpstr>TeamSTEPPS® for Diagnosis Improvement</vt:lpstr>
      <vt:lpstr>Course Development</vt:lpstr>
      <vt:lpstr>Who is the Audience for the Course?</vt:lpstr>
      <vt:lpstr>What Will Teams Learn?</vt:lpstr>
      <vt:lpstr>PowerPoint Presentation</vt:lpstr>
      <vt:lpstr>PowerPoint Presentation</vt:lpstr>
      <vt:lpstr>Team Assessment Tool for Improving Diagnosis </vt:lpstr>
      <vt:lpstr>Course Case Study: Mr. Kane’s Diagnostic Journey</vt:lpstr>
      <vt:lpstr>Reflective Practice</vt:lpstr>
      <vt:lpstr>Diagnosis Team Structure Team Exercise</vt:lpstr>
      <vt:lpstr>A Diagnosis-Focused Referral </vt:lpstr>
      <vt:lpstr>Knowledge Assessment</vt:lpstr>
      <vt:lpstr>Course Modules Overview</vt:lpstr>
      <vt:lpstr>PowerPoint Presentation</vt:lpstr>
      <vt:lpstr>Dx Safety Capacity Building Papers</vt:lpstr>
      <vt:lpstr>Dx Safety Capacity Building Resources</vt:lpstr>
      <vt:lpstr>PowerPoint Presentation</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Eckroade, Melissa M</dc:creator>
  <cp:lastModifiedBy>Carlin, Katie N</cp:lastModifiedBy>
  <cp:revision>184</cp:revision>
  <cp:lastPrinted>2022-02-08T17:39:08Z</cp:lastPrinted>
  <dcterms:created xsi:type="dcterms:W3CDTF">2021-09-21T14:13:27Z</dcterms:created>
  <dcterms:modified xsi:type="dcterms:W3CDTF">2022-09-16T18:47:57Z</dcterms:modified>
</cp:coreProperties>
</file>